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theme/themeOverride12.xml" ContentType="application/vnd.openxmlformats-officedocument.themeOverride+xml"/>
  <Override PartName="/ppt/slides/slide36.xml" ContentType="application/vnd.openxmlformats-officedocument.presentationml.slide+xml"/>
  <Override PartName="/ppt/slideLayouts/slideLayout46.xml" ContentType="application/vnd.openxmlformats-officedocument.presentationml.slideLayout+xml"/>
  <Override PartName="/ppt/charts/chart46.xml" ContentType="application/vnd.openxmlformats-officedocument.drawingml.char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charts/chart35.xml" ContentType="application/vnd.openxmlformats-officedocument.drawingml.char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charts/chart13.xml" ContentType="application/vnd.openxmlformats-officedocument.drawingml.chart+xml"/>
  <Override PartName="/ppt/theme/themeOverride1.xml" ContentType="application/vnd.openxmlformats-officedocument.themeOverride+xml"/>
  <Override PartName="/ppt/notesSlides/notesSlide16.xml" ContentType="application/vnd.openxmlformats-officedocument.presentationml.notesSlide+xml"/>
  <Override PartName="/ppt/charts/chart24.xml" ContentType="application/vnd.openxmlformats-officedocument.drawingml.chart+xml"/>
  <Override PartName="/ppt/tableStyles.xml" ContentType="application/vnd.openxmlformats-officedocument.presentationml.tableStyles+xml"/>
  <Override PartName="/ppt/theme/themeOverride17.xml" ContentType="application/vnd.openxmlformats-officedocument.themeOverride+xml"/>
  <Override PartName="/ppt/theme/themeOverride28.xml" ContentType="application/vnd.openxmlformats-officedocument.themeOverride+xml"/>
  <Override PartName="/ppt/charts/chart3.xml" ContentType="application/vnd.openxmlformats-officedocument.drawingml.chart+xml"/>
  <Override PartName="/ppt/notesSlides/notesSlide7.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charts/chart29.xml" ContentType="application/vnd.openxmlformats-officedocument.drawingml.chart+xml"/>
  <Override PartName="/ppt/theme/themeOverride20.xml" ContentType="application/vnd.openxmlformats-officedocument.themeOverride+xml"/>
  <Override PartName="/ppt/theme/themeOverride31.xml" ContentType="application/vnd.openxmlformats-officedocument.themeOverride+xml"/>
  <Override PartName="/ppt/slides/slide55.xml" ContentType="application/vnd.openxmlformats-officedocument.presentationml.slide+xml"/>
  <Override PartName="/ppt/theme/theme2.xml" ContentType="application/vnd.openxmlformats-officedocument.theme+xml"/>
  <Override PartName="/ppt/slideLayouts/slideLayout18.xml" ContentType="application/vnd.openxmlformats-officedocument.presentationml.slideLayout+xml"/>
  <Override PartName="/ppt/charts/chart18.xml" ContentType="application/vnd.openxmlformats-officedocument.drawingml.chart+xml"/>
  <Override PartName="/ppt/theme/themeOverride6.xml" ContentType="application/vnd.openxmlformats-officedocument.themeOverride+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charts/chart14.xml" ContentType="application/vnd.openxmlformats-officedocument.drawingml.chart+xml"/>
  <Override PartName="/ppt/theme/themeOverride2.xml" ContentType="application/vnd.openxmlformats-officedocument.themeOverride+xml"/>
  <Override PartName="/ppt/charts/chart32.xml" ContentType="application/vnd.openxmlformats-officedocument.drawingml.chart+xml"/>
  <Override PartName="/ppt/notesSlides/notesSlide24.xml" ContentType="application/vnd.openxmlformats-officedocument.presentationml.notesSlide+xml"/>
  <Override PartName="/ppt/charts/chart4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charts/chart8.xml" ContentType="application/vnd.openxmlformats-officedocument.drawingml.chart+xml"/>
  <Override PartName="/ppt/notesSlides/notesSlide13.xml" ContentType="application/vnd.openxmlformats-officedocument.presentationml.notesSlide+xml"/>
  <Override PartName="/ppt/charts/chart21.xml" ContentType="application/vnd.openxmlformats-officedocument.drawingml.chart+xml"/>
  <Override PartName="/ppt/theme/themeOverride29.xml" ContentType="application/vnd.openxmlformats-officedocument.themeOverr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harts/chart10.xml" ContentType="application/vnd.openxmlformats-officedocument.drawingml.chart+xml"/>
  <Override PartName="/ppt/notesSlides/notesSlide20.xml" ContentType="application/vnd.openxmlformats-officedocument.presentationml.notesSlide+xml"/>
  <Override PartName="/ppt/theme/themeOverride18.xml" ContentType="application/vnd.openxmlformats-officedocument.themeOverride+xml"/>
  <Override PartName="/ppt/charts/chart4.xml" ContentType="application/vnd.openxmlformats-officedocument.drawingml.chart+xml"/>
  <Override PartName="/ppt/theme/themeOverride25.xml" ContentType="application/vnd.openxmlformats-officedocument.themeOverride+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theme/themeOverride14.xml" ContentType="application/vnd.openxmlformats-officedocument.themeOverride+xml"/>
  <Override PartName="/ppt/theme/themeOverride32.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charts/chart48.xml" ContentType="application/vnd.openxmlformats-officedocument.drawingml.char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charts/chart19.xml" ContentType="application/vnd.openxmlformats-officedocument.drawingml.chart+xml"/>
  <Override PartName="/ppt/theme/themeOverride10.xml" ContentType="application/vnd.openxmlformats-officedocument.themeOverride+xml"/>
  <Override PartName="/ppt/charts/chart37.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Override PartName="/ppt/charts/chart26.xml" ContentType="application/vnd.openxmlformats-officedocument.drawingml.chart+xml"/>
  <Override PartName="/ppt/charts/chart44.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charts/chart15.xml" ContentType="application/vnd.openxmlformats-officedocument.drawingml.chart+xml"/>
  <Override PartName="/ppt/charts/chart33.xml" ContentType="application/vnd.openxmlformats-officedocument.drawingml.char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charts/chart22.xml" ContentType="application/vnd.openxmlformats-officedocument.drawingml.chart+xml"/>
  <Override PartName="/ppt/theme/themeOverride19.xml" ContentType="application/vnd.openxmlformats-officedocument.themeOverride+xml"/>
  <Override PartName="/ppt/charts/chart40.xml" ContentType="application/vnd.openxmlformats-officedocument.drawingml.char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charts/chart5.xml" ContentType="application/vnd.openxmlformats-officedocument.drawingml.chart+xml"/>
  <Override PartName="/ppt/notesSlides/notesSlide10.xml" ContentType="application/vnd.openxmlformats-officedocument.presentationml.notesSlide+xml"/>
  <Override PartName="/ppt/theme/themeOverride15.xml" ContentType="application/vnd.openxmlformats-officedocument.themeOverride+xml"/>
  <Override PartName="/ppt/theme/themeOverride26.xml" ContentType="application/vnd.openxmlformats-officedocument.themeOverride+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theme/themeOverride22.xml" ContentType="application/vnd.openxmlformats-officedocument.themeOverride+xml"/>
  <Override PartName="/ppt/theme/themeOverride33.xml" ContentType="application/vnd.openxmlformats-officedocument.themeOverr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charts/chart27.xml" ContentType="application/vnd.openxmlformats-officedocument.drawingml.chart+xml"/>
  <Override PartName="/ppt/charts/chart38.xml" ContentType="application/vnd.openxmlformats-officedocument.drawingml.char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charts/chart16.xml" ContentType="application/vnd.openxmlformats-officedocument.drawingml.chart+xml"/>
  <Override PartName="/ppt/theme/themeOverride4.xml" ContentType="application/vnd.openxmlformats-officedocument.themeOverride+xml"/>
  <Override PartName="/ppt/charts/chart34.xml" ContentType="application/vnd.openxmlformats-officedocument.drawingml.chart+xml"/>
  <Override PartName="/ppt/charts/chart45.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charts/chart23.xml" ContentType="application/vnd.openxmlformats-officedocument.drawingml.char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charts/chart12.xml" ContentType="application/vnd.openxmlformats-officedocument.drawingml.chart+xml"/>
  <Override PartName="/ppt/notesSlides/notesSlide22.xml" ContentType="application/vnd.openxmlformats-officedocument.presentationml.notesSlide+xml"/>
  <Override PartName="/ppt/charts/chart30.xml" ContentType="application/vnd.openxmlformats-officedocument.drawingml.chart+xml"/>
  <Override PartName="/ppt/charts/chart41.xml" ContentType="application/vnd.openxmlformats-officedocument.drawingml.chart+xml"/>
  <Override PartName="/ppt/charts/chart6.xml" ContentType="application/vnd.openxmlformats-officedocument.drawingml.chart+xml"/>
  <Override PartName="/ppt/notesSlides/notesSlide11.xml" ContentType="application/vnd.openxmlformats-officedocument.presentationml.notesSlide+xml"/>
  <Override PartName="/ppt/theme/themeOverride27.xml" ContentType="application/vnd.openxmlformats-officedocument.themeOverr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theme/themeOverride16.xml" ContentType="application/vnd.openxmlformats-officedocument.themeOverride+xml"/>
  <Override PartName="/ppt/theme/themeOverride34.xml" ContentType="application/vnd.openxmlformats-officedocument.themeOverride+xml"/>
  <Override PartName="/ppt/slides/slide8.xml" ContentType="application/vnd.openxmlformats-officedocument.presentationml.slide+xml"/>
  <Override PartName="/ppt/charts/chart2.xml" ContentType="application/vnd.openxmlformats-officedocument.drawingml.chart+xml"/>
  <Override PartName="/ppt/theme/themeOverride9.xml" ContentType="application/vnd.openxmlformats-officedocument.themeOverride+xml"/>
  <Override PartName="/ppt/theme/themeOverride23.xml" ContentType="application/vnd.openxmlformats-officedocument.themeOverride+xml"/>
  <Override PartName="/ppt/slides/slide29.xml" ContentType="application/vnd.openxmlformats-officedocument.presentationml.slide+xml"/>
  <Override PartName="/ppt/slideLayouts/slideLayout39.xml" ContentType="application/vnd.openxmlformats-officedocument.presentationml.slideLayout+xml"/>
  <Override PartName="/ppt/charts/chart39.xml" ContentType="application/vnd.openxmlformats-officedocument.drawingml.chart+xml"/>
  <Override PartName="/ppt/theme/themeOverride30.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Override5.xml" ContentType="application/vnd.openxmlformats-officedocument.themeOverride+xml"/>
  <Override PartName="/ppt/charts/chart28.xml" ContentType="application/vnd.openxmlformats-officedocument.drawingml.char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charts/chart17.xml" ContentType="application/vnd.openxmlformats-officedocument.drawingml.chart+xml"/>
  <Override PartName="/ppt/slides/slide32.xml" ContentType="application/vnd.openxmlformats-officedocument.presentationml.slide+xml"/>
  <Override PartName="/ppt/slideLayouts/slideLayout42.xml" ContentType="application/vnd.openxmlformats-officedocument.presentationml.slideLayout+xml"/>
  <Override PartName="/ppt/charts/chart42.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harts/chart31.xml" ContentType="application/vnd.openxmlformats-officedocument.drawingml.chart+xml"/>
  <Override PartName="/ppt/notesSlides/notesSlide23.xml" ContentType="application/vnd.openxmlformats-officedocument.presentationml.notesSlide+xml"/>
  <Override PartName="/docProps/custom.xml" ContentType="application/vnd.openxmlformats-officedocument.custom-properties+xml"/>
  <Override PartName="/ppt/charts/chart7.xml" ContentType="application/vnd.openxmlformats-officedocument.drawingml.chart+xml"/>
  <Override PartName="/ppt/notesSlides/notesSlide12.xml" ContentType="application/vnd.openxmlformats-officedocument.presentationml.notesSlide+xml"/>
  <Override PartName="/ppt/charts/chart20.xml" ContentType="application/vnd.openxmlformats-officedocument.drawingml.chart+xml"/>
  <Override PartName="/ppt/theme/themeOverride24.xml" ContentType="application/vnd.openxmlformats-officedocument.themeOverride+xml"/>
  <Override PartName="/ppt/theme/themeOverride35.xml" ContentType="application/vnd.openxmlformats-officedocument.themeOverr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Override13.xml" ContentType="application/vnd.openxmlformats-officedocument.themeOverride+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charts/chart36.xml" ContentType="application/vnd.openxmlformats-officedocument.drawingml.chart+xml"/>
  <Override PartName="/ppt/charts/chart47.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charts/chart25.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1" r:id="rId1"/>
    <p:sldMasterId id="2147483744" r:id="rId2"/>
    <p:sldMasterId id="2147483810" r:id="rId3"/>
    <p:sldMasterId id="2147483821" r:id="rId4"/>
    <p:sldMasterId id="2147483832" r:id="rId5"/>
    <p:sldMasterId id="2147483843" r:id="rId6"/>
    <p:sldMasterId id="2147483854" r:id="rId7"/>
  </p:sldMasterIdLst>
  <p:notesMasterIdLst>
    <p:notesMasterId r:id="rId64"/>
  </p:notesMasterIdLst>
  <p:handoutMasterIdLst>
    <p:handoutMasterId r:id="rId65"/>
  </p:handoutMasterIdLst>
  <p:sldIdLst>
    <p:sldId id="258" r:id="rId8"/>
    <p:sldId id="434" r:id="rId9"/>
    <p:sldId id="274" r:id="rId10"/>
    <p:sldId id="341" r:id="rId11"/>
    <p:sldId id="343" r:id="rId12"/>
    <p:sldId id="388" r:id="rId13"/>
    <p:sldId id="347" r:id="rId14"/>
    <p:sldId id="348" r:id="rId15"/>
    <p:sldId id="281" r:id="rId16"/>
    <p:sldId id="283" r:id="rId17"/>
    <p:sldId id="391" r:id="rId18"/>
    <p:sldId id="392" r:id="rId19"/>
    <p:sldId id="393" r:id="rId20"/>
    <p:sldId id="390" r:id="rId21"/>
    <p:sldId id="408" r:id="rId22"/>
    <p:sldId id="387" r:id="rId23"/>
    <p:sldId id="397" r:id="rId24"/>
    <p:sldId id="357" r:id="rId25"/>
    <p:sldId id="291" r:id="rId26"/>
    <p:sldId id="401" r:id="rId27"/>
    <p:sldId id="399" r:id="rId28"/>
    <p:sldId id="400" r:id="rId29"/>
    <p:sldId id="402" r:id="rId30"/>
    <p:sldId id="403" r:id="rId31"/>
    <p:sldId id="301" r:id="rId32"/>
    <p:sldId id="410" r:id="rId33"/>
    <p:sldId id="411" r:id="rId34"/>
    <p:sldId id="412" r:id="rId35"/>
    <p:sldId id="413" r:id="rId36"/>
    <p:sldId id="416" r:id="rId37"/>
    <p:sldId id="417" r:id="rId38"/>
    <p:sldId id="419" r:id="rId39"/>
    <p:sldId id="454" r:id="rId40"/>
    <p:sldId id="418" r:id="rId41"/>
    <p:sldId id="455" r:id="rId42"/>
    <p:sldId id="441" r:id="rId43"/>
    <p:sldId id="420" r:id="rId44"/>
    <p:sldId id="421" r:id="rId45"/>
    <p:sldId id="422" r:id="rId46"/>
    <p:sldId id="425" r:id="rId47"/>
    <p:sldId id="424" r:id="rId48"/>
    <p:sldId id="423" r:id="rId49"/>
    <p:sldId id="427" r:id="rId50"/>
    <p:sldId id="428" r:id="rId51"/>
    <p:sldId id="443" r:id="rId52"/>
    <p:sldId id="426" r:id="rId53"/>
    <p:sldId id="429" r:id="rId54"/>
    <p:sldId id="430" r:id="rId55"/>
    <p:sldId id="433" r:id="rId56"/>
    <p:sldId id="432" r:id="rId57"/>
    <p:sldId id="437" r:id="rId58"/>
    <p:sldId id="439" r:id="rId59"/>
    <p:sldId id="440" r:id="rId60"/>
    <p:sldId id="450" r:id="rId61"/>
    <p:sldId id="438" r:id="rId62"/>
    <p:sldId id="268" r:id="rId63"/>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Instruktion av ppt-mallen" id="{55D86A81-7526-4CB2-AD27-B3EF5E673B66}">
          <p14:sldIdLst>
            <p14:sldId id="256"/>
            <p14:sldId id="270"/>
          </p14:sldIdLst>
        </p14:section>
        <p14:section name="Exempel på Layouter" id="{ADF40A6D-7FF3-41DA-948E-93F4E8FFB569}">
          <p14:sldIdLst>
            <p14:sldId id="269"/>
            <p14:sldId id="257"/>
            <p14:sldId id="258"/>
            <p14:sldId id="271"/>
            <p14:sldId id="259"/>
            <p14:sldId id="267"/>
            <p14:sldId id="260"/>
            <p14:sldId id="262"/>
            <p14:sldId id="261"/>
            <p14:sldId id="266"/>
            <p14:sldId id="263"/>
            <p14:sldId id="265"/>
            <p14:sldId id="264"/>
            <p14:sldId id="268"/>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nkin0318"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00000"/>
    <a:srgbClr val="A6B750"/>
    <a:srgbClr val="397799"/>
    <a:srgbClr val="326886"/>
    <a:srgbClr val="275269"/>
    <a:srgbClr val="8CC2F2"/>
    <a:srgbClr val="2C2C2C"/>
    <a:srgbClr val="F7BF3A"/>
    <a:srgbClr val="13958F"/>
    <a:srgbClr val="14947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385" autoAdjust="0"/>
    <p:restoredTop sz="83696" autoAdjust="0"/>
  </p:normalViewPr>
  <p:slideViewPr>
    <p:cSldViewPr snapToGrid="0" snapToObjects="1">
      <p:cViewPr varScale="1">
        <p:scale>
          <a:sx n="73" d="100"/>
          <a:sy n="73" d="100"/>
        </p:scale>
        <p:origin x="-1570" y="-77"/>
      </p:cViewPr>
      <p:guideLst>
        <p:guide orient="horz" pos="3942"/>
        <p:guide/>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ankin0318\AppData\Local\Temp\notes2C36FE\~0180387.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sankin0318\AppData\Local\Temp\notes2C36FE\SKIGAHAJVJ.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sankin0318\AppData\Local\Temp\notes2C36FE\&#197;rsrapport_s&#246;kordsstatistik_2016.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sankin0318\AppData\Local\Temp\notes2C36FE\&#197;rsrapport_s&#246;kordsstatistik_2016.xlsx" TargetMode="External"/></Relationships>
</file>

<file path=ppt/charts/_rels/chart13.xml.rels><?xml version="1.0" encoding="UTF-8" standalone="yes"?>
<Relationships xmlns="http://schemas.openxmlformats.org/package/2006/relationships"><Relationship Id="rId2" Type="http://schemas.openxmlformats.org/officeDocument/2006/relationships/oleObject" Target="file:///\\192.168.0.11\Webstatus\Webstatus%20survey\Webstatus%20surveys\Swedish%20Webstatus\Public%20sector\Municipalities\G&#246;teborg%20Stad\2016%20G&#246;teborg%20Stad\G&#246;teborg%20Stad%202016%20-%20Report%20Builder%20(part%201)%20Devices.xlsx" TargetMode="External"/><Relationship Id="rId1" Type="http://schemas.openxmlformats.org/officeDocument/2006/relationships/themeOverride" Target="../theme/themeOverride1.xml"/></Relationships>
</file>

<file path=ppt/charts/_rels/chart14.xml.rels><?xml version="1.0" encoding="UTF-8" standalone="yes"?>
<Relationships xmlns="http://schemas.openxmlformats.org/package/2006/relationships"><Relationship Id="rId2" Type="http://schemas.openxmlformats.org/officeDocument/2006/relationships/oleObject" Target="file:///\\192.168.0.11\Webstatus\Webstatus%20survey\Webstatus%20surveys\Swedish%20Webstatus\Public%20sector\Municipalities\G&#246;teborg%20Stad\2016%20G&#246;teborg%20Stad\G&#246;teborg%20Stad%202016%20-%20Report%20Builder%20(part%201)%20Devices.xlsx" TargetMode="External"/><Relationship Id="rId1" Type="http://schemas.openxmlformats.org/officeDocument/2006/relationships/themeOverride" Target="../theme/themeOverride2.xml"/></Relationships>
</file>

<file path=ppt/charts/_rels/chart15.xml.rels><?xml version="1.0" encoding="UTF-8" standalone="yes"?>
<Relationships xmlns="http://schemas.openxmlformats.org/package/2006/relationships"><Relationship Id="rId2" Type="http://schemas.openxmlformats.org/officeDocument/2006/relationships/oleObject" Target="file:///\\192.168.0.11\Webstatus\Webstatus%20survey\Webstatus%20surveys\Swedish%20Webstatus\Public%20sector\Municipalities\G&#246;teborg%20Stad\2016%20G&#246;teborg%20Stad\G&#246;teborg%20Stad%202016%20-%20Report%20Builder%20(part%201)%20Devices.xlsx" TargetMode="External"/><Relationship Id="rId1" Type="http://schemas.openxmlformats.org/officeDocument/2006/relationships/themeOverride" Target="../theme/themeOverride3.xml"/></Relationships>
</file>

<file path=ppt/charts/_rels/chart16.xml.rels><?xml version="1.0" encoding="UTF-8" standalone="yes"?>
<Relationships xmlns="http://schemas.openxmlformats.org/package/2006/relationships"><Relationship Id="rId2" Type="http://schemas.openxmlformats.org/officeDocument/2006/relationships/oleObject" Target="file:///\\192.168.0.11\Webstatus\Webstatus%20survey\Webstatus%20surveys\Swedish%20Webstatus\Public%20sector\Municipalities\G&#246;teborg%20Stad\2016%20G&#246;teborg%20Stad\G&#246;teborg%20Stad%202016%20-%20Report%20Builder%20(part%201)%20Devices.xlsx" TargetMode="External"/><Relationship Id="rId1" Type="http://schemas.openxmlformats.org/officeDocument/2006/relationships/themeOverride" Target="../theme/themeOverride4.xml"/></Relationships>
</file>

<file path=ppt/charts/_rels/chart17.xml.rels><?xml version="1.0" encoding="UTF-8" standalone="yes"?>
<Relationships xmlns="http://schemas.openxmlformats.org/package/2006/relationships"><Relationship Id="rId2" Type="http://schemas.openxmlformats.org/officeDocument/2006/relationships/oleObject" Target="file:///\\192.168.0.11\Webstatus\Webstatus%20survey\Webstatus%20surveys\Swedish%20Webstatus\Public%20sector\Municipalities\G&#246;teborg%20Stad\2016%20G&#246;teborg%20Stad\G&#246;teborg%20Stad%202016%20-%20Report%20Builder%20(part%201)%20Devices.xlsx" TargetMode="External"/><Relationship Id="rId1" Type="http://schemas.openxmlformats.org/officeDocument/2006/relationships/themeOverride" Target="../theme/themeOverride5.xml"/></Relationships>
</file>

<file path=ppt/charts/_rels/chart18.xml.rels><?xml version="1.0" encoding="UTF-8" standalone="yes"?>
<Relationships xmlns="http://schemas.openxmlformats.org/package/2006/relationships"><Relationship Id="rId2" Type="http://schemas.openxmlformats.org/officeDocument/2006/relationships/oleObject" Target="file:///\\192.168.0.11\Webstatus\Webstatus%20survey\Webstatus%20surveys\Swedish%20Webstatus\Public%20sector\Municipalities\G&#246;teborg%20Stad\2016%20G&#246;teborg%20Stad\G&#246;teborg%20Stad%202016%20-%20Report%20Builder%20(part%201)%20Devices.xlsx" TargetMode="External"/><Relationship Id="rId1" Type="http://schemas.openxmlformats.org/officeDocument/2006/relationships/themeOverride" Target="../theme/themeOverride6.xml"/></Relationships>
</file>

<file path=ppt/charts/_rels/chart19.xml.rels><?xml version="1.0" encoding="UTF-8" standalone="yes"?>
<Relationships xmlns="http://schemas.openxmlformats.org/package/2006/relationships"><Relationship Id="rId1" Type="http://schemas.openxmlformats.org/officeDocument/2006/relationships/oleObject" Target="file:///\\s002af22\Konsument%20och%20medborgarservice_Hemkat$\chrced0501\Webb\G&#246;teborg%20Stad%202016%20-F&#246;retagar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ankin0318\AppData\Local\Temp\notes2C36FE\~0180387.xlsx" TargetMode="External"/></Relationships>
</file>

<file path=ppt/charts/_rels/chart20.xml.rels><?xml version="1.0" encoding="UTF-8" standalone="yes"?>
<Relationships xmlns="http://schemas.openxmlformats.org/package/2006/relationships"><Relationship Id="rId2" Type="http://schemas.openxmlformats.org/officeDocument/2006/relationships/oleObject" Target="file:///\\192.168.0.11\Webstatus\Webstatus%20survey\Webstatus%20surveys\Swedish%20Webstatus\Public%20sector\Municipalities\G&#246;teborg%20Stad\2016%20G&#246;teborg%20Stad\G&#246;teborg%20Stad%202016%20-%20Report%20Builder%20(part%201)%20Devices.xlsx" TargetMode="External"/><Relationship Id="rId1" Type="http://schemas.openxmlformats.org/officeDocument/2006/relationships/themeOverride" Target="../theme/themeOverride7.xml"/></Relationships>
</file>

<file path=ppt/charts/_rels/chart21.xml.rels><?xml version="1.0" encoding="UTF-8" standalone="yes"?>
<Relationships xmlns="http://schemas.openxmlformats.org/package/2006/relationships"><Relationship Id="rId2" Type="http://schemas.openxmlformats.org/officeDocument/2006/relationships/oleObject" Target="file:///\\192.168.0.11\Webstatus\Webstatus%20survey\Webstatus%20surveys\Swedish%20Webstatus\Public%20sector\Municipalities\G&#246;teborg%20Stad\2016%20G&#246;teborg%20Stad\G&#246;teborg%20Stad%202016%20-%20Report%20Builder%20(part%201)%20Devices.xlsx" TargetMode="External"/><Relationship Id="rId1" Type="http://schemas.openxmlformats.org/officeDocument/2006/relationships/themeOverride" Target="../theme/themeOverride8.xml"/></Relationships>
</file>

<file path=ppt/charts/_rels/chart22.xml.rels><?xml version="1.0" encoding="UTF-8" standalone="yes"?>
<Relationships xmlns="http://schemas.openxmlformats.org/package/2006/relationships"><Relationship Id="rId2" Type="http://schemas.openxmlformats.org/officeDocument/2006/relationships/oleObject" Target="file:///\\192.168.0.11\Webstatus\Webstatus%20survey\Webstatus%20surveys\Swedish%20Webstatus\Public%20sector\Municipalities\G&#246;teborg%20Stad\2016%20G&#246;teborg%20Stad\G&#246;teborg%20Stad%202016%20-%20Report%20Builder%20(part%201)%20Devices.xlsx" TargetMode="External"/><Relationship Id="rId1" Type="http://schemas.openxmlformats.org/officeDocument/2006/relationships/themeOverride" Target="../theme/themeOverride9.xml"/></Relationships>
</file>

<file path=ppt/charts/_rels/chart23.xml.rels><?xml version="1.0" encoding="UTF-8" standalone="yes"?>
<Relationships xmlns="http://schemas.openxmlformats.org/package/2006/relationships"><Relationship Id="rId2" Type="http://schemas.openxmlformats.org/officeDocument/2006/relationships/oleObject" Target="file:///\\192.168.0.11\Webstatus\Webstatus%20survey\Webstatus%20surveys\Swedish%20Webstatus\Public%20sector\Municipalities\G&#246;teborg%20Stad\2016%20G&#246;teborg%20Stad\G&#246;teborg%20Stad%202016%20-%20Report%20Builder%20(part%201)%20Devices.xlsx" TargetMode="External"/><Relationship Id="rId1" Type="http://schemas.openxmlformats.org/officeDocument/2006/relationships/themeOverride" Target="../theme/themeOverride10.xml"/></Relationships>
</file>

<file path=ppt/charts/_rels/chart24.xml.rels><?xml version="1.0" encoding="UTF-8" standalone="yes"?>
<Relationships xmlns="http://schemas.openxmlformats.org/package/2006/relationships"><Relationship Id="rId2" Type="http://schemas.openxmlformats.org/officeDocument/2006/relationships/oleObject" Target="file:///\\192.168.0.11\Webstatus\Webstatus%20survey\Webstatus%20surveys\Swedish%20Webstatus\Public%20sector\Municipalities\G&#246;teborg%20Stad\2016%20G&#246;teborg%20Stad\G&#246;teborg%20Stad%202016%20-%20Report%20Builder%20(part%201)%20Devices.xlsx" TargetMode="External"/><Relationship Id="rId1" Type="http://schemas.openxmlformats.org/officeDocument/2006/relationships/themeOverride" Target="../theme/themeOverride11.xml"/></Relationships>
</file>

<file path=ppt/charts/_rels/chart25.xml.rels><?xml version="1.0" encoding="UTF-8" standalone="yes"?>
<Relationships xmlns="http://schemas.openxmlformats.org/package/2006/relationships"><Relationship Id="rId2" Type="http://schemas.openxmlformats.org/officeDocument/2006/relationships/oleObject" Target="file:///\\192.168.0.11\Webstatus\Webstatus%20survey\Webstatus%20surveys\Swedish%20Webstatus\Public%20sector\Municipalities\G&#246;teborg%20Stad\2016%20G&#246;teborg%20Stad\G&#246;teborg%20Stad%202016%20-%20Report%20Builder%20(part%201)%20Devices.xlsx" TargetMode="External"/><Relationship Id="rId1" Type="http://schemas.openxmlformats.org/officeDocument/2006/relationships/themeOverride" Target="../theme/themeOverride12.xml"/></Relationships>
</file>

<file path=ppt/charts/_rels/chart26.xml.rels><?xml version="1.0" encoding="UTF-8" standalone="yes"?>
<Relationships xmlns="http://schemas.openxmlformats.org/package/2006/relationships"><Relationship Id="rId2" Type="http://schemas.openxmlformats.org/officeDocument/2006/relationships/oleObject" Target="file:///\\192.168.0.11\Webstatus\Webstatus%20survey\Webstatus%20surveys\Swedish%20Webstatus\Public%20sector\Municipalities\G&#246;teborg%20Stad\2016%20G&#246;teborg%20Stad\G&#246;teborg%20Stad%202016%20-%20Report%20Builder%20(part%201)%20Devices.xlsx" TargetMode="External"/><Relationship Id="rId1" Type="http://schemas.openxmlformats.org/officeDocument/2006/relationships/themeOverride" Target="../theme/themeOverride13.xml"/></Relationships>
</file>

<file path=ppt/charts/_rels/chart27.xml.rels><?xml version="1.0" encoding="UTF-8" standalone="yes"?>
<Relationships xmlns="http://schemas.openxmlformats.org/package/2006/relationships"><Relationship Id="rId2" Type="http://schemas.openxmlformats.org/officeDocument/2006/relationships/oleObject" Target="file:///\\192.168.0.11\Webstatus\Webstatus%20survey\Webstatus%20surveys\Swedish%20Webstatus\Public%20sector\Municipalities\G&#246;teborg%20Stad\2016%20G&#246;teborg%20Stad\G&#246;teborg%20Stad%202016%20-%20Report%20Builder%20(part%201)%20Devices.xlsx" TargetMode="External"/><Relationship Id="rId1" Type="http://schemas.openxmlformats.org/officeDocument/2006/relationships/themeOverride" Target="../theme/themeOverride14.xml"/></Relationships>
</file>

<file path=ppt/charts/_rels/chart28.xml.rels><?xml version="1.0" encoding="UTF-8" standalone="yes"?>
<Relationships xmlns="http://schemas.openxmlformats.org/package/2006/relationships"><Relationship Id="rId2" Type="http://schemas.openxmlformats.org/officeDocument/2006/relationships/oleObject" Target="file:///\\192.168.0.11\Webstatus\Webstatus%20survey\Webstatus%20surveys\Swedish%20Webstatus\Public%20sector\Municipalities\G&#246;teborg%20Stad\2016%20G&#246;teborg%20Stad\G&#246;teborg%20Stad%202016%20-%20Report%20Builder%20(part%201)%20Devices.xlsx" TargetMode="External"/><Relationship Id="rId1" Type="http://schemas.openxmlformats.org/officeDocument/2006/relationships/themeOverride" Target="../theme/themeOverride15.xml"/></Relationships>
</file>

<file path=ppt/charts/_rels/chart29.xml.rels><?xml version="1.0" encoding="UTF-8" standalone="yes"?>
<Relationships xmlns="http://schemas.openxmlformats.org/package/2006/relationships"><Relationship Id="rId2" Type="http://schemas.openxmlformats.org/officeDocument/2006/relationships/oleObject" Target="file:///\\192.168.0.11\Webstatus\Webstatus%20survey\Webstatus%20surveys\Swedish%20Webstatus\Public%20sector\Municipalities\G&#246;teborg%20Stad\2016%20G&#246;teborg%20Stad\G&#246;teborg%20Stad%202016%20-%20Report%20Builder%20(part%201)%20Devices.xlsx" TargetMode="External"/><Relationship Id="rId1" Type="http://schemas.openxmlformats.org/officeDocument/2006/relationships/themeOverride" Target="../theme/themeOverride16.xml"/></Relationships>
</file>

<file path=ppt/charts/_rels/chart3.xml.rels><?xml version="1.0" encoding="UTF-8" standalone="yes"?>
<Relationships xmlns="http://schemas.openxmlformats.org/package/2006/relationships"><Relationship Id="rId1" Type="http://schemas.openxmlformats.org/officeDocument/2006/relationships/oleObject" Target="file:///C:\Users\sankin0318\AppData\Local\Temp\notes2C36FE\~0180387.xlsx" TargetMode="External"/></Relationships>
</file>

<file path=ppt/charts/_rels/chart30.xml.rels><?xml version="1.0" encoding="UTF-8" standalone="yes"?>
<Relationships xmlns="http://schemas.openxmlformats.org/package/2006/relationships"><Relationship Id="rId2" Type="http://schemas.openxmlformats.org/officeDocument/2006/relationships/oleObject" Target="file:///\\192.168.0.11\Webstatus\Webstatus%20survey\Webstatus%20surveys\Swedish%20Webstatus\Public%20sector\Municipalities\G&#246;teborg%20Stad\2016%20G&#246;teborg%20Stad\G&#246;teborg%20Stad%202016%20-%20Report%20Builder%20(part%201)%20Devices.xlsx" TargetMode="External"/><Relationship Id="rId1" Type="http://schemas.openxmlformats.org/officeDocument/2006/relationships/themeOverride" Target="../theme/themeOverride17.xml"/></Relationships>
</file>

<file path=ppt/charts/_rels/chart31.xml.rels><?xml version="1.0" encoding="UTF-8" standalone="yes"?>
<Relationships xmlns="http://schemas.openxmlformats.org/package/2006/relationships"><Relationship Id="rId2" Type="http://schemas.openxmlformats.org/officeDocument/2006/relationships/oleObject" Target="file:///\\192.168.0.11\Webstatus\Webstatus%20survey\Webstatus%20surveys\Swedish%20Webstatus\Public%20sector\Municipalities\G&#246;teborg%20Stad\2016%20G&#246;teborg%20Stad\G&#246;teborg%20Stad%202016%20-%20Report%20Builder%20(part%201)%20Devices.xlsx" TargetMode="External"/><Relationship Id="rId1" Type="http://schemas.openxmlformats.org/officeDocument/2006/relationships/themeOverride" Target="../theme/themeOverride18.xml"/></Relationships>
</file>

<file path=ppt/charts/_rels/chart32.xml.rels><?xml version="1.0" encoding="UTF-8" standalone="yes"?>
<Relationships xmlns="http://schemas.openxmlformats.org/package/2006/relationships"><Relationship Id="rId2" Type="http://schemas.openxmlformats.org/officeDocument/2006/relationships/oleObject" Target="file:///\\192.168.0.11\Webstatus\Webstatus%20survey\Webstatus%20surveys\Swedish%20Webstatus\Public%20sector\Municipalities\G&#246;teborg%20Stad\2016%20G&#246;teborg%20Stad\G&#246;teborg%20Stad%202016%20-%20Report%20Builder%20(part%201)%20Devices.xlsx" TargetMode="External"/><Relationship Id="rId1" Type="http://schemas.openxmlformats.org/officeDocument/2006/relationships/themeOverride" Target="../theme/themeOverride19.xml"/></Relationships>
</file>

<file path=ppt/charts/_rels/chart33.xml.rels><?xml version="1.0" encoding="UTF-8" standalone="yes"?>
<Relationships xmlns="http://schemas.openxmlformats.org/package/2006/relationships"><Relationship Id="rId2" Type="http://schemas.openxmlformats.org/officeDocument/2006/relationships/oleObject" Target="file:///\\192.168.0.11\Webstatus\Webstatus%20survey\Webstatus%20surveys\Swedish%20Webstatus\Public%20sector\Municipalities\G&#246;teborg%20Stad\2016%20G&#246;teborg%20Stad\G&#246;teborg%20Stad%202016%20-%20Report%20Builder%20(part%201)%20Devices.xlsx" TargetMode="External"/><Relationship Id="rId1" Type="http://schemas.openxmlformats.org/officeDocument/2006/relationships/themeOverride" Target="../theme/themeOverride20.xml"/></Relationships>
</file>

<file path=ppt/charts/_rels/chart34.xml.rels><?xml version="1.0" encoding="UTF-8" standalone="yes"?>
<Relationships xmlns="http://schemas.openxmlformats.org/package/2006/relationships"><Relationship Id="rId2" Type="http://schemas.openxmlformats.org/officeDocument/2006/relationships/oleObject" Target="file:///\\192.168.0.11\Webstatus\Webstatus%20survey\Webstatus%20surveys\Swedish%20Webstatus\Public%20sector\Municipalities\G&#246;teborg%20Stad\2016%20G&#246;teborg%20Stad\G&#246;teborg%20Stad%202016%20-%20Report%20Builder%20(part%201)%20Devices.xlsx" TargetMode="External"/><Relationship Id="rId1" Type="http://schemas.openxmlformats.org/officeDocument/2006/relationships/themeOverride" Target="../theme/themeOverride21.xml"/></Relationships>
</file>

<file path=ppt/charts/_rels/chart35.xml.rels><?xml version="1.0" encoding="UTF-8" standalone="yes"?>
<Relationships xmlns="http://schemas.openxmlformats.org/package/2006/relationships"><Relationship Id="rId2" Type="http://schemas.openxmlformats.org/officeDocument/2006/relationships/oleObject" Target="file:///\\192.168.0.11\Webstatus\Webstatus%20survey\Webstatus%20surveys\Swedish%20Webstatus\Public%20sector\Municipalities\G&#246;teborg%20Stad\2016%20G&#246;teborg%20Stad\G&#246;teborg%20Stad%202016%20-%20Report%20Builder%20(part%201)%20Devices.xlsx" TargetMode="External"/><Relationship Id="rId1" Type="http://schemas.openxmlformats.org/officeDocument/2006/relationships/themeOverride" Target="../theme/themeOverride22.xml"/></Relationships>
</file>

<file path=ppt/charts/_rels/chart36.xml.rels><?xml version="1.0" encoding="UTF-8" standalone="yes"?>
<Relationships xmlns="http://schemas.openxmlformats.org/package/2006/relationships"><Relationship Id="rId2" Type="http://schemas.openxmlformats.org/officeDocument/2006/relationships/oleObject" Target="file:///\\192.168.0.11\Webstatus\Webstatus%20survey\Webstatus%20surveys\Swedish%20Webstatus\Public%20sector\Municipalities\G&#246;teborg%20Stad\2016%20G&#246;teborg%20Stad\G&#246;teborg%20Stad%202016%20-%20Report%20Builder%20(part%201)%20Devices.xlsx" TargetMode="External"/><Relationship Id="rId1" Type="http://schemas.openxmlformats.org/officeDocument/2006/relationships/themeOverride" Target="../theme/themeOverride23.xml"/></Relationships>
</file>

<file path=ppt/charts/_rels/chart37.xml.rels><?xml version="1.0" encoding="UTF-8" standalone="yes"?>
<Relationships xmlns="http://schemas.openxmlformats.org/package/2006/relationships"><Relationship Id="rId2" Type="http://schemas.openxmlformats.org/officeDocument/2006/relationships/oleObject" Target="file:///\\192.168.0.11\Webstatus\Webstatus%20survey\Webstatus%20surveys\Swedish%20Webstatus\Public%20sector\Municipalities\G&#246;teborg%20Stad\2016%20G&#246;teborg%20Stad\G&#246;teborg%20Stad%202016%20-%20Report%20Builder%20(part%201)%20Devices.xlsx" TargetMode="External"/><Relationship Id="rId1" Type="http://schemas.openxmlformats.org/officeDocument/2006/relationships/themeOverride" Target="../theme/themeOverride24.xml"/></Relationships>
</file>

<file path=ppt/charts/_rels/chart38.xml.rels><?xml version="1.0" encoding="UTF-8" standalone="yes"?>
<Relationships xmlns="http://schemas.openxmlformats.org/package/2006/relationships"><Relationship Id="rId2" Type="http://schemas.openxmlformats.org/officeDocument/2006/relationships/oleObject" Target="file:///\\192.168.0.11\Webstatus\Webstatus%20survey\Webstatus%20surveys\Swedish%20Webstatus\Public%20sector\Municipalities\G&#246;teborg%20Stad\2016%20G&#246;teborg%20Stad\G&#246;teborg%20Stad%202016%20-%20Report%20Builder%20(part%201)%20Devices.xlsx" TargetMode="External"/><Relationship Id="rId1" Type="http://schemas.openxmlformats.org/officeDocument/2006/relationships/themeOverride" Target="../theme/themeOverride25.xml"/></Relationships>
</file>

<file path=ppt/charts/_rels/chart39.xml.rels><?xml version="1.0" encoding="UTF-8" standalone="yes"?>
<Relationships xmlns="http://schemas.openxmlformats.org/package/2006/relationships"><Relationship Id="rId2" Type="http://schemas.openxmlformats.org/officeDocument/2006/relationships/oleObject" Target="file:///\\192.168.0.11\Webstatus\Webstatus%20survey\Webstatus%20surveys\Swedish%20Webstatus\Public%20sector\Municipalities\G&#246;teborg%20Stad\2016%20G&#246;teborg%20Stad\G&#246;teborg%20Stad%202016%20-%20Report%20Builder%20(part%201)%20Devices.xlsx" TargetMode="External"/><Relationship Id="rId1" Type="http://schemas.openxmlformats.org/officeDocument/2006/relationships/themeOverride" Target="../theme/themeOverride26.xml"/></Relationships>
</file>

<file path=ppt/charts/_rels/chart4.xml.rels><?xml version="1.0" encoding="UTF-8" standalone="yes"?>
<Relationships xmlns="http://schemas.openxmlformats.org/package/2006/relationships"><Relationship Id="rId1" Type="http://schemas.openxmlformats.org/officeDocument/2006/relationships/oleObject" Target="file:///C:\Users\sankin0318\AppData\Local\Temp\notes2C36FE\KERNA5WUEK.xlsx" TargetMode="External"/></Relationships>
</file>

<file path=ppt/charts/_rels/chart40.xml.rels><?xml version="1.0" encoding="UTF-8" standalone="yes"?>
<Relationships xmlns="http://schemas.openxmlformats.org/package/2006/relationships"><Relationship Id="rId2" Type="http://schemas.openxmlformats.org/officeDocument/2006/relationships/oleObject" Target="file:///\\192.168.0.11\Webstatus\Webstatus%20survey\Webstatus%20surveys\Swedish%20Webstatus\Public%20sector\Municipalities\G&#246;teborg%20Stad\2016%20G&#246;teborg%20Stad\G&#246;teborg%20Stad%202016%20-%20Report%20Builder%20(part%201)%20Devices.xlsx" TargetMode="External"/><Relationship Id="rId1" Type="http://schemas.openxmlformats.org/officeDocument/2006/relationships/themeOverride" Target="../theme/themeOverride27.xml"/></Relationships>
</file>

<file path=ppt/charts/_rels/chart41.xml.rels><?xml version="1.0" encoding="UTF-8" standalone="yes"?>
<Relationships xmlns="http://schemas.openxmlformats.org/package/2006/relationships"><Relationship Id="rId2" Type="http://schemas.openxmlformats.org/officeDocument/2006/relationships/oleObject" Target="file:///\\192.168.0.11\Webstatus\Webstatus%20survey\Webstatus%20surveys\Swedish%20Webstatus\Public%20sector\Municipalities\G&#246;teborg%20Stad\2016%20G&#246;teborg%20Stad\G&#246;teborg%20Stad%202016%20-%20Report%20Builder%20(part%201)%20Devices.xlsx" TargetMode="External"/><Relationship Id="rId1" Type="http://schemas.openxmlformats.org/officeDocument/2006/relationships/themeOverride" Target="../theme/themeOverride28.xml"/></Relationships>
</file>

<file path=ppt/charts/_rels/chart42.xml.rels><?xml version="1.0" encoding="UTF-8" standalone="yes"?>
<Relationships xmlns="http://schemas.openxmlformats.org/package/2006/relationships"><Relationship Id="rId2" Type="http://schemas.openxmlformats.org/officeDocument/2006/relationships/oleObject" Target="file:///\\192.168.0.11\Webstatus\Webstatus%20survey\Webstatus%20surveys\Swedish%20Webstatus\Public%20sector\Municipalities\G&#246;teborg%20Stad\2016%20G&#246;teborg%20Stad\G&#246;teborg%20Stad%202016%20-%20Report%20Builder%20(part%201)%20Devices.xlsx" TargetMode="External"/><Relationship Id="rId1" Type="http://schemas.openxmlformats.org/officeDocument/2006/relationships/themeOverride" Target="../theme/themeOverride29.xml"/></Relationships>
</file>

<file path=ppt/charts/_rels/chart43.xml.rels><?xml version="1.0" encoding="UTF-8" standalone="yes"?>
<Relationships xmlns="http://schemas.openxmlformats.org/package/2006/relationships"><Relationship Id="rId2" Type="http://schemas.openxmlformats.org/officeDocument/2006/relationships/oleObject" Target="file:///\\192.168.0.11\Webstatus\Webstatus%20survey\Webstatus%20surveys\Swedish%20Webstatus\Public%20sector\Municipalities\G&#246;teborg%20Stad\2016%20G&#246;teborg%20Stad\G&#246;teborg%20Stad%202016%20-%20Report%20Builder%20(part%201)%20Devices.xlsx" TargetMode="External"/><Relationship Id="rId1" Type="http://schemas.openxmlformats.org/officeDocument/2006/relationships/themeOverride" Target="../theme/themeOverride30.xml"/></Relationships>
</file>

<file path=ppt/charts/_rels/chart44.xml.rels><?xml version="1.0" encoding="UTF-8" standalone="yes"?>
<Relationships xmlns="http://schemas.openxmlformats.org/package/2006/relationships"><Relationship Id="rId2" Type="http://schemas.openxmlformats.org/officeDocument/2006/relationships/oleObject" Target="file:///\\192.168.0.11\Webstatus\Webstatus%20survey\Webstatus%20surveys\Swedish%20Webstatus\Public%20sector\Municipalities\G&#246;teborg%20Stad\2016%20G&#246;teborg%20Stad\G&#246;teborg%20Stad%202016%20-%20Report%20Builder%20(part%201)%20Devices.xlsx" TargetMode="External"/><Relationship Id="rId1" Type="http://schemas.openxmlformats.org/officeDocument/2006/relationships/themeOverride" Target="../theme/themeOverride31.xml"/></Relationships>
</file>

<file path=ppt/charts/_rels/chart45.xml.rels><?xml version="1.0" encoding="UTF-8" standalone="yes"?>
<Relationships xmlns="http://schemas.openxmlformats.org/package/2006/relationships"><Relationship Id="rId2" Type="http://schemas.openxmlformats.org/officeDocument/2006/relationships/oleObject" Target="file:///\\192.168.0.11\Webstatus\Webstatus%20survey\Webstatus%20surveys\Swedish%20Webstatus\Public%20sector\Municipalities\G&#246;teborg%20Stad\2016%20G&#246;teborg%20Stad\G&#246;teborg%20Stad%202016%20-%20Report%20Builder%20(part%201)%20Devices.xlsx" TargetMode="External"/><Relationship Id="rId1" Type="http://schemas.openxmlformats.org/officeDocument/2006/relationships/themeOverride" Target="../theme/themeOverride32.xml"/></Relationships>
</file>

<file path=ppt/charts/_rels/chart46.xml.rels><?xml version="1.0" encoding="UTF-8" standalone="yes"?>
<Relationships xmlns="http://schemas.openxmlformats.org/package/2006/relationships"><Relationship Id="rId2" Type="http://schemas.openxmlformats.org/officeDocument/2006/relationships/oleObject" Target="file:///\\192.168.0.11\Webstatus\Webstatus%20survey\Webstatus%20surveys\Swedish%20Webstatus\Public%20sector\Municipalities\G&#246;teborg%20Stad\2016%20G&#246;teborg%20Stad\G&#246;teborg%20Stad%202016%20-%20Report%20Builder%20(part%201)%20Devices.xlsx" TargetMode="External"/><Relationship Id="rId1" Type="http://schemas.openxmlformats.org/officeDocument/2006/relationships/themeOverride" Target="../theme/themeOverride33.xml"/></Relationships>
</file>

<file path=ppt/charts/_rels/chart47.xml.rels><?xml version="1.0" encoding="UTF-8" standalone="yes"?>
<Relationships xmlns="http://schemas.openxmlformats.org/package/2006/relationships"><Relationship Id="rId2" Type="http://schemas.openxmlformats.org/officeDocument/2006/relationships/oleObject" Target="file:///\\192.168.0.11\Webstatus\Webstatus%20survey\Webstatus%20surveys\Swedish%20Webstatus\Public%20sector\Municipalities\G&#246;teborg%20Stad\2016%20G&#246;teborg%20Stad\G&#246;teborg%20Stad%202016%20-%20Report%20Builder%20(part%201)%20Devices.xlsx" TargetMode="External"/><Relationship Id="rId1" Type="http://schemas.openxmlformats.org/officeDocument/2006/relationships/themeOverride" Target="../theme/themeOverride34.xml"/></Relationships>
</file>

<file path=ppt/charts/_rels/chart48.xml.rels><?xml version="1.0" encoding="UTF-8" standalone="yes"?>
<Relationships xmlns="http://schemas.openxmlformats.org/package/2006/relationships"><Relationship Id="rId2" Type="http://schemas.openxmlformats.org/officeDocument/2006/relationships/oleObject" Target="file:///\\192.168.0.11\Webstatus\Webstatus%20survey\Webstatus%20surveys\Swedish%20Webstatus\Public%20sector\Municipalities\G&#246;teborg%20Stad\2016%20G&#246;teborg%20Stad\G&#246;teborg%20Stad%202016%20-%20Report%20Builder%20(part%201)%20Devices.xlsx" TargetMode="External"/><Relationship Id="rId1" Type="http://schemas.openxmlformats.org/officeDocument/2006/relationships/themeOverride" Target="../theme/themeOverride35.xml"/></Relationships>
</file>

<file path=ppt/charts/_rels/chart5.xml.rels><?xml version="1.0" encoding="UTF-8" standalone="yes"?>
<Relationships xmlns="http://schemas.openxmlformats.org/package/2006/relationships"><Relationship Id="rId1" Type="http://schemas.openxmlformats.org/officeDocument/2006/relationships/oleObject" Target="file:///C:\Users\sankin0318\AppData\Local\Temp\notes2C36FE\~2701469.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sankin0318\AppData\Local\Temp\notes2C36FE\~2701469.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sankin0318\AppData\Local\Temp\SKIGAHJCBP.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sankin0318\AppData\Local\Temp\notes2C36FE\~7700158.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sankin0318\AppData\Local\Temp\notes2C36FE\SKIGAHAJVJ.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sv-SE"/>
  <c:chart>
    <c:autoTitleDeleted val="1"/>
    <c:plotArea>
      <c:layout/>
      <c:barChart>
        <c:barDir val="col"/>
        <c:grouping val="clustered"/>
        <c:ser>
          <c:idx val="0"/>
          <c:order val="0"/>
          <c:tx>
            <c:strRef>
              <c:f>Besök!$B$1</c:f>
              <c:strCache>
                <c:ptCount val="1"/>
                <c:pt idx="0">
                  <c:v>Antal besök</c:v>
                </c:pt>
              </c:strCache>
            </c:strRef>
          </c:tx>
          <c:cat>
            <c:strRef>
              <c:f>Besök!$A$5:$A$9</c:f>
              <c:strCache>
                <c:ptCount val="5"/>
                <c:pt idx="0">
                  <c:v>2012</c:v>
                </c:pt>
                <c:pt idx="1">
                  <c:v>2013</c:v>
                </c:pt>
                <c:pt idx="2">
                  <c:v>2014</c:v>
                </c:pt>
                <c:pt idx="3">
                  <c:v>2015</c:v>
                </c:pt>
                <c:pt idx="4">
                  <c:v>2016</c:v>
                </c:pt>
              </c:strCache>
            </c:strRef>
          </c:cat>
          <c:val>
            <c:numRef>
              <c:f>Besök!$B$5:$B$9</c:f>
              <c:numCache>
                <c:formatCode>General</c:formatCode>
                <c:ptCount val="5"/>
                <c:pt idx="0">
                  <c:v>5635402</c:v>
                </c:pt>
                <c:pt idx="1">
                  <c:v>5752122</c:v>
                </c:pt>
                <c:pt idx="2">
                  <c:v>6657588</c:v>
                </c:pt>
                <c:pt idx="3">
                  <c:v>6991339</c:v>
                </c:pt>
                <c:pt idx="4">
                  <c:v>7221668</c:v>
                </c:pt>
              </c:numCache>
            </c:numRef>
          </c:val>
        </c:ser>
        <c:axId val="175687936"/>
        <c:axId val="175772032"/>
      </c:barChart>
      <c:catAx>
        <c:axId val="175687936"/>
        <c:scaling>
          <c:orientation val="minMax"/>
        </c:scaling>
        <c:axPos val="b"/>
        <c:tickLblPos val="nextTo"/>
        <c:crossAx val="175772032"/>
        <c:crosses val="autoZero"/>
        <c:auto val="1"/>
        <c:lblAlgn val="ctr"/>
        <c:lblOffset val="100"/>
      </c:catAx>
      <c:valAx>
        <c:axId val="175772032"/>
        <c:scaling>
          <c:orientation val="minMax"/>
        </c:scaling>
        <c:axPos val="l"/>
        <c:majorGridlines/>
        <c:numFmt formatCode="General" sourceLinked="1"/>
        <c:tickLblPos val="nextTo"/>
        <c:crossAx val="175687936"/>
        <c:crosses val="autoZero"/>
        <c:crossBetween val="between"/>
      </c:valAx>
    </c:plotArea>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sv-SE"/>
  <c:chart>
    <c:plotArea>
      <c:layout/>
      <c:pieChart>
        <c:varyColors val="1"/>
        <c:ser>
          <c:idx val="0"/>
          <c:order val="0"/>
          <c:dLbls>
            <c:dLbl>
              <c:idx val="0"/>
              <c:spPr/>
              <c:txPr>
                <a:bodyPr/>
                <a:lstStyle/>
                <a:p>
                  <a:pPr>
                    <a:defRPr sz="1200"/>
                  </a:pPr>
                  <a:endParaRPr lang="sv-SE"/>
                </a:p>
              </c:txPr>
            </c:dLbl>
            <c:dLbl>
              <c:idx val="1"/>
              <c:spPr/>
              <c:txPr>
                <a:bodyPr/>
                <a:lstStyle/>
                <a:p>
                  <a:pPr>
                    <a:defRPr sz="1200"/>
                  </a:pPr>
                  <a:endParaRPr lang="sv-SE"/>
                </a:p>
              </c:txPr>
            </c:dLbl>
            <c:dLbl>
              <c:idx val="2"/>
              <c:spPr/>
              <c:txPr>
                <a:bodyPr/>
                <a:lstStyle/>
                <a:p>
                  <a:pPr>
                    <a:defRPr sz="1200"/>
                  </a:pPr>
                  <a:endParaRPr lang="sv-SE"/>
                </a:p>
              </c:txPr>
            </c:dLbl>
            <c:dLbl>
              <c:idx val="3"/>
              <c:spPr/>
              <c:txPr>
                <a:bodyPr/>
                <a:lstStyle/>
                <a:p>
                  <a:pPr>
                    <a:defRPr sz="1200">
                      <a:solidFill>
                        <a:schemeClr val="bg1"/>
                      </a:solidFill>
                    </a:defRPr>
                  </a:pPr>
                  <a:endParaRPr lang="sv-SE"/>
                </a:p>
              </c:txPr>
            </c:dLbl>
            <c:dLbl>
              <c:idx val="4"/>
              <c:spPr/>
              <c:txPr>
                <a:bodyPr/>
                <a:lstStyle/>
                <a:p>
                  <a:pPr>
                    <a:defRPr sz="1200">
                      <a:solidFill>
                        <a:schemeClr val="bg1"/>
                      </a:solidFill>
                    </a:defRPr>
                  </a:pPr>
                  <a:endParaRPr lang="sv-SE"/>
                </a:p>
              </c:txPr>
            </c:dLbl>
            <c:dLbl>
              <c:idx val="5"/>
              <c:spPr/>
              <c:txPr>
                <a:bodyPr/>
                <a:lstStyle/>
                <a:p>
                  <a:pPr>
                    <a:defRPr sz="1200"/>
                  </a:pPr>
                  <a:endParaRPr lang="sv-SE"/>
                </a:p>
              </c:txPr>
            </c:dLbl>
            <c:dLbl>
              <c:idx val="6"/>
              <c:spPr/>
              <c:txPr>
                <a:bodyPr/>
                <a:lstStyle/>
                <a:p>
                  <a:pPr>
                    <a:defRPr sz="1200"/>
                  </a:pPr>
                  <a:endParaRPr lang="sv-SE"/>
                </a:p>
              </c:txPr>
            </c:dLbl>
            <c:showVal val="1"/>
            <c:showLeaderLines val="1"/>
          </c:dLbls>
          <c:cat>
            <c:strRef>
              <c:f>'Behörigheter per förvaltning'!$F$55:$L$55</c:f>
              <c:strCache>
                <c:ptCount val="7"/>
                <c:pt idx="0">
                  <c:v>huvudredaktör goteborg.se</c:v>
                </c:pt>
                <c:pt idx="1">
                  <c:v>redaktör goteborg.se</c:v>
                </c:pt>
                <c:pt idx="2">
                  <c:v>uppdaterare goteborg.se</c:v>
                </c:pt>
                <c:pt idx="3">
                  <c:v>redaktör enhetssidor</c:v>
                </c:pt>
                <c:pt idx="4">
                  <c:v>uppdaterare enhetssidor</c:v>
                </c:pt>
                <c:pt idx="5">
                  <c:v>press goteborg.se</c:v>
                </c:pt>
                <c:pt idx="6">
                  <c:v>e-tjänstansvariga</c:v>
                </c:pt>
              </c:strCache>
            </c:strRef>
          </c:cat>
          <c:val>
            <c:numRef>
              <c:f>'Behörigheter per förvaltning'!$F$56:$L$56</c:f>
              <c:numCache>
                <c:formatCode>General</c:formatCode>
                <c:ptCount val="7"/>
                <c:pt idx="0">
                  <c:v>14</c:v>
                </c:pt>
                <c:pt idx="1">
                  <c:v>151</c:v>
                </c:pt>
                <c:pt idx="2">
                  <c:v>401</c:v>
                </c:pt>
                <c:pt idx="3">
                  <c:v>385</c:v>
                </c:pt>
                <c:pt idx="4">
                  <c:v>141</c:v>
                </c:pt>
                <c:pt idx="5">
                  <c:v>9</c:v>
                </c:pt>
                <c:pt idx="6">
                  <c:v>6</c:v>
                </c:pt>
              </c:numCache>
            </c:numRef>
          </c:val>
        </c:ser>
        <c:firstSliceAng val="0"/>
      </c:pieChart>
    </c:plotArea>
    <c:legend>
      <c:legendPos val="r"/>
      <c:txPr>
        <a:bodyPr/>
        <a:lstStyle/>
        <a:p>
          <a:pPr>
            <a:defRPr sz="1200"/>
          </a:pPr>
          <a:endParaRPr lang="sv-SE"/>
        </a:p>
      </c:txPr>
    </c:legend>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sv-SE"/>
  <c:style val="22"/>
  <c:chart>
    <c:autoTitleDeleted val="1"/>
    <c:plotArea>
      <c:layout>
        <c:manualLayout>
          <c:layoutTarget val="inner"/>
          <c:xMode val="edge"/>
          <c:yMode val="edge"/>
          <c:x val="0.11193286701377531"/>
          <c:y val="0.16060730443293444"/>
          <c:w val="0.83484492563430091"/>
          <c:h val="0.57620734908135873"/>
        </c:manualLayout>
      </c:layout>
      <c:areaChart>
        <c:grouping val="standard"/>
        <c:ser>
          <c:idx val="0"/>
          <c:order val="0"/>
          <c:tx>
            <c:strRef>
              <c:f>Blad2!$C$168</c:f>
              <c:strCache>
                <c:ptCount val="1"/>
                <c:pt idx="0">
                  <c:v>Andel besökare som sökte internt (per år)</c:v>
                </c:pt>
              </c:strCache>
            </c:strRef>
          </c:tx>
          <c:dLbls>
            <c:dLbl>
              <c:idx val="0"/>
              <c:layout>
                <c:manualLayout>
                  <c:x val="-9.8406449530593844E-18"/>
                  <c:y val="-0.27733333333333327"/>
                </c:manualLayout>
              </c:layout>
              <c:showVal val="1"/>
            </c:dLbl>
            <c:dLbl>
              <c:idx val="1"/>
              <c:layout>
                <c:manualLayout>
                  <c:x val="0"/>
                  <c:y val="-0.23466666666666675"/>
                </c:manualLayout>
              </c:layout>
              <c:showVal val="1"/>
            </c:dLbl>
            <c:dLbl>
              <c:idx val="2"/>
              <c:layout>
                <c:manualLayout>
                  <c:x val="-2.1470746108428335E-3"/>
                  <c:y val="-0.20266666666666666"/>
                </c:manualLayout>
              </c:layout>
              <c:showVal val="1"/>
            </c:dLbl>
            <c:dLbl>
              <c:idx val="3"/>
              <c:layout>
                <c:manualLayout>
                  <c:x val="0"/>
                  <c:y val="-0.192"/>
                </c:manualLayout>
              </c:layout>
              <c:showVal val="1"/>
            </c:dLbl>
            <c:dLbl>
              <c:idx val="4"/>
              <c:layout>
                <c:manualLayout>
                  <c:x val="-3.5110816094245192E-3"/>
                  <c:y val="-0.18578061503623491"/>
                </c:manualLayout>
              </c:layout>
              <c:showVal val="1"/>
            </c:dLbl>
            <c:dLbl>
              <c:idx val="5"/>
              <c:layout>
                <c:manualLayout>
                  <c:x val="5.2666224141368172E-3"/>
                  <c:y val="-0.18292267678021376"/>
                </c:manualLayout>
              </c:layout>
              <c:showVal val="1"/>
            </c:dLbl>
            <c:dLbl>
              <c:idx val="6"/>
              <c:layout>
                <c:manualLayout>
                  <c:x val="-5.2666224141368172E-3"/>
                  <c:y val="-0.17434796180323625"/>
                </c:manualLayout>
              </c:layout>
              <c:showVal val="1"/>
            </c:dLbl>
            <c:dLbl>
              <c:idx val="7"/>
              <c:layout>
                <c:manualLayout>
                  <c:x val="-5.2666224141368154E-3"/>
                  <c:y val="-0.16577347187848621"/>
                </c:manualLayout>
              </c:layout>
              <c:showVal val="1"/>
            </c:dLbl>
            <c:showVal val="1"/>
          </c:dLbls>
          <c:cat>
            <c:strRef>
              <c:f>Blad2!$A$169:$A$176</c:f>
              <c:strCache>
                <c:ptCount val="8"/>
                <c:pt idx="0">
                  <c:v>2009 (OBS! Endast fr.o.m. 4 mars )</c:v>
                </c:pt>
                <c:pt idx="1">
                  <c:v>2010</c:v>
                </c:pt>
                <c:pt idx="2">
                  <c:v>2011</c:v>
                </c:pt>
                <c:pt idx="3">
                  <c:v>2012</c:v>
                </c:pt>
                <c:pt idx="4">
                  <c:v>2013</c:v>
                </c:pt>
                <c:pt idx="5">
                  <c:v>2014</c:v>
                </c:pt>
                <c:pt idx="6">
                  <c:v>2015</c:v>
                </c:pt>
                <c:pt idx="7">
                  <c:v>2016</c:v>
                </c:pt>
              </c:strCache>
            </c:strRef>
          </c:cat>
          <c:val>
            <c:numRef>
              <c:f>Blad2!$C$169:$C$176</c:f>
              <c:numCache>
                <c:formatCode>0.00%</c:formatCode>
                <c:ptCount val="8"/>
                <c:pt idx="0">
                  <c:v>9.7500000000000045E-2</c:v>
                </c:pt>
                <c:pt idx="1">
                  <c:v>8.3800000000000208E-2</c:v>
                </c:pt>
                <c:pt idx="2">
                  <c:v>6.8500000000000019E-2</c:v>
                </c:pt>
                <c:pt idx="3">
                  <c:v>6.6000000000000003E-2</c:v>
                </c:pt>
                <c:pt idx="4">
                  <c:v>6.4000000000000112E-2</c:v>
                </c:pt>
                <c:pt idx="5">
                  <c:v>6.2100000000000023E-2</c:v>
                </c:pt>
                <c:pt idx="6">
                  <c:v>6.1000000000000013E-2</c:v>
                </c:pt>
                <c:pt idx="7">
                  <c:v>5.5000000000000014E-2</c:v>
                </c:pt>
              </c:numCache>
            </c:numRef>
          </c:val>
        </c:ser>
        <c:axId val="82078336"/>
        <c:axId val="82088320"/>
      </c:areaChart>
      <c:catAx>
        <c:axId val="82078336"/>
        <c:scaling>
          <c:orientation val="minMax"/>
        </c:scaling>
        <c:axPos val="b"/>
        <c:numFmt formatCode="General" sourceLinked="1"/>
        <c:tickLblPos val="nextTo"/>
        <c:crossAx val="82088320"/>
        <c:crosses val="autoZero"/>
        <c:auto val="1"/>
        <c:lblAlgn val="ctr"/>
        <c:lblOffset val="100"/>
      </c:catAx>
      <c:valAx>
        <c:axId val="82088320"/>
        <c:scaling>
          <c:orientation val="minMax"/>
        </c:scaling>
        <c:axPos val="l"/>
        <c:majorGridlines/>
        <c:numFmt formatCode="0.00%" sourceLinked="1"/>
        <c:tickLblPos val="nextTo"/>
        <c:crossAx val="82078336"/>
        <c:crosses val="autoZero"/>
        <c:crossBetween val="midCat"/>
      </c:valAx>
    </c:plotArea>
    <c:plotVisOnly val="1"/>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sv-SE"/>
  <c:style val="22"/>
  <c:chart>
    <c:autoTitleDeleted val="1"/>
    <c:plotArea>
      <c:layout>
        <c:manualLayout>
          <c:layoutTarget val="inner"/>
          <c:xMode val="edge"/>
          <c:yMode val="edge"/>
          <c:x val="0.12071062992126103"/>
          <c:y val="0.21795166229221349"/>
          <c:w val="0.83484492563430091"/>
          <c:h val="0.57620734908135873"/>
        </c:manualLayout>
      </c:layout>
      <c:areaChart>
        <c:grouping val="standard"/>
        <c:ser>
          <c:idx val="0"/>
          <c:order val="0"/>
          <c:tx>
            <c:strRef>
              <c:f>Blad2!$D$168</c:f>
              <c:strCache>
                <c:ptCount val="1"/>
                <c:pt idx="0">
                  <c:v>Andel besökare från externa sökmotorer (per år)</c:v>
                </c:pt>
              </c:strCache>
            </c:strRef>
          </c:tx>
          <c:dLbls>
            <c:dLbl>
              <c:idx val="0"/>
              <c:layout>
                <c:manualLayout>
                  <c:x val="0"/>
                  <c:y val="-0.21333333333333479"/>
                </c:manualLayout>
              </c:layout>
              <c:showVal val="1"/>
            </c:dLbl>
            <c:dLbl>
              <c:idx val="1"/>
              <c:layout>
                <c:manualLayout>
                  <c:x val="-2.1470746108427537E-3"/>
                  <c:y val="-0.25955555555555559"/>
                </c:manualLayout>
              </c:layout>
              <c:showVal val="1"/>
            </c:dLbl>
            <c:dLbl>
              <c:idx val="2"/>
              <c:layout>
                <c:manualLayout>
                  <c:x val="-2.1470746108427537E-3"/>
                  <c:y val="-0.27022222222222231"/>
                </c:manualLayout>
              </c:layout>
              <c:showVal val="1"/>
            </c:dLbl>
            <c:dLbl>
              <c:idx val="3"/>
              <c:layout>
                <c:manualLayout>
                  <c:x val="-4.2941492216854475E-3"/>
                  <c:y val="-0.28800000000000031"/>
                </c:manualLayout>
              </c:layout>
              <c:showVal val="1"/>
            </c:dLbl>
            <c:dLbl>
              <c:idx val="4"/>
              <c:layout>
                <c:manualLayout>
                  <c:x val="-1.7590149516272283E-3"/>
                  <c:y val="-0.27438367759197951"/>
                </c:manualLayout>
              </c:layout>
              <c:showVal val="1"/>
            </c:dLbl>
            <c:dLbl>
              <c:idx val="5"/>
              <c:layout>
                <c:manualLayout>
                  <c:x val="-2.6385224274406462E-2"/>
                  <c:y val="-0.2960638960252388"/>
                </c:manualLayout>
              </c:layout>
              <c:showVal val="1"/>
            </c:dLbl>
            <c:dLbl>
              <c:idx val="6"/>
              <c:layout>
                <c:manualLayout>
                  <c:x val="-5.2770448548812724E-3"/>
                  <c:y val="-0.29318948926771465"/>
                </c:manualLayout>
              </c:layout>
              <c:showVal val="1"/>
            </c:dLbl>
            <c:dLbl>
              <c:idx val="7"/>
              <c:layout>
                <c:manualLayout>
                  <c:x val="-1.2899293964854204E-16"/>
                  <c:y val="-0.29031508251018545"/>
                </c:manualLayout>
              </c:layout>
              <c:showVal val="1"/>
            </c:dLbl>
            <c:showVal val="1"/>
          </c:dLbls>
          <c:cat>
            <c:strRef>
              <c:f>Blad2!$A$169:$A$176</c:f>
              <c:strCache>
                <c:ptCount val="8"/>
                <c:pt idx="0">
                  <c:v>2009 (OBS! Endast fr.o.m. 4 mars )</c:v>
                </c:pt>
                <c:pt idx="1">
                  <c:v>2010</c:v>
                </c:pt>
                <c:pt idx="2">
                  <c:v>2011</c:v>
                </c:pt>
                <c:pt idx="3">
                  <c:v>2012</c:v>
                </c:pt>
                <c:pt idx="4">
                  <c:v>2013</c:v>
                </c:pt>
                <c:pt idx="5">
                  <c:v>2014</c:v>
                </c:pt>
                <c:pt idx="6">
                  <c:v>2015</c:v>
                </c:pt>
                <c:pt idx="7">
                  <c:v>2016</c:v>
                </c:pt>
              </c:strCache>
            </c:strRef>
          </c:cat>
          <c:val>
            <c:numRef>
              <c:f>Blad2!$D$169:$D$176</c:f>
              <c:numCache>
                <c:formatCode>0%</c:formatCode>
                <c:ptCount val="8"/>
                <c:pt idx="0">
                  <c:v>0.49000000000000032</c:v>
                </c:pt>
                <c:pt idx="1">
                  <c:v>0.62000000000000244</c:v>
                </c:pt>
                <c:pt idx="2">
                  <c:v>0.67000000000000315</c:v>
                </c:pt>
                <c:pt idx="3">
                  <c:v>0.74000000000000243</c:v>
                </c:pt>
                <c:pt idx="4">
                  <c:v>0.65000000000000291</c:v>
                </c:pt>
                <c:pt idx="5">
                  <c:v>0.72000000000000064</c:v>
                </c:pt>
                <c:pt idx="6">
                  <c:v>0.74000000000000243</c:v>
                </c:pt>
                <c:pt idx="7">
                  <c:v>0.74000000000000243</c:v>
                </c:pt>
              </c:numCache>
            </c:numRef>
          </c:val>
        </c:ser>
        <c:axId val="82591744"/>
        <c:axId val="82593280"/>
      </c:areaChart>
      <c:catAx>
        <c:axId val="82591744"/>
        <c:scaling>
          <c:orientation val="minMax"/>
        </c:scaling>
        <c:axPos val="b"/>
        <c:numFmt formatCode="General" sourceLinked="1"/>
        <c:tickLblPos val="nextTo"/>
        <c:crossAx val="82593280"/>
        <c:crosses val="autoZero"/>
        <c:auto val="1"/>
        <c:lblAlgn val="ctr"/>
        <c:lblOffset val="100"/>
      </c:catAx>
      <c:valAx>
        <c:axId val="82593280"/>
        <c:scaling>
          <c:orientation val="minMax"/>
        </c:scaling>
        <c:axPos val="l"/>
        <c:majorGridlines/>
        <c:numFmt formatCode="0%" sourceLinked="1"/>
        <c:tickLblPos val="nextTo"/>
        <c:crossAx val="82591744"/>
        <c:crosses val="autoZero"/>
        <c:crossBetween val="midCat"/>
      </c:valAx>
    </c:plotArea>
    <c:plotVisOnly val="1"/>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sv-SE"/>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70307847502729"/>
          <c:y val="6.1111111111111102E-2"/>
          <c:w val="0.77242095212846595"/>
          <c:h val="0.82032370953630751"/>
        </c:manualLayout>
      </c:layout>
      <c:barChart>
        <c:barDir val="bar"/>
        <c:grouping val="percentStacked"/>
        <c:ser>
          <c:idx val="0"/>
          <c:order val="0"/>
          <c:tx>
            <c:strRef>
              <c:f>'Device export'!$FA$1</c:f>
              <c:strCache>
                <c:ptCount val="1"/>
                <c:pt idx="0">
                  <c:v>Man</c:v>
                </c:pt>
              </c:strCache>
            </c:strRef>
          </c:tx>
          <c:spPr>
            <a:solidFill>
              <a:srgbClr val="889EC0"/>
            </a:solidFill>
            <a:ln w="12700">
              <a:solidFill>
                <a:sysClr val="window" lastClr="FFFFFF"/>
              </a:solidFill>
            </a:ln>
            <a:effectLst/>
          </c:spPr>
          <c:dLbls>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'Device export'!$EZ$9:$EZ$10</c:f>
              <c:strCache>
                <c:ptCount val="2"/>
                <c:pt idx="0">
                  <c:v>Göteborgs stad 2016</c:v>
                </c:pt>
                <c:pt idx="1">
                  <c:v>Göteborgs stad 2015</c:v>
                </c:pt>
              </c:strCache>
            </c:strRef>
          </c:cat>
          <c:val>
            <c:numRef>
              <c:f>'Device export'!$FA$9:$FA$10</c:f>
              <c:numCache>
                <c:formatCode>0%</c:formatCode>
                <c:ptCount val="2"/>
                <c:pt idx="0">
                  <c:v>0.3691444908731033</c:v>
                </c:pt>
                <c:pt idx="1">
                  <c:v>0.26831345826235092</c:v>
                </c:pt>
              </c:numCache>
            </c:numRef>
          </c:val>
          <c:extLst xmlns:c16r2="http://schemas.microsoft.com/office/drawing/2015/06/chart">
            <c:ext xmlns:c16="http://schemas.microsoft.com/office/drawing/2014/chart" uri="{C3380CC4-5D6E-409C-BE32-E72D297353CC}">
              <c16:uniqueId val="{00000001-8E69-4BBF-BA4C-3F75BDC3A747}"/>
            </c:ext>
          </c:extLst>
        </c:ser>
        <c:ser>
          <c:idx val="1"/>
          <c:order val="1"/>
          <c:tx>
            <c:strRef>
              <c:f>'Device export'!$FB$1</c:f>
              <c:strCache>
                <c:ptCount val="1"/>
                <c:pt idx="0">
                  <c:v>Kvinna</c:v>
                </c:pt>
              </c:strCache>
            </c:strRef>
          </c:tx>
          <c:spPr>
            <a:solidFill>
              <a:srgbClr val="A9C948"/>
            </a:solidFill>
            <a:ln>
              <a:solidFill>
                <a:sysClr val="window" lastClr="FFFFFF"/>
              </a:solidFill>
            </a:ln>
          </c:spPr>
          <c:dLbls>
            <c:spPr>
              <a:noFill/>
              <a:ln>
                <a:noFill/>
              </a:ln>
              <a:effectLst/>
            </c:spPr>
            <c:txPr>
              <a:bodyPr/>
              <a:lstStyle/>
              <a:p>
                <a:pPr algn="ctr">
                  <a:defRPr lang="en-US" sz="900" b="0" i="0" u="none" strike="noStrike" kern="1200" baseline="0">
                    <a:solidFill>
                      <a:srgbClr val="404040"/>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export'!$EZ$9:$EZ$10</c:f>
              <c:strCache>
                <c:ptCount val="2"/>
                <c:pt idx="0">
                  <c:v>Göteborgs stad 2016</c:v>
                </c:pt>
                <c:pt idx="1">
                  <c:v>Göteborgs stad 2015</c:v>
                </c:pt>
              </c:strCache>
            </c:strRef>
          </c:cat>
          <c:val>
            <c:numRef>
              <c:f>'Device export'!$FB$9:$FB$10</c:f>
              <c:numCache>
                <c:formatCode>0%</c:formatCode>
                <c:ptCount val="2"/>
                <c:pt idx="0">
                  <c:v>0.61062238838794758</c:v>
                </c:pt>
                <c:pt idx="1">
                  <c:v>0.58347529812606458</c:v>
                </c:pt>
              </c:numCache>
            </c:numRef>
          </c:val>
          <c:extLst xmlns:c16r2="http://schemas.microsoft.com/office/drawing/2015/06/chart">
            <c:ext xmlns:c16="http://schemas.microsoft.com/office/drawing/2014/chart" uri="{C3380CC4-5D6E-409C-BE32-E72D297353CC}">
              <c16:uniqueId val="{00000000-DC08-4F5C-AAD7-3D1B8DDB6817}"/>
            </c:ext>
          </c:extLst>
        </c:ser>
        <c:ser>
          <c:idx val="2"/>
          <c:order val="2"/>
          <c:tx>
            <c:strRef>
              <c:f>'Device export'!$FC$1</c:f>
              <c:strCache>
                <c:ptCount val="1"/>
                <c:pt idx="0">
                  <c:v>Annat</c:v>
                </c:pt>
              </c:strCache>
            </c:strRef>
          </c:tx>
          <c:spPr>
            <a:solidFill>
              <a:sysClr val="window" lastClr="FFFFFF">
                <a:lumMod val="85000"/>
              </a:sysClr>
            </a:solidFill>
            <a:ln>
              <a:solidFill>
                <a:sysClr val="window" lastClr="FFFFFF"/>
              </a:solidFill>
            </a:ln>
          </c:spPr>
          <c:dLbls>
            <c:spPr>
              <a:noFill/>
              <a:ln>
                <a:noFill/>
              </a:ln>
              <a:effectLst/>
            </c:spPr>
            <c:txPr>
              <a:bodyPr/>
              <a:lstStyle/>
              <a:p>
                <a:pPr algn="ctr">
                  <a:defRPr lang="en-US" sz="900" b="0" i="0" u="none" strike="noStrike" kern="1200" baseline="0">
                    <a:solidFill>
                      <a:srgbClr val="404040"/>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export'!$EZ$9:$EZ$10</c:f>
              <c:strCache>
                <c:ptCount val="2"/>
                <c:pt idx="0">
                  <c:v>Göteborgs stad 2016</c:v>
                </c:pt>
                <c:pt idx="1">
                  <c:v>Göteborgs stad 2015</c:v>
                </c:pt>
              </c:strCache>
            </c:strRef>
          </c:cat>
          <c:val>
            <c:numRef>
              <c:f>'Device export'!$FC$9:$FC$10</c:f>
              <c:numCache>
                <c:formatCode>0%</c:formatCode>
                <c:ptCount val="2"/>
                <c:pt idx="0">
                  <c:v>2.0233120738948781E-2</c:v>
                </c:pt>
                <c:pt idx="1">
                  <c:v>0.14821124361158441</c:v>
                </c:pt>
              </c:numCache>
            </c:numRef>
          </c:val>
          <c:extLst xmlns:c16r2="http://schemas.microsoft.com/office/drawing/2015/06/chart">
            <c:ext xmlns:c16="http://schemas.microsoft.com/office/drawing/2014/chart" uri="{C3380CC4-5D6E-409C-BE32-E72D297353CC}">
              <c16:uniqueId val="{00000001-DC08-4F5C-AAD7-3D1B8DDB6817}"/>
            </c:ext>
          </c:extLst>
        </c:ser>
        <c:dLbls>
          <c:showVal val="1"/>
        </c:dLbls>
        <c:gapWidth val="50"/>
        <c:overlap val="100"/>
        <c:axId val="82814848"/>
        <c:axId val="82816384"/>
      </c:barChart>
      <c:catAx>
        <c:axId val="82814848"/>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sv-SE"/>
          </a:p>
        </c:txPr>
        <c:crossAx val="82816384"/>
        <c:crosses val="autoZero"/>
        <c:auto val="1"/>
        <c:lblAlgn val="ctr"/>
        <c:lblOffset val="100"/>
      </c:catAx>
      <c:valAx>
        <c:axId val="82816384"/>
        <c:scaling>
          <c:orientation val="minMax"/>
          <c:min val="0"/>
        </c:scaling>
        <c:axPos val="t"/>
        <c:majorGridlines>
          <c:spPr>
            <a:ln w="9525" cap="flat" cmpd="sng" algn="ctr">
              <a:solidFill>
                <a:schemeClr val="tx1">
                  <a:lumMod val="15000"/>
                  <a:lumOff val="85000"/>
                </a:schemeClr>
              </a:solidFill>
              <a:round/>
            </a:ln>
            <a:effectLst/>
          </c:spPr>
        </c:majorGridlines>
        <c:numFmt formatCode="0%" sourceLinked="1"/>
        <c:majorTickMark val="none"/>
        <c:tickLblPos val="high"/>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sv-SE"/>
          </a:p>
        </c:txPr>
        <c:crossAx val="82814848"/>
        <c:crosses val="autoZero"/>
        <c:crossBetween val="between"/>
      </c:valAx>
      <c:spPr>
        <a:noFill/>
        <a:ln>
          <a:noFill/>
        </a:ln>
        <a:effectLst/>
      </c:spPr>
    </c:plotArea>
    <c:legend>
      <c:legendPos val="r"/>
      <c:layout>
        <c:manualLayout>
          <c:xMode val="edge"/>
          <c:yMode val="edge"/>
          <c:x val="0.89307295448922153"/>
          <c:y val="0.13689848584704831"/>
          <c:w val="9.3632382742565565E-2"/>
          <c:h val="0.67807195037932044"/>
        </c:manualLayout>
      </c:layout>
      <c:txPr>
        <a:bodyPr/>
        <a:lstStyle/>
        <a:p>
          <a:pPr>
            <a:defRPr sz="800">
              <a:solidFill>
                <a:schemeClr val="bg1">
                  <a:lumMod val="50000"/>
                </a:schemeClr>
              </a:solidFill>
              <a:latin typeface="Calibri Light" panose="020F0302020204030204" pitchFamily="34" charset="0"/>
            </a:defRPr>
          </a:pPr>
          <a:endParaRPr lang="sv-SE"/>
        </a:p>
      </c:txPr>
    </c:legend>
    <c:plotVisOnly val="1"/>
    <c:dispBlanksAs val="gap"/>
  </c:chart>
  <c:spPr>
    <a:noFill/>
    <a:ln>
      <a:noFill/>
    </a:ln>
    <a:effectLst/>
  </c:spPr>
  <c:txPr>
    <a:bodyPr/>
    <a:lstStyle/>
    <a:p>
      <a:pPr>
        <a:defRPr sz="900" baseline="0"/>
      </a:pPr>
      <a:endParaRPr lang="sv-SE"/>
    </a:p>
  </c:txPr>
  <c:externalData r:id="rId2"/>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sv-SE"/>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70307847502729"/>
          <c:y val="6.1111111111111102E-2"/>
          <c:w val="0.77242095212846595"/>
          <c:h val="0.82032370953630751"/>
        </c:manualLayout>
      </c:layout>
      <c:barChart>
        <c:barDir val="bar"/>
        <c:grouping val="percentStacked"/>
        <c:ser>
          <c:idx val="0"/>
          <c:order val="0"/>
          <c:tx>
            <c:strRef>
              <c:f>'Device export'!$FA$1</c:f>
              <c:strCache>
                <c:ptCount val="1"/>
                <c:pt idx="0">
                  <c:v>Man</c:v>
                </c:pt>
              </c:strCache>
            </c:strRef>
          </c:tx>
          <c:spPr>
            <a:solidFill>
              <a:srgbClr val="889EC0"/>
            </a:solidFill>
            <a:ln w="12700">
              <a:solidFill>
                <a:sysClr val="window" lastClr="FFFFFF"/>
              </a:solidFill>
            </a:ln>
            <a:effectLst/>
          </c:spPr>
          <c:dLbls>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'Device export'!$EZ$21:$EZ$26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export'!$FA$21:$FA$26</c:f>
              <c:numCache>
                <c:formatCode>0%</c:formatCode>
                <c:ptCount val="6"/>
                <c:pt idx="0">
                  <c:v>0.39820236960370597</c:v>
                </c:pt>
                <c:pt idx="1">
                  <c:v>0.2</c:v>
                </c:pt>
                <c:pt idx="2">
                  <c:v>0.24728726442033241</c:v>
                </c:pt>
                <c:pt idx="3">
                  <c:v>0.2</c:v>
                </c:pt>
                <c:pt idx="4">
                  <c:v>0.64779874213836897</c:v>
                </c:pt>
                <c:pt idx="5">
                  <c:v>0.47000000000000008</c:v>
                </c:pt>
              </c:numCache>
            </c:numRef>
          </c:val>
          <c:extLst xmlns:c16r2="http://schemas.microsoft.com/office/drawing/2015/06/chart">
            <c:ext xmlns:c16="http://schemas.microsoft.com/office/drawing/2014/chart" uri="{C3380CC4-5D6E-409C-BE32-E72D297353CC}">
              <c16:uniqueId val="{00000001-8E69-4BBF-BA4C-3F75BDC3A747}"/>
            </c:ext>
          </c:extLst>
        </c:ser>
        <c:ser>
          <c:idx val="1"/>
          <c:order val="1"/>
          <c:tx>
            <c:strRef>
              <c:f>'Device export'!$FB$1</c:f>
              <c:strCache>
                <c:ptCount val="1"/>
                <c:pt idx="0">
                  <c:v>Kvinna</c:v>
                </c:pt>
              </c:strCache>
            </c:strRef>
          </c:tx>
          <c:spPr>
            <a:solidFill>
              <a:srgbClr val="A9C948"/>
            </a:solidFill>
            <a:ln>
              <a:solidFill>
                <a:sysClr val="window" lastClr="FFFFFF"/>
              </a:solidFill>
            </a:ln>
          </c:spPr>
          <c:dLbls>
            <c:spPr>
              <a:noFill/>
              <a:ln>
                <a:noFill/>
              </a:ln>
              <a:effectLst/>
            </c:spPr>
            <c:txPr>
              <a:bodyPr/>
              <a:lstStyle/>
              <a:p>
                <a:pPr algn="ctr">
                  <a:defRPr lang="en-US" sz="900" b="0" i="0" u="none" strike="noStrike" kern="1200" baseline="0">
                    <a:solidFill>
                      <a:srgbClr val="404040"/>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export'!$EZ$21:$EZ$26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export'!$FB$21:$FB$26</c:f>
              <c:numCache>
                <c:formatCode>0%</c:formatCode>
                <c:ptCount val="6"/>
                <c:pt idx="0">
                  <c:v>0.58232330110309138</c:v>
                </c:pt>
                <c:pt idx="1">
                  <c:v>0.53</c:v>
                </c:pt>
                <c:pt idx="2">
                  <c:v>0.7292975442604227</c:v>
                </c:pt>
                <c:pt idx="3">
                  <c:v>0.72000000000000064</c:v>
                </c:pt>
                <c:pt idx="4">
                  <c:v>0.34591194968553457</c:v>
                </c:pt>
                <c:pt idx="5">
                  <c:v>0.5</c:v>
                </c:pt>
              </c:numCache>
            </c:numRef>
          </c:val>
          <c:extLst xmlns:c16r2="http://schemas.microsoft.com/office/drawing/2015/06/chart">
            <c:ext xmlns:c16="http://schemas.microsoft.com/office/drawing/2014/chart" uri="{C3380CC4-5D6E-409C-BE32-E72D297353CC}">
              <c16:uniqueId val="{00000000-989A-46BA-B8FB-7C7801A91BAF}"/>
            </c:ext>
          </c:extLst>
        </c:ser>
        <c:ser>
          <c:idx val="2"/>
          <c:order val="2"/>
          <c:tx>
            <c:strRef>
              <c:f>'Device export'!$FC$1</c:f>
              <c:strCache>
                <c:ptCount val="1"/>
                <c:pt idx="0">
                  <c:v>Annat</c:v>
                </c:pt>
              </c:strCache>
            </c:strRef>
          </c:tx>
          <c:spPr>
            <a:solidFill>
              <a:sysClr val="window" lastClr="FFFFFF">
                <a:lumMod val="85000"/>
              </a:sysClr>
            </a:solidFill>
            <a:ln>
              <a:solidFill>
                <a:sysClr val="window" lastClr="FFFFFF"/>
              </a:solidFill>
            </a:ln>
          </c:spPr>
          <c:dLbls>
            <c:spPr>
              <a:noFill/>
              <a:ln>
                <a:noFill/>
              </a:ln>
              <a:effectLst/>
            </c:spPr>
            <c:txPr>
              <a:bodyPr/>
              <a:lstStyle/>
              <a:p>
                <a:pPr algn="ctr">
                  <a:defRPr lang="en-US" sz="900" b="0" i="0" u="none" strike="noStrike" kern="1200" baseline="0">
                    <a:solidFill>
                      <a:srgbClr val="404040"/>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export'!$EZ$21:$EZ$26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export'!$FC$21:$FC$26</c:f>
              <c:numCache>
                <c:formatCode>0%</c:formatCode>
                <c:ptCount val="6"/>
                <c:pt idx="0">
                  <c:v>1.9474329293204515E-2</c:v>
                </c:pt>
                <c:pt idx="1">
                  <c:v>0.27</c:v>
                </c:pt>
                <c:pt idx="2">
                  <c:v>2.3415191319246145E-2</c:v>
                </c:pt>
                <c:pt idx="3">
                  <c:v>8.0000000000000043E-2</c:v>
                </c:pt>
                <c:pt idx="4">
                  <c:v>6.2893081761006726E-3</c:v>
                </c:pt>
                <c:pt idx="5">
                  <c:v>3.0000000000000002E-2</c:v>
                </c:pt>
              </c:numCache>
            </c:numRef>
          </c:val>
          <c:extLst xmlns:c16r2="http://schemas.microsoft.com/office/drawing/2015/06/chart">
            <c:ext xmlns:c16="http://schemas.microsoft.com/office/drawing/2014/chart" uri="{C3380CC4-5D6E-409C-BE32-E72D297353CC}">
              <c16:uniqueId val="{00000001-989A-46BA-B8FB-7C7801A91BAF}"/>
            </c:ext>
          </c:extLst>
        </c:ser>
        <c:dLbls>
          <c:showVal val="1"/>
        </c:dLbls>
        <c:gapWidth val="50"/>
        <c:overlap val="100"/>
        <c:axId val="134298240"/>
        <c:axId val="134336896"/>
      </c:barChart>
      <c:catAx>
        <c:axId val="134298240"/>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sv-SE"/>
          </a:p>
        </c:txPr>
        <c:crossAx val="134336896"/>
        <c:crosses val="autoZero"/>
        <c:auto val="1"/>
        <c:lblAlgn val="ctr"/>
        <c:lblOffset val="100"/>
      </c:catAx>
      <c:valAx>
        <c:axId val="134336896"/>
        <c:scaling>
          <c:orientation val="minMax"/>
          <c:min val="0"/>
        </c:scaling>
        <c:axPos val="t"/>
        <c:majorGridlines>
          <c:spPr>
            <a:ln w="9525" cap="flat" cmpd="sng" algn="ctr">
              <a:solidFill>
                <a:schemeClr val="tx1">
                  <a:lumMod val="15000"/>
                  <a:lumOff val="85000"/>
                </a:schemeClr>
              </a:solidFill>
              <a:round/>
            </a:ln>
            <a:effectLst/>
          </c:spPr>
        </c:majorGridlines>
        <c:numFmt formatCode="0%" sourceLinked="1"/>
        <c:majorTickMark val="none"/>
        <c:tickLblPos val="high"/>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sv-SE"/>
          </a:p>
        </c:txPr>
        <c:crossAx val="134298240"/>
        <c:crosses val="autoZero"/>
        <c:crossBetween val="between"/>
      </c:valAx>
      <c:spPr>
        <a:noFill/>
        <a:ln>
          <a:noFill/>
        </a:ln>
        <a:effectLst/>
      </c:spPr>
    </c:plotArea>
    <c:legend>
      <c:legendPos val="r"/>
      <c:layout>
        <c:manualLayout>
          <c:xMode val="edge"/>
          <c:yMode val="edge"/>
          <c:x val="0.89307295448922153"/>
          <c:y val="0.13689848584704831"/>
          <c:w val="9.3632382742565565E-2"/>
          <c:h val="0.67807195037932044"/>
        </c:manualLayout>
      </c:layout>
      <c:txPr>
        <a:bodyPr/>
        <a:lstStyle/>
        <a:p>
          <a:pPr>
            <a:defRPr sz="800">
              <a:solidFill>
                <a:schemeClr val="bg1">
                  <a:lumMod val="50000"/>
                </a:schemeClr>
              </a:solidFill>
              <a:latin typeface="Calibri Light" panose="020F0302020204030204" pitchFamily="34" charset="0"/>
            </a:defRPr>
          </a:pPr>
          <a:endParaRPr lang="sv-SE"/>
        </a:p>
      </c:txPr>
    </c:legend>
    <c:plotVisOnly val="1"/>
    <c:dispBlanksAs val="gap"/>
  </c:chart>
  <c:spPr>
    <a:noFill/>
    <a:ln>
      <a:noFill/>
    </a:ln>
    <a:effectLst/>
  </c:spPr>
  <c:txPr>
    <a:bodyPr/>
    <a:lstStyle/>
    <a:p>
      <a:pPr>
        <a:defRPr sz="900" baseline="0"/>
      </a:pPr>
      <a:endParaRPr lang="sv-SE"/>
    </a:p>
  </c:txPr>
  <c:externalData r:id="rId2"/>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sv-SE"/>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025299209278324"/>
          <c:y val="5.9807997917637676E-2"/>
          <c:w val="0.67470516079985021"/>
          <c:h val="0.78411068032988995"/>
        </c:manualLayout>
      </c:layout>
      <c:barChart>
        <c:barDir val="bar"/>
        <c:grouping val="percentStacked"/>
        <c:ser>
          <c:idx val="0"/>
          <c:order val="0"/>
          <c:tx>
            <c:strRef>
              <c:f>'Benchmark tal'!$BW$2</c:f>
              <c:strCache>
                <c:ptCount val="1"/>
                <c:pt idx="0">
                  <c:v>Detta är mitt första besök</c:v>
                </c:pt>
              </c:strCache>
            </c:strRef>
          </c:tx>
          <c:spPr>
            <a:solidFill>
              <a:sysClr val="window" lastClr="FFFFFF">
                <a:lumMod val="85000"/>
              </a:sysClr>
            </a:solidFill>
            <a:ln w="12700">
              <a:solidFill>
                <a:sysClr val="window" lastClr="FFFFFF"/>
              </a:solidFill>
            </a:ln>
            <a:effectLst/>
          </c:spP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'Benchmark tal'!$B$3:$B$11</c:f>
              <c:strCache>
                <c:ptCount val="3"/>
                <c:pt idx="0">
                  <c:v>Göteborgs stad 2016</c:v>
                </c:pt>
                <c:pt idx="1">
                  <c:v>Göteborgs stad 2015</c:v>
                </c:pt>
                <c:pt idx="2">
                  <c:v>Offentlig sektor</c:v>
                </c:pt>
              </c:strCache>
            </c:strRef>
          </c:cat>
          <c:val>
            <c:numRef>
              <c:f>'Benchmark tal'!$BW$3:$BW$11</c:f>
              <c:numCache>
                <c:formatCode>0%</c:formatCode>
                <c:ptCount val="3"/>
                <c:pt idx="0">
                  <c:v>0.49362633181126503</c:v>
                </c:pt>
                <c:pt idx="1">
                  <c:v>0.41117388575015834</c:v>
                </c:pt>
                <c:pt idx="2">
                  <c:v>0.31000000000000122</c:v>
                </c:pt>
              </c:numCache>
            </c:numRef>
          </c:val>
          <c:extLst xmlns:c16r2="http://schemas.microsoft.com/office/drawing/2015/06/chart">
            <c:ext xmlns:c16="http://schemas.microsoft.com/office/drawing/2014/chart" uri="{C3380CC4-5D6E-409C-BE32-E72D297353CC}">
              <c16:uniqueId val="{00000000-3D16-4561-BFDD-7CA9AC6B1C17}"/>
            </c:ext>
          </c:extLst>
        </c:ser>
        <c:ser>
          <c:idx val="1"/>
          <c:order val="1"/>
          <c:tx>
            <c:strRef>
              <c:f>'Benchmark tal'!$BX$2</c:f>
              <c:strCache>
                <c:ptCount val="1"/>
                <c:pt idx="0">
                  <c:v>Varje dag</c:v>
                </c:pt>
              </c:strCache>
            </c:strRef>
          </c:tx>
          <c:spPr>
            <a:solidFill>
              <a:srgbClr val="8BB13F"/>
            </a:solidFill>
            <a:ln w="12700">
              <a:solidFill>
                <a:sysClr val="window" lastClr="FFFFFF"/>
              </a:solidFill>
            </a:ln>
            <a:effectLst/>
          </c:spPr>
          <c:dLbls>
            <c:dLbl>
              <c:idx val="6"/>
              <c:layout>
                <c:manualLayout>
                  <c:x val="0"/>
                  <c:y val="0"/>
                </c:manualLayout>
              </c:layout>
              <c:dLblPos val="ct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D16-4561-BFDD-7CA9AC6B1C17}"/>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'Benchmark tal'!$B$3:$B$11</c:f>
              <c:strCache>
                <c:ptCount val="3"/>
                <c:pt idx="0">
                  <c:v>Göteborgs stad 2016</c:v>
                </c:pt>
                <c:pt idx="1">
                  <c:v>Göteborgs stad 2015</c:v>
                </c:pt>
                <c:pt idx="2">
                  <c:v>Offentlig sektor</c:v>
                </c:pt>
              </c:strCache>
            </c:strRef>
          </c:cat>
          <c:val>
            <c:numRef>
              <c:f>'Benchmark tal'!$BX$3:$BX$11</c:f>
              <c:numCache>
                <c:formatCode>0%</c:formatCode>
                <c:ptCount val="3"/>
                <c:pt idx="0">
                  <c:v>0.11168188736681887</c:v>
                </c:pt>
                <c:pt idx="1">
                  <c:v>0.1487758945386064</c:v>
                </c:pt>
                <c:pt idx="2">
                  <c:v>5.9000000000000205E-2</c:v>
                </c:pt>
              </c:numCache>
            </c:numRef>
          </c:val>
          <c:extLst xmlns:c16r2="http://schemas.microsoft.com/office/drawing/2015/06/chart">
            <c:ext xmlns:c16="http://schemas.microsoft.com/office/drawing/2014/chart" uri="{C3380CC4-5D6E-409C-BE32-E72D297353CC}">
              <c16:uniqueId val="{00000002-3D16-4561-BFDD-7CA9AC6B1C17}"/>
            </c:ext>
          </c:extLst>
        </c:ser>
        <c:ser>
          <c:idx val="2"/>
          <c:order val="2"/>
          <c:tx>
            <c:strRef>
              <c:f>'Benchmark tal'!$BY$2</c:f>
              <c:strCache>
                <c:ptCount val="1"/>
                <c:pt idx="0">
                  <c:v>Varje vecka</c:v>
                </c:pt>
              </c:strCache>
            </c:strRef>
          </c:tx>
          <c:spPr>
            <a:solidFill>
              <a:srgbClr val="A9C948"/>
            </a:solidFill>
            <a:ln w="12700">
              <a:solidFill>
                <a:sysClr val="window" lastClr="FFFFFF"/>
              </a:solidFill>
            </a:ln>
            <a:effectLst/>
          </c:spP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'Benchmark tal'!$B$3:$B$11</c:f>
              <c:strCache>
                <c:ptCount val="3"/>
                <c:pt idx="0">
                  <c:v>Göteborgs stad 2016</c:v>
                </c:pt>
                <c:pt idx="1">
                  <c:v>Göteborgs stad 2015</c:v>
                </c:pt>
                <c:pt idx="2">
                  <c:v>Offentlig sektor</c:v>
                </c:pt>
              </c:strCache>
            </c:strRef>
          </c:cat>
          <c:val>
            <c:numRef>
              <c:f>'Benchmark tal'!$BY$3:$BY$11</c:f>
              <c:numCache>
                <c:formatCode>0%</c:formatCode>
                <c:ptCount val="3"/>
                <c:pt idx="0">
                  <c:v>0.14554794520548017</c:v>
                </c:pt>
                <c:pt idx="1">
                  <c:v>0.13747645951035845</c:v>
                </c:pt>
                <c:pt idx="2">
                  <c:v>0.14400000000000004</c:v>
                </c:pt>
              </c:numCache>
            </c:numRef>
          </c:val>
          <c:extLst xmlns:c16r2="http://schemas.microsoft.com/office/drawing/2015/06/chart">
            <c:ext xmlns:c16="http://schemas.microsoft.com/office/drawing/2014/chart" uri="{C3380CC4-5D6E-409C-BE32-E72D297353CC}">
              <c16:uniqueId val="{00000003-3D16-4561-BFDD-7CA9AC6B1C17}"/>
            </c:ext>
          </c:extLst>
        </c:ser>
        <c:ser>
          <c:idx val="3"/>
          <c:order val="3"/>
          <c:tx>
            <c:strRef>
              <c:f>'Benchmark tal'!$BZ$2</c:f>
              <c:strCache>
                <c:ptCount val="1"/>
                <c:pt idx="0">
                  <c:v>Varje månad</c:v>
                </c:pt>
              </c:strCache>
            </c:strRef>
          </c:tx>
          <c:spPr>
            <a:solidFill>
              <a:srgbClr val="889EC0"/>
            </a:solidFill>
            <a:ln w="12700">
              <a:solidFill>
                <a:sysClr val="window" lastClr="FFFFFF"/>
              </a:solidFill>
            </a:ln>
            <a:effectLst/>
          </c:spP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'Benchmark tal'!$B$3:$B$11</c:f>
              <c:strCache>
                <c:ptCount val="3"/>
                <c:pt idx="0">
                  <c:v>Göteborgs stad 2016</c:v>
                </c:pt>
                <c:pt idx="1">
                  <c:v>Göteborgs stad 2015</c:v>
                </c:pt>
                <c:pt idx="2">
                  <c:v>Offentlig sektor</c:v>
                </c:pt>
              </c:strCache>
            </c:strRef>
          </c:cat>
          <c:val>
            <c:numRef>
              <c:f>'Benchmark tal'!$BZ$3:$BZ$11</c:f>
              <c:numCache>
                <c:formatCode>0%</c:formatCode>
                <c:ptCount val="3"/>
                <c:pt idx="0">
                  <c:v>0.10473744292237452</c:v>
                </c:pt>
                <c:pt idx="1">
                  <c:v>9.03954802259887E-2</c:v>
                </c:pt>
                <c:pt idx="2">
                  <c:v>0.21700000000000041</c:v>
                </c:pt>
              </c:numCache>
            </c:numRef>
          </c:val>
          <c:extLst xmlns:c16r2="http://schemas.microsoft.com/office/drawing/2015/06/chart">
            <c:ext xmlns:c16="http://schemas.microsoft.com/office/drawing/2014/chart" uri="{C3380CC4-5D6E-409C-BE32-E72D297353CC}">
              <c16:uniqueId val="{00000004-3D16-4561-BFDD-7CA9AC6B1C17}"/>
            </c:ext>
          </c:extLst>
        </c:ser>
        <c:ser>
          <c:idx val="4"/>
          <c:order val="4"/>
          <c:tx>
            <c:strRef>
              <c:f>'Benchmark tal'!$CA$2</c:f>
              <c:strCache>
                <c:ptCount val="1"/>
                <c:pt idx="0">
                  <c:v>Mer sällan</c:v>
                </c:pt>
              </c:strCache>
            </c:strRef>
          </c:tx>
          <c:spPr>
            <a:solidFill>
              <a:srgbClr val="88B3DB"/>
            </a:solidFill>
            <a:ln w="12700">
              <a:solidFill>
                <a:sysClr val="window" lastClr="FFFFFF"/>
              </a:solidFill>
            </a:ln>
            <a:effectLst/>
          </c:spP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'Benchmark tal'!$B$3:$B$11</c:f>
              <c:strCache>
                <c:ptCount val="3"/>
                <c:pt idx="0">
                  <c:v>Göteborgs stad 2016</c:v>
                </c:pt>
                <c:pt idx="1">
                  <c:v>Göteborgs stad 2015</c:v>
                </c:pt>
                <c:pt idx="2">
                  <c:v>Offentlig sektor</c:v>
                </c:pt>
              </c:strCache>
            </c:strRef>
          </c:cat>
          <c:val>
            <c:numRef>
              <c:f>'Benchmark tal'!$CA$3:$CA$11</c:f>
              <c:numCache>
                <c:formatCode>0%</c:formatCode>
                <c:ptCount val="3"/>
                <c:pt idx="0">
                  <c:v>0.14440639269406502</c:v>
                </c:pt>
                <c:pt idx="1">
                  <c:v>0.21217827997489014</c:v>
                </c:pt>
                <c:pt idx="2">
                  <c:v>0.27</c:v>
                </c:pt>
              </c:numCache>
            </c:numRef>
          </c:val>
          <c:extLst xmlns:c16r2="http://schemas.microsoft.com/office/drawing/2015/06/chart">
            <c:ext xmlns:c16="http://schemas.microsoft.com/office/drawing/2014/chart" uri="{C3380CC4-5D6E-409C-BE32-E72D297353CC}">
              <c16:uniqueId val="{00000005-3D16-4561-BFDD-7CA9AC6B1C17}"/>
            </c:ext>
          </c:extLst>
        </c:ser>
        <c:dLbls>
          <c:showVal val="1"/>
        </c:dLbls>
        <c:gapWidth val="50"/>
        <c:overlap val="100"/>
        <c:axId val="136211840"/>
        <c:axId val="136225920"/>
      </c:barChart>
      <c:catAx>
        <c:axId val="136211840"/>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sv-SE"/>
          </a:p>
        </c:txPr>
        <c:crossAx val="136225920"/>
        <c:crosses val="autoZero"/>
        <c:auto val="1"/>
        <c:lblAlgn val="ctr"/>
        <c:lblOffset val="100"/>
      </c:catAx>
      <c:valAx>
        <c:axId val="136225920"/>
        <c:scaling>
          <c:orientation val="minMax"/>
        </c:scaling>
        <c:axPos val="t"/>
        <c:majorGridlines>
          <c:spPr>
            <a:ln w="9525" cap="flat" cmpd="sng" algn="ctr">
              <a:solidFill>
                <a:schemeClr val="tx1">
                  <a:lumMod val="15000"/>
                  <a:lumOff val="85000"/>
                </a:schemeClr>
              </a:solidFill>
              <a:round/>
            </a:ln>
            <a:effectLst/>
          </c:spPr>
        </c:majorGridlines>
        <c:numFmt formatCode="0%" sourceLinked="1"/>
        <c:majorTickMark val="none"/>
        <c:tickLblPos val="high"/>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sv-SE"/>
          </a:p>
        </c:txPr>
        <c:crossAx val="136211840"/>
        <c:crosses val="autoZero"/>
        <c:crossBetween val="between"/>
      </c:valAx>
      <c:spPr>
        <a:noFill/>
        <a:ln>
          <a:noFill/>
        </a:ln>
        <a:effectLst/>
      </c:spPr>
    </c:plotArea>
    <c:legend>
      <c:legendPos val="tr"/>
      <c:layout>
        <c:manualLayout>
          <c:xMode val="edge"/>
          <c:yMode val="edge"/>
          <c:x val="0.87308728699641902"/>
          <c:y val="7.8431431431431928E-2"/>
          <c:w val="0.12408856639257623"/>
          <c:h val="0.76112512512512565"/>
        </c:manualLayout>
      </c:layout>
      <c:spPr>
        <a:noFill/>
        <a:ln>
          <a:noFill/>
        </a:ln>
        <a:effectLst/>
      </c:spPr>
      <c:txPr>
        <a:bodyPr rot="0" spcFirstLastPara="1" vertOverflow="ellipsis" vert="horz" wrap="square" anchor="ctr" anchorCtr="1"/>
        <a:lstStyle/>
        <a:p>
          <a:pPr>
            <a:defRPr sz="800" b="0" i="0" u="none" strike="noStrike" kern="1200" baseline="0">
              <a:solidFill>
                <a:schemeClr val="bg1">
                  <a:lumMod val="50000"/>
                </a:schemeClr>
              </a:solidFill>
              <a:latin typeface="Calibri Light" panose="020F0302020204030204" pitchFamily="34" charset="0"/>
              <a:ea typeface="+mn-ea"/>
              <a:cs typeface="+mn-cs"/>
            </a:defRPr>
          </a:pPr>
          <a:endParaRPr lang="sv-SE"/>
        </a:p>
      </c:txPr>
    </c:legend>
    <c:plotVisOnly val="1"/>
    <c:dispBlanksAs val="gap"/>
  </c:chart>
  <c:spPr>
    <a:noFill/>
    <a:ln>
      <a:noFill/>
    </a:ln>
    <a:effectLst/>
  </c:spPr>
  <c:txPr>
    <a:bodyPr/>
    <a:lstStyle/>
    <a:p>
      <a:pPr>
        <a:defRPr/>
      </a:pPr>
      <a:endParaRPr lang="sv-SE"/>
    </a:p>
  </c:txPr>
  <c:externalData r:id="rId2"/>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sv-SE"/>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025299209278324"/>
          <c:y val="5.9807997917637676E-2"/>
          <c:w val="0.67470516079985021"/>
          <c:h val="0.78411068032988995"/>
        </c:manualLayout>
      </c:layout>
      <c:barChart>
        <c:barDir val="bar"/>
        <c:grouping val="percentStacked"/>
        <c:ser>
          <c:idx val="0"/>
          <c:order val="0"/>
          <c:tx>
            <c:strRef>
              <c:f>'Device export'!$V$1</c:f>
              <c:strCache>
                <c:ptCount val="1"/>
                <c:pt idx="0">
                  <c:v>Detta är mitt första besök</c:v>
                </c:pt>
              </c:strCache>
            </c:strRef>
          </c:tx>
          <c:spPr>
            <a:solidFill>
              <a:sysClr val="window" lastClr="FFFFFF">
                <a:lumMod val="85000"/>
              </a:sysClr>
            </a:solidFill>
            <a:ln w="12700">
              <a:solidFill>
                <a:sysClr val="window" lastClr="FFFFFF"/>
              </a:solidFill>
            </a:ln>
            <a:effectLst/>
          </c:spP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'Device export'!$U$21:$U$26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export'!$V$21:$V$26</c:f>
              <c:numCache>
                <c:formatCode>0%</c:formatCode>
                <c:ptCount val="6"/>
                <c:pt idx="0">
                  <c:v>0.60325581395349392</c:v>
                </c:pt>
                <c:pt idx="1">
                  <c:v>0.50755521115846569</c:v>
                </c:pt>
                <c:pt idx="2">
                  <c:v>5.2301255230125594E-4</c:v>
                </c:pt>
                <c:pt idx="3">
                  <c:v>0</c:v>
                </c:pt>
                <c:pt idx="4">
                  <c:v>0</c:v>
                </c:pt>
                <c:pt idx="5">
                  <c:v>0</c:v>
                </c:pt>
              </c:numCache>
            </c:numRef>
          </c:val>
          <c:extLst xmlns:c16r2="http://schemas.microsoft.com/office/drawing/2015/06/chart">
            <c:ext xmlns:c16="http://schemas.microsoft.com/office/drawing/2014/chart" uri="{C3380CC4-5D6E-409C-BE32-E72D297353CC}">
              <c16:uniqueId val="{00000000-3D16-4561-BFDD-7CA9AC6B1C17}"/>
            </c:ext>
          </c:extLst>
        </c:ser>
        <c:ser>
          <c:idx val="1"/>
          <c:order val="1"/>
          <c:tx>
            <c:strRef>
              <c:f>'Device export'!$W$1</c:f>
              <c:strCache>
                <c:ptCount val="1"/>
                <c:pt idx="0">
                  <c:v>Varje dag</c:v>
                </c:pt>
              </c:strCache>
            </c:strRef>
          </c:tx>
          <c:spPr>
            <a:solidFill>
              <a:srgbClr val="8BB13F"/>
            </a:solidFill>
            <a:ln w="12700">
              <a:solidFill>
                <a:sysClr val="window" lastClr="FFFFFF"/>
              </a:solidFill>
            </a:ln>
            <a:effectLst/>
          </c:spPr>
          <c:dLbls>
            <c:dLbl>
              <c:idx val="6"/>
              <c:layout>
                <c:manualLayout>
                  <c:x val="0"/>
                  <c:y val="0"/>
                </c:manualLayout>
              </c:layout>
              <c:dLblPos val="ct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D16-4561-BFDD-7CA9AC6B1C17}"/>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'Device export'!$U$21:$U$26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export'!$W$21:$W$26</c:f>
              <c:numCache>
                <c:formatCode>0%</c:formatCode>
                <c:ptCount val="6"/>
                <c:pt idx="0">
                  <c:v>4.1976744186046522E-2</c:v>
                </c:pt>
                <c:pt idx="1">
                  <c:v>7.0127857419604811E-2</c:v>
                </c:pt>
                <c:pt idx="2">
                  <c:v>0.42520920502092052</c:v>
                </c:pt>
                <c:pt idx="3">
                  <c:v>0.48429752066115578</c:v>
                </c:pt>
                <c:pt idx="4">
                  <c:v>5.434782608695652E-2</c:v>
                </c:pt>
                <c:pt idx="5">
                  <c:v>9.3750000000000611E-2</c:v>
                </c:pt>
              </c:numCache>
            </c:numRef>
          </c:val>
          <c:extLst xmlns:c16r2="http://schemas.microsoft.com/office/drawing/2015/06/chart">
            <c:ext xmlns:c16="http://schemas.microsoft.com/office/drawing/2014/chart" uri="{C3380CC4-5D6E-409C-BE32-E72D297353CC}">
              <c16:uniqueId val="{00000002-3D16-4561-BFDD-7CA9AC6B1C17}"/>
            </c:ext>
          </c:extLst>
        </c:ser>
        <c:ser>
          <c:idx val="2"/>
          <c:order val="2"/>
          <c:tx>
            <c:strRef>
              <c:f>'Device export'!$X$1</c:f>
              <c:strCache>
                <c:ptCount val="1"/>
                <c:pt idx="0">
                  <c:v>Varje vecka</c:v>
                </c:pt>
              </c:strCache>
            </c:strRef>
          </c:tx>
          <c:spPr>
            <a:solidFill>
              <a:srgbClr val="A9C948"/>
            </a:solidFill>
            <a:ln w="12700">
              <a:solidFill>
                <a:sysClr val="window" lastClr="FFFFFF"/>
              </a:solidFill>
            </a:ln>
            <a:effectLst/>
          </c:spP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'Device export'!$U$21:$U$26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export'!$X$21:$X$26</c:f>
              <c:numCache>
                <c:formatCode>0%</c:formatCode>
                <c:ptCount val="6"/>
                <c:pt idx="0">
                  <c:v>0.10127906976744186</c:v>
                </c:pt>
                <c:pt idx="1">
                  <c:v>9.066253390158853E-2</c:v>
                </c:pt>
                <c:pt idx="2">
                  <c:v>0.3446652719665273</c:v>
                </c:pt>
                <c:pt idx="3">
                  <c:v>0.33719008264462963</c:v>
                </c:pt>
                <c:pt idx="4">
                  <c:v>0.28804347826087096</c:v>
                </c:pt>
                <c:pt idx="5">
                  <c:v>0.171875</c:v>
                </c:pt>
              </c:numCache>
            </c:numRef>
          </c:val>
          <c:extLst xmlns:c16r2="http://schemas.microsoft.com/office/drawing/2015/06/chart">
            <c:ext xmlns:c16="http://schemas.microsoft.com/office/drawing/2014/chart" uri="{C3380CC4-5D6E-409C-BE32-E72D297353CC}">
              <c16:uniqueId val="{00000003-3D16-4561-BFDD-7CA9AC6B1C17}"/>
            </c:ext>
          </c:extLst>
        </c:ser>
        <c:ser>
          <c:idx val="3"/>
          <c:order val="3"/>
          <c:tx>
            <c:strRef>
              <c:f>'Device export'!$Y$1</c:f>
              <c:strCache>
                <c:ptCount val="1"/>
                <c:pt idx="0">
                  <c:v>Varje månad</c:v>
                </c:pt>
              </c:strCache>
            </c:strRef>
          </c:tx>
          <c:spPr>
            <a:solidFill>
              <a:srgbClr val="889EC0"/>
            </a:solidFill>
            <a:ln w="12700">
              <a:solidFill>
                <a:sysClr val="window" lastClr="FFFFFF"/>
              </a:solidFill>
            </a:ln>
            <a:effectLst/>
          </c:spP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'Device export'!$U$21:$U$26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export'!$Y$21:$Y$26</c:f>
              <c:numCache>
                <c:formatCode>0%</c:formatCode>
                <c:ptCount val="6"/>
                <c:pt idx="0">
                  <c:v>0.10046511627906977</c:v>
                </c:pt>
                <c:pt idx="1">
                  <c:v>8.98876404494382E-2</c:v>
                </c:pt>
                <c:pt idx="2">
                  <c:v>0.12395397489539745</c:v>
                </c:pt>
                <c:pt idx="3">
                  <c:v>9.2561983471074527E-2</c:v>
                </c:pt>
                <c:pt idx="4">
                  <c:v>0.38043478260869706</c:v>
                </c:pt>
                <c:pt idx="5">
                  <c:v>0.32812500000000122</c:v>
                </c:pt>
              </c:numCache>
            </c:numRef>
          </c:val>
          <c:extLst xmlns:c16r2="http://schemas.microsoft.com/office/drawing/2015/06/chart">
            <c:ext xmlns:c16="http://schemas.microsoft.com/office/drawing/2014/chart" uri="{C3380CC4-5D6E-409C-BE32-E72D297353CC}">
              <c16:uniqueId val="{00000004-3D16-4561-BFDD-7CA9AC6B1C17}"/>
            </c:ext>
          </c:extLst>
        </c:ser>
        <c:ser>
          <c:idx val="4"/>
          <c:order val="4"/>
          <c:tx>
            <c:strRef>
              <c:f>'Device export'!$Z$1</c:f>
              <c:strCache>
                <c:ptCount val="1"/>
                <c:pt idx="0">
                  <c:v>Mer sällan</c:v>
                </c:pt>
              </c:strCache>
            </c:strRef>
          </c:tx>
          <c:spPr>
            <a:solidFill>
              <a:srgbClr val="88B3DB"/>
            </a:solidFill>
            <a:ln w="12700">
              <a:solidFill>
                <a:sysClr val="window" lastClr="FFFFFF"/>
              </a:solidFill>
            </a:ln>
            <a:effectLst/>
          </c:spP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'Device export'!$U$21:$U$26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export'!$Z$21:$Z$26</c:f>
              <c:numCache>
                <c:formatCode>0%</c:formatCode>
                <c:ptCount val="6"/>
                <c:pt idx="0">
                  <c:v>0.15302325581395348</c:v>
                </c:pt>
                <c:pt idx="1">
                  <c:v>0.24176675707090348</c:v>
                </c:pt>
                <c:pt idx="2">
                  <c:v>0.10564853556485355</c:v>
                </c:pt>
                <c:pt idx="3">
                  <c:v>8.5950413223140523E-2</c:v>
                </c:pt>
                <c:pt idx="4">
                  <c:v>0.27717391304347838</c:v>
                </c:pt>
                <c:pt idx="5">
                  <c:v>0.40625</c:v>
                </c:pt>
              </c:numCache>
            </c:numRef>
          </c:val>
          <c:extLst xmlns:c16r2="http://schemas.microsoft.com/office/drawing/2015/06/chart">
            <c:ext xmlns:c16="http://schemas.microsoft.com/office/drawing/2014/chart" uri="{C3380CC4-5D6E-409C-BE32-E72D297353CC}">
              <c16:uniqueId val="{00000005-3D16-4561-BFDD-7CA9AC6B1C17}"/>
            </c:ext>
          </c:extLst>
        </c:ser>
        <c:dLbls>
          <c:showVal val="1"/>
        </c:dLbls>
        <c:gapWidth val="50"/>
        <c:overlap val="100"/>
        <c:axId val="137633792"/>
        <c:axId val="137635328"/>
      </c:barChart>
      <c:catAx>
        <c:axId val="137633792"/>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sv-SE"/>
          </a:p>
        </c:txPr>
        <c:crossAx val="137635328"/>
        <c:crosses val="autoZero"/>
        <c:auto val="1"/>
        <c:lblAlgn val="ctr"/>
        <c:lblOffset val="100"/>
      </c:catAx>
      <c:valAx>
        <c:axId val="137635328"/>
        <c:scaling>
          <c:orientation val="minMax"/>
        </c:scaling>
        <c:axPos val="t"/>
        <c:majorGridlines>
          <c:spPr>
            <a:ln w="9525" cap="flat" cmpd="sng" algn="ctr">
              <a:solidFill>
                <a:schemeClr val="tx1">
                  <a:lumMod val="15000"/>
                  <a:lumOff val="85000"/>
                </a:schemeClr>
              </a:solidFill>
              <a:round/>
            </a:ln>
            <a:effectLst/>
          </c:spPr>
        </c:majorGridlines>
        <c:numFmt formatCode="0%" sourceLinked="1"/>
        <c:majorTickMark val="none"/>
        <c:tickLblPos val="high"/>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sv-SE"/>
          </a:p>
        </c:txPr>
        <c:crossAx val="137633792"/>
        <c:crosses val="autoZero"/>
        <c:crossBetween val="between"/>
      </c:valAx>
      <c:spPr>
        <a:noFill/>
        <a:ln>
          <a:noFill/>
        </a:ln>
        <a:effectLst/>
      </c:spPr>
    </c:plotArea>
    <c:legend>
      <c:legendPos val="tr"/>
      <c:layout>
        <c:manualLayout>
          <c:xMode val="edge"/>
          <c:yMode val="edge"/>
          <c:x val="0.87308728699641902"/>
          <c:y val="7.8431431431431928E-2"/>
          <c:w val="0.12408856639257623"/>
          <c:h val="0.76112512512512565"/>
        </c:manualLayout>
      </c:layout>
      <c:spPr>
        <a:noFill/>
        <a:ln>
          <a:noFill/>
        </a:ln>
        <a:effectLst/>
      </c:spPr>
      <c:txPr>
        <a:bodyPr rot="0" spcFirstLastPara="1" vertOverflow="ellipsis" vert="horz" wrap="square" anchor="ctr" anchorCtr="1"/>
        <a:lstStyle/>
        <a:p>
          <a:pPr>
            <a:defRPr sz="800" b="0" i="0" u="none" strike="noStrike" kern="1200" baseline="0">
              <a:solidFill>
                <a:schemeClr val="bg1">
                  <a:lumMod val="50000"/>
                </a:schemeClr>
              </a:solidFill>
              <a:latin typeface="Calibri Light" panose="020F0302020204030204" pitchFamily="34" charset="0"/>
              <a:ea typeface="+mn-ea"/>
              <a:cs typeface="+mn-cs"/>
            </a:defRPr>
          </a:pPr>
          <a:endParaRPr lang="sv-SE"/>
        </a:p>
      </c:txPr>
    </c:legend>
    <c:plotVisOnly val="1"/>
    <c:dispBlanksAs val="gap"/>
  </c:chart>
  <c:spPr>
    <a:noFill/>
    <a:ln>
      <a:noFill/>
    </a:ln>
    <a:effectLst/>
  </c:spPr>
  <c:txPr>
    <a:bodyPr/>
    <a:lstStyle/>
    <a:p>
      <a:pPr>
        <a:defRPr/>
      </a:pPr>
      <a:endParaRPr lang="sv-SE"/>
    </a:p>
  </c:txPr>
  <c:externalData r:id="rId2"/>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sv-SE"/>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284422257772701E-2"/>
          <c:y val="6.8568390843981294E-2"/>
          <c:w val="0.92337884657892233"/>
          <c:h val="0.71512969227287504"/>
        </c:manualLayout>
      </c:layout>
      <c:barChart>
        <c:barDir val="col"/>
        <c:grouping val="clustered"/>
        <c:ser>
          <c:idx val="0"/>
          <c:order val="0"/>
          <c:tx>
            <c:strRef>
              <c:f>'Device export'!$AA$20</c:f>
              <c:strCache>
                <c:ptCount val="1"/>
                <c:pt idx="0">
                  <c:v>Göteborgs stad 2016</c:v>
                </c:pt>
              </c:strCache>
            </c:strRef>
          </c:tx>
          <c:dLbls>
            <c:spPr>
              <a:noFill/>
              <a:ln>
                <a:noFill/>
              </a:ln>
              <a:effectLst/>
            </c:spPr>
            <c:txPr>
              <a:bodyPr/>
              <a:lstStyle/>
              <a:p>
                <a:pPr algn="ctr">
                  <a:defRPr lang="en-US" sz="900" b="0" i="0" u="none" strike="noStrike" kern="1200" baseline="0">
                    <a:solidFill>
                      <a:srgbClr val="404040"/>
                    </a:solidFill>
                    <a:latin typeface="Calibri Light" panose="020F0302020204030204" pitchFamily="34" charset="0"/>
                    <a:ea typeface="+mn-ea"/>
                    <a:cs typeface="+mn-cs"/>
                  </a:defRPr>
                </a:pPr>
                <a:endParaRPr lang="sv-SE"/>
              </a:p>
            </c:txPr>
            <c:dLblPos val="outEnd"/>
            <c:showVal val="1"/>
            <c:extLst xmlns:c16r2="http://schemas.microsoft.com/office/drawing/2015/06/chart">
              <c:ext xmlns:c15="http://schemas.microsoft.com/office/drawing/2012/chart" uri="{CE6537A1-D6FC-4f65-9D91-7224C49458BB}">
                <c15:showLeaderLines val="0"/>
              </c:ext>
            </c:extLst>
          </c:dLbls>
          <c:cat>
            <c:strRef>
              <c:f>'Device export'!$AB$1:$AL$1</c:f>
              <c:strCache>
                <c:ptCount val="11"/>
                <c:pt idx="0">
                  <c:v>Anställd inom kommunen</c:v>
                </c:pt>
                <c:pt idx="1">
                  <c:v>Anhörig till äldre person som bor i kommunen</c:v>
                </c:pt>
                <c:pt idx="2">
                  <c:v>Vårdnadshavare till barn under 18 år</c:v>
                </c:pt>
                <c:pt idx="3">
                  <c:v>Studerande</c:v>
                </c:pt>
                <c:pt idx="4">
                  <c:v>Pensionär</c:v>
                </c:pt>
                <c:pt idx="5">
                  <c:v>Företagare / representant för företag</c:v>
                </c:pt>
                <c:pt idx="6">
                  <c:v>Företräder en organisation</c:v>
                </c:pt>
                <c:pt idx="7">
                  <c:v>Jobbsökande / Arbetssökande</c:v>
                </c:pt>
                <c:pt idx="8">
                  <c:v>Förtroendevald</c:v>
                </c:pt>
                <c:pt idx="9">
                  <c:v>Turist eller besökare</c:v>
                </c:pt>
                <c:pt idx="10">
                  <c:v>Annat</c:v>
                </c:pt>
              </c:strCache>
            </c:strRef>
          </c:cat>
          <c:val>
            <c:numRef>
              <c:f>'Device export'!$AB$20:$AL$20</c:f>
              <c:numCache>
                <c:formatCode>0%</c:formatCode>
                <c:ptCount val="11"/>
                <c:pt idx="0">
                  <c:v>0.35939849624060377</c:v>
                </c:pt>
                <c:pt idx="1">
                  <c:v>1.1466165413533914E-2</c:v>
                </c:pt>
                <c:pt idx="2">
                  <c:v>0.10789473684210529</c:v>
                </c:pt>
                <c:pt idx="3">
                  <c:v>0.10357142857142859</c:v>
                </c:pt>
                <c:pt idx="4">
                  <c:v>7.0676691729323698E-2</c:v>
                </c:pt>
                <c:pt idx="5">
                  <c:v>3.458646616541354E-2</c:v>
                </c:pt>
                <c:pt idx="6">
                  <c:v>2.180451127819549E-2</c:v>
                </c:pt>
                <c:pt idx="7">
                  <c:v>8.2330827067669227E-2</c:v>
                </c:pt>
                <c:pt idx="8">
                  <c:v>1.1842105263158044E-2</c:v>
                </c:pt>
                <c:pt idx="9">
                  <c:v>2.6503759398496238E-2</c:v>
                </c:pt>
                <c:pt idx="10">
                  <c:v>0.1699248120300752</c:v>
                </c:pt>
              </c:numCache>
            </c:numRef>
          </c:val>
          <c:extLst xmlns:c16r2="http://schemas.microsoft.com/office/drawing/2015/06/chart">
            <c:ext xmlns:c16="http://schemas.microsoft.com/office/drawing/2014/chart" uri="{C3380CC4-5D6E-409C-BE32-E72D297353CC}">
              <c16:uniqueId val="{00000000-B514-44D4-9629-406A14237557}"/>
            </c:ext>
          </c:extLst>
        </c:ser>
        <c:dLbls>
          <c:showVal val="1"/>
        </c:dLbls>
        <c:gapWidth val="219"/>
        <c:overlap val="-50"/>
        <c:axId val="137693056"/>
        <c:axId val="137694592"/>
      </c:barChart>
      <c:catAx>
        <c:axId val="13769305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sv-SE"/>
          </a:p>
        </c:txPr>
        <c:crossAx val="137694592"/>
        <c:crosses val="autoZero"/>
        <c:auto val="1"/>
        <c:lblAlgn val="ctr"/>
        <c:lblOffset val="100"/>
      </c:catAx>
      <c:valAx>
        <c:axId val="137694592"/>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37693056"/>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sv-SE"/>
        </a:p>
      </c:txPr>
    </c:legend>
    <c:plotVisOnly val="1"/>
    <c:dispBlanksAs val="gap"/>
  </c:chart>
  <c:spPr>
    <a:noFill/>
    <a:ln>
      <a:noFill/>
    </a:ln>
    <a:effectLst/>
  </c:spPr>
  <c:txPr>
    <a:bodyPr/>
    <a:lstStyle/>
    <a:p>
      <a:pPr>
        <a:defRPr/>
      </a:pPr>
      <a:endParaRPr lang="sv-SE"/>
    </a:p>
  </c:txPr>
  <c:externalData r:id="rId2"/>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sv-SE"/>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284422257772701E-2"/>
          <c:y val="6.8568390843981281E-2"/>
          <c:w val="0.92337884657892222"/>
          <c:h val="0.71512969227287482"/>
        </c:manualLayout>
      </c:layout>
      <c:barChart>
        <c:barDir val="col"/>
        <c:grouping val="clustered"/>
        <c:ser>
          <c:idx val="0"/>
          <c:order val="0"/>
          <c:tx>
            <c:strRef>
              <c:f>'Device export'!$EG$9</c:f>
              <c:strCache>
                <c:ptCount val="1"/>
                <c:pt idx="0">
                  <c:v>Göteborgs stad 2016</c:v>
                </c:pt>
              </c:strCache>
            </c:strRef>
          </c:tx>
          <c:dLbls>
            <c:spPr>
              <a:noFill/>
              <a:ln>
                <a:noFill/>
              </a:ln>
              <a:effectLst/>
            </c:spPr>
            <c:txPr>
              <a:bodyPr/>
              <a:lstStyle/>
              <a:p>
                <a:pPr algn="ctr">
                  <a:defRPr lang="en-US" sz="900" b="0" i="0" u="none" strike="noStrike" kern="1200" baseline="0">
                    <a:solidFill>
                      <a:srgbClr val="404040"/>
                    </a:solidFill>
                    <a:latin typeface="Calibri Light" panose="020F0302020204030204" pitchFamily="34" charset="0"/>
                    <a:ea typeface="+mn-ea"/>
                    <a:cs typeface="+mn-cs"/>
                  </a:defRPr>
                </a:pPr>
                <a:endParaRPr lang="sv-SE"/>
              </a:p>
            </c:txPr>
            <c:dLblPos val="outEnd"/>
            <c:showVal val="1"/>
            <c:extLst xmlns:c16r2="http://schemas.microsoft.com/office/drawing/2015/06/chart">
              <c:ext xmlns:c15="http://schemas.microsoft.com/office/drawing/2012/chart" uri="{CE6537A1-D6FC-4f65-9D91-7224C49458BB}">
                <c15:showLeaderLines val="0"/>
              </c:ext>
            </c:extLst>
          </c:dLbls>
          <c:cat>
            <c:strRef>
              <c:f>'Device export'!$EH$1:$EY$1</c:f>
              <c:strCache>
                <c:ptCount val="18"/>
                <c:pt idx="0">
                  <c:v>Kontaktinfo till en av våra verksamheter</c:v>
                </c:pt>
                <c:pt idx="1">
                  <c:v>Info om en av våra verksamheter</c:v>
                </c:pt>
                <c:pt idx="2">
                  <c:v>Politiska frågor &amp; beslut</c:v>
                </c:pt>
                <c:pt idx="3">
                  <c:v>Företagande &amp; näringsliv</c:v>
                </c:pt>
                <c:pt idx="4">
                  <c:v>Nyheter &amp; aktuella händelser</c:v>
                </c:pt>
                <c:pt idx="5">
                  <c:v>Bygglov &amp; byggande</c:v>
                </c:pt>
                <c:pt idx="6">
                  <c:v>Miljö &amp; energi</c:v>
                </c:pt>
                <c:pt idx="7">
                  <c:v>Utbildning, skola, förskola</c:v>
                </c:pt>
                <c:pt idx="8">
                  <c:v>Trafik, gator, eller parkering</c:v>
                </c:pt>
                <c:pt idx="9">
                  <c:v>Äldreomsorg</c:v>
                </c:pt>
                <c:pt idx="10">
                  <c:v>Socialtjänsten</c:v>
                </c:pt>
                <c:pt idx="11">
                  <c:v>Hitta bostad &amp; boende</c:v>
                </c:pt>
                <c:pt idx="12">
                  <c:v>Lediga jobb</c:v>
                </c:pt>
                <c:pt idx="13">
                  <c:v>Nyttja en e-tjänst</c:v>
                </c:pt>
                <c:pt idx="14">
                  <c:v>Kultur och nöje, evenemang</c:v>
                </c:pt>
                <c:pt idx="15">
                  <c:v>Sport och fritid</c:v>
                </c:pt>
                <c:pt idx="16">
                  <c:v>Turistinformation</c:v>
                </c:pt>
                <c:pt idx="17">
                  <c:v>Annan kommunal service</c:v>
                </c:pt>
              </c:strCache>
            </c:strRef>
          </c:cat>
          <c:val>
            <c:numRef>
              <c:f>'Device export'!$EH$9:$EY$9</c:f>
              <c:numCache>
                <c:formatCode>0%</c:formatCode>
                <c:ptCount val="18"/>
                <c:pt idx="0">
                  <c:v>0.20328086898692091</c:v>
                </c:pt>
                <c:pt idx="1">
                  <c:v>0.17734426956328991</c:v>
                </c:pt>
                <c:pt idx="2">
                  <c:v>8.0137441808911539E-2</c:v>
                </c:pt>
                <c:pt idx="3">
                  <c:v>2.5493238749723066E-2</c:v>
                </c:pt>
                <c:pt idx="4">
                  <c:v>9.1553979162048812E-2</c:v>
                </c:pt>
                <c:pt idx="5">
                  <c:v>7.2267789847041033E-2</c:v>
                </c:pt>
                <c:pt idx="6">
                  <c:v>5.8966969629793912E-2</c:v>
                </c:pt>
                <c:pt idx="7">
                  <c:v>0.20350254932387488</c:v>
                </c:pt>
                <c:pt idx="8">
                  <c:v>9.6098426069607723E-2</c:v>
                </c:pt>
                <c:pt idx="9">
                  <c:v>5.4090002216803615E-2</c:v>
                </c:pt>
                <c:pt idx="10">
                  <c:v>4.5666149412547097E-2</c:v>
                </c:pt>
                <c:pt idx="11">
                  <c:v>4.0456661494125738E-2</c:v>
                </c:pt>
                <c:pt idx="12">
                  <c:v>0.20727111505209544</c:v>
                </c:pt>
                <c:pt idx="13">
                  <c:v>5.0099756151629413E-2</c:v>
                </c:pt>
                <c:pt idx="14">
                  <c:v>0.10330303702061627</c:v>
                </c:pt>
                <c:pt idx="15">
                  <c:v>7.6812236754600166E-2</c:v>
                </c:pt>
                <c:pt idx="16">
                  <c:v>3.2254489026823402E-2</c:v>
                </c:pt>
                <c:pt idx="17">
                  <c:v>0.10507647971624981</c:v>
                </c:pt>
              </c:numCache>
            </c:numRef>
          </c:val>
          <c:extLst xmlns:c16r2="http://schemas.microsoft.com/office/drawing/2015/06/chart">
            <c:ext xmlns:c16="http://schemas.microsoft.com/office/drawing/2014/chart" uri="{C3380CC4-5D6E-409C-BE32-E72D297353CC}">
              <c16:uniqueId val="{00000000-B514-44D4-9629-406A14237557}"/>
            </c:ext>
          </c:extLst>
        </c:ser>
        <c:dLbls>
          <c:showVal val="1"/>
        </c:dLbls>
        <c:gapWidth val="219"/>
        <c:overlap val="-50"/>
        <c:axId val="137805824"/>
        <c:axId val="137807360"/>
      </c:barChart>
      <c:catAx>
        <c:axId val="13780582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sv-SE"/>
          </a:p>
        </c:txPr>
        <c:crossAx val="137807360"/>
        <c:crosses val="autoZero"/>
        <c:auto val="1"/>
        <c:lblAlgn val="ctr"/>
        <c:lblOffset val="100"/>
      </c:catAx>
      <c:valAx>
        <c:axId val="137807360"/>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37805824"/>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sv-SE"/>
        </a:p>
      </c:txPr>
    </c:legend>
    <c:plotVisOnly val="1"/>
    <c:dispBlanksAs val="gap"/>
  </c:chart>
  <c:spPr>
    <a:noFill/>
    <a:ln>
      <a:noFill/>
    </a:ln>
    <a:effectLst/>
  </c:spPr>
  <c:txPr>
    <a:bodyPr/>
    <a:lstStyle/>
    <a:p>
      <a:pPr>
        <a:defRPr/>
      </a:pPr>
      <a:endParaRPr lang="sv-SE"/>
    </a:p>
  </c:txPr>
  <c:externalData r:id="rId2"/>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sv-SE"/>
  <c:chart>
    <c:plotArea>
      <c:layout>
        <c:manualLayout>
          <c:layoutTarget val="inner"/>
          <c:xMode val="edge"/>
          <c:yMode val="edge"/>
          <c:x val="0.28554188834503796"/>
          <c:y val="9.3370979661087992E-5"/>
          <c:w val="0.68561580478115913"/>
          <c:h val="0.88163273123682229"/>
        </c:manualLayout>
      </c:layout>
      <c:barChart>
        <c:barDir val="bar"/>
        <c:grouping val="clustered"/>
        <c:ser>
          <c:idx val="0"/>
          <c:order val="0"/>
          <c:spPr>
            <a:solidFill>
              <a:srgbClr val="A6B750"/>
            </a:solidFill>
          </c:spPr>
          <c:cat>
            <c:strRef>
              <c:f>Blad2!$A$1:$R$1</c:f>
              <c:strCache>
                <c:ptCount val="18"/>
                <c:pt idx="0">
                  <c:v>Äldreomsorg</c:v>
                </c:pt>
                <c:pt idx="1">
                  <c:v>Hitta bostad &amp; boende</c:v>
                </c:pt>
                <c:pt idx="2">
                  <c:v>Lediga jobb</c:v>
                </c:pt>
                <c:pt idx="3">
                  <c:v>Sport och fritid</c:v>
                </c:pt>
                <c:pt idx="4">
                  <c:v>Turistinformation</c:v>
                </c:pt>
                <c:pt idx="5">
                  <c:v>Socialtjänsten</c:v>
                </c:pt>
                <c:pt idx="6">
                  <c:v>Nyttja en e-tjänst</c:v>
                </c:pt>
                <c:pt idx="7">
                  <c:v>Politiska frågor &amp; beslut</c:v>
                </c:pt>
                <c:pt idx="8">
                  <c:v>Annan kommunal service</c:v>
                </c:pt>
                <c:pt idx="9">
                  <c:v>Kultur och nöje, evenemang</c:v>
                </c:pt>
                <c:pt idx="10">
                  <c:v>Utbildning, skola, förskola</c:v>
                </c:pt>
                <c:pt idx="11">
                  <c:v>Nyheter &amp; aktuella händelser</c:v>
                </c:pt>
                <c:pt idx="12">
                  <c:v>Miljö &amp; energi</c:v>
                </c:pt>
                <c:pt idx="13">
                  <c:v>Företagande &amp; näringsliv</c:v>
                </c:pt>
                <c:pt idx="14">
                  <c:v>Trafik, gator, eller parkering</c:v>
                </c:pt>
                <c:pt idx="15">
                  <c:v>Info om en av våra verksamheter</c:v>
                </c:pt>
                <c:pt idx="16">
                  <c:v>Kontaktinfo till en av våra verksamheter</c:v>
                </c:pt>
                <c:pt idx="17">
                  <c:v>Bygglov &amp; byggande</c:v>
                </c:pt>
              </c:strCache>
            </c:strRef>
          </c:cat>
          <c:val>
            <c:numRef>
              <c:f>Blad2!$A$2:$R$2</c:f>
              <c:numCache>
                <c:formatCode>0%</c:formatCode>
                <c:ptCount val="18"/>
                <c:pt idx="0">
                  <c:v>5.434782608695652E-3</c:v>
                </c:pt>
                <c:pt idx="1">
                  <c:v>5.434782608695652E-3</c:v>
                </c:pt>
                <c:pt idx="2">
                  <c:v>2.1739130434782612E-2</c:v>
                </c:pt>
                <c:pt idx="3">
                  <c:v>2.1739130434782612E-2</c:v>
                </c:pt>
                <c:pt idx="4">
                  <c:v>2.1739130434782612E-2</c:v>
                </c:pt>
                <c:pt idx="5">
                  <c:v>2.7173913043478454E-2</c:v>
                </c:pt>
                <c:pt idx="6">
                  <c:v>4.8913043478260865E-2</c:v>
                </c:pt>
                <c:pt idx="7">
                  <c:v>5.434782608695652E-2</c:v>
                </c:pt>
                <c:pt idx="8">
                  <c:v>5.9782608695652183E-2</c:v>
                </c:pt>
                <c:pt idx="9">
                  <c:v>6.5217391304347824E-2</c:v>
                </c:pt>
                <c:pt idx="10">
                  <c:v>7.0652173913043514E-2</c:v>
                </c:pt>
                <c:pt idx="11">
                  <c:v>7.6086956521739135E-2</c:v>
                </c:pt>
                <c:pt idx="12">
                  <c:v>8.1521739130434798E-2</c:v>
                </c:pt>
                <c:pt idx="13">
                  <c:v>0.10326086956521772</c:v>
                </c:pt>
                <c:pt idx="14">
                  <c:v>0.11956521739130439</c:v>
                </c:pt>
                <c:pt idx="15">
                  <c:v>0.1304347826086957</c:v>
                </c:pt>
                <c:pt idx="16">
                  <c:v>0.26630434782608697</c:v>
                </c:pt>
                <c:pt idx="17">
                  <c:v>0.40217391304347838</c:v>
                </c:pt>
              </c:numCache>
            </c:numRef>
          </c:val>
        </c:ser>
        <c:axId val="138063872"/>
        <c:axId val="138065408"/>
      </c:barChart>
      <c:catAx>
        <c:axId val="138063872"/>
        <c:scaling>
          <c:orientation val="minMax"/>
        </c:scaling>
        <c:axPos val="l"/>
        <c:tickLblPos val="nextTo"/>
        <c:crossAx val="138065408"/>
        <c:crosses val="autoZero"/>
        <c:auto val="1"/>
        <c:lblAlgn val="ctr"/>
        <c:lblOffset val="100"/>
      </c:catAx>
      <c:valAx>
        <c:axId val="138065408"/>
        <c:scaling>
          <c:orientation val="minMax"/>
        </c:scaling>
        <c:axPos val="b"/>
        <c:majorGridlines/>
        <c:numFmt formatCode="0%" sourceLinked="1"/>
        <c:tickLblPos val="nextTo"/>
        <c:crossAx val="138063872"/>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sv-SE"/>
  <c:chart>
    <c:plotArea>
      <c:layout/>
      <c:barChart>
        <c:barDir val="col"/>
        <c:grouping val="clustered"/>
        <c:ser>
          <c:idx val="0"/>
          <c:order val="0"/>
          <c:tx>
            <c:strRef>
              <c:f>'Hur hittar'!$B$2</c:f>
              <c:strCache>
                <c:ptCount val="1"/>
                <c:pt idx="0">
                  <c:v>Via sökmotorer</c:v>
                </c:pt>
              </c:strCache>
            </c:strRef>
          </c:tx>
          <c:cat>
            <c:strRef>
              <c:f>'Hur hittar'!$A$6:$A$10</c:f>
              <c:strCache>
                <c:ptCount val="5"/>
                <c:pt idx="0">
                  <c:v>2012</c:v>
                </c:pt>
                <c:pt idx="1">
                  <c:v>2013</c:v>
                </c:pt>
                <c:pt idx="2">
                  <c:v>2014</c:v>
                </c:pt>
                <c:pt idx="3">
                  <c:v>2015</c:v>
                </c:pt>
                <c:pt idx="4">
                  <c:v>2016</c:v>
                </c:pt>
              </c:strCache>
            </c:strRef>
          </c:cat>
          <c:val>
            <c:numRef>
              <c:f>'Hur hittar'!$B$6:$B$10</c:f>
              <c:numCache>
                <c:formatCode>General</c:formatCode>
                <c:ptCount val="5"/>
                <c:pt idx="0">
                  <c:v>74.16</c:v>
                </c:pt>
                <c:pt idx="1">
                  <c:v>65</c:v>
                </c:pt>
                <c:pt idx="2">
                  <c:v>72</c:v>
                </c:pt>
                <c:pt idx="3">
                  <c:v>73.5</c:v>
                </c:pt>
                <c:pt idx="4">
                  <c:v>74.2</c:v>
                </c:pt>
              </c:numCache>
            </c:numRef>
          </c:val>
        </c:ser>
        <c:ser>
          <c:idx val="1"/>
          <c:order val="1"/>
          <c:tx>
            <c:strRef>
              <c:f>'Hur hittar'!$C$2</c:f>
              <c:strCache>
                <c:ptCount val="1"/>
                <c:pt idx="0">
                  <c:v>Skriver in adressen</c:v>
                </c:pt>
              </c:strCache>
            </c:strRef>
          </c:tx>
          <c:cat>
            <c:strRef>
              <c:f>'Hur hittar'!$A$6:$A$10</c:f>
              <c:strCache>
                <c:ptCount val="5"/>
                <c:pt idx="0">
                  <c:v>2012</c:v>
                </c:pt>
                <c:pt idx="1">
                  <c:v>2013</c:v>
                </c:pt>
                <c:pt idx="2">
                  <c:v>2014</c:v>
                </c:pt>
                <c:pt idx="3">
                  <c:v>2015</c:v>
                </c:pt>
                <c:pt idx="4">
                  <c:v>2016</c:v>
                </c:pt>
              </c:strCache>
            </c:strRef>
          </c:cat>
          <c:val>
            <c:numRef>
              <c:f>'Hur hittar'!$C$6:$C$10</c:f>
              <c:numCache>
                <c:formatCode>General</c:formatCode>
                <c:ptCount val="5"/>
                <c:pt idx="0">
                  <c:v>15.12</c:v>
                </c:pt>
                <c:pt idx="1">
                  <c:v>23.14</c:v>
                </c:pt>
                <c:pt idx="2">
                  <c:v>19</c:v>
                </c:pt>
                <c:pt idx="3">
                  <c:v>17</c:v>
                </c:pt>
                <c:pt idx="4">
                  <c:v>15.8</c:v>
                </c:pt>
              </c:numCache>
            </c:numRef>
          </c:val>
        </c:ser>
        <c:ser>
          <c:idx val="2"/>
          <c:order val="2"/>
          <c:tx>
            <c:strRef>
              <c:f>'Hur hittar'!$D$2</c:f>
              <c:strCache>
                <c:ptCount val="1"/>
                <c:pt idx="0">
                  <c:v>Via annan webbplats</c:v>
                </c:pt>
              </c:strCache>
            </c:strRef>
          </c:tx>
          <c:cat>
            <c:strRef>
              <c:f>'Hur hittar'!$A$6:$A$10</c:f>
              <c:strCache>
                <c:ptCount val="5"/>
                <c:pt idx="0">
                  <c:v>2012</c:v>
                </c:pt>
                <c:pt idx="1">
                  <c:v>2013</c:v>
                </c:pt>
                <c:pt idx="2">
                  <c:v>2014</c:v>
                </c:pt>
                <c:pt idx="3">
                  <c:v>2015</c:v>
                </c:pt>
                <c:pt idx="4">
                  <c:v>2016</c:v>
                </c:pt>
              </c:strCache>
            </c:strRef>
          </c:cat>
          <c:val>
            <c:numRef>
              <c:f>'Hur hittar'!$D$6:$D$10</c:f>
              <c:numCache>
                <c:formatCode>General</c:formatCode>
                <c:ptCount val="5"/>
                <c:pt idx="0">
                  <c:v>10.72</c:v>
                </c:pt>
                <c:pt idx="1">
                  <c:v>11.860000000000003</c:v>
                </c:pt>
                <c:pt idx="2">
                  <c:v>8</c:v>
                </c:pt>
                <c:pt idx="3">
                  <c:v>7</c:v>
                </c:pt>
                <c:pt idx="4">
                  <c:v>6.7</c:v>
                </c:pt>
              </c:numCache>
            </c:numRef>
          </c:val>
        </c:ser>
        <c:ser>
          <c:idx val="3"/>
          <c:order val="3"/>
          <c:tx>
            <c:strRef>
              <c:f>'Hur hittar'!$E$2</c:f>
              <c:strCache>
                <c:ptCount val="1"/>
                <c:pt idx="0">
                  <c:v>Sociala medier</c:v>
                </c:pt>
              </c:strCache>
            </c:strRef>
          </c:tx>
          <c:cat>
            <c:strRef>
              <c:f>'Hur hittar'!$A$6:$A$10</c:f>
              <c:strCache>
                <c:ptCount val="5"/>
                <c:pt idx="0">
                  <c:v>2012</c:v>
                </c:pt>
                <c:pt idx="1">
                  <c:v>2013</c:v>
                </c:pt>
                <c:pt idx="2">
                  <c:v>2014</c:v>
                </c:pt>
                <c:pt idx="3">
                  <c:v>2015</c:v>
                </c:pt>
                <c:pt idx="4">
                  <c:v>2016</c:v>
                </c:pt>
              </c:strCache>
            </c:strRef>
          </c:cat>
          <c:val>
            <c:numRef>
              <c:f>'Hur hittar'!$E$6:$E$10</c:f>
              <c:numCache>
                <c:formatCode>General</c:formatCode>
                <c:ptCount val="5"/>
                <c:pt idx="2">
                  <c:v>1</c:v>
                </c:pt>
                <c:pt idx="3">
                  <c:v>2</c:v>
                </c:pt>
                <c:pt idx="4">
                  <c:v>3.2</c:v>
                </c:pt>
              </c:numCache>
            </c:numRef>
          </c:val>
        </c:ser>
        <c:axId val="77862784"/>
        <c:axId val="77864320"/>
      </c:barChart>
      <c:catAx>
        <c:axId val="77862784"/>
        <c:scaling>
          <c:orientation val="minMax"/>
        </c:scaling>
        <c:axPos val="b"/>
        <c:tickLblPos val="nextTo"/>
        <c:crossAx val="77864320"/>
        <c:crosses val="autoZero"/>
        <c:auto val="1"/>
        <c:lblAlgn val="ctr"/>
        <c:lblOffset val="100"/>
      </c:catAx>
      <c:valAx>
        <c:axId val="77864320"/>
        <c:scaling>
          <c:orientation val="minMax"/>
        </c:scaling>
        <c:axPos val="l"/>
        <c:majorGridlines/>
        <c:numFmt formatCode="General" sourceLinked="1"/>
        <c:tickLblPos val="nextTo"/>
        <c:crossAx val="77862784"/>
        <c:crosses val="autoZero"/>
        <c:crossBetween val="between"/>
      </c:valAx>
    </c:plotArea>
    <c:legend>
      <c:legendPos val="r"/>
    </c:legend>
    <c:plotVisOnly val="1"/>
  </c:chart>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sv-SE"/>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458491845822643"/>
          <c:y val="0"/>
          <c:w val="0.7405640746592369"/>
          <c:h val="0.89105511811023619"/>
        </c:manualLayout>
      </c:layout>
      <c:barChart>
        <c:barDir val="bar"/>
        <c:grouping val="percentStacked"/>
        <c:ser>
          <c:idx val="0"/>
          <c:order val="0"/>
          <c:tx>
            <c:strRef>
              <c:f>'Device export'!$AX$1</c:f>
              <c:strCache>
                <c:ptCount val="1"/>
                <c:pt idx="0">
                  <c:v>Ja</c:v>
                </c:pt>
              </c:strCache>
            </c:strRef>
          </c:tx>
          <c:spPr>
            <a:solidFill>
              <a:srgbClr val="8BB13F"/>
            </a:solidFill>
            <a:ln w="12700">
              <a:solidFill>
                <a:sysClr val="window" lastClr="FFFFFF"/>
              </a:solidFill>
            </a:ln>
            <a:effectLst/>
          </c:spPr>
          <c:dLbls>
            <c:spPr>
              <a:noFill/>
              <a:ln>
                <a:noFill/>
              </a:ln>
              <a:effectLst/>
            </c:spPr>
            <c:txPr>
              <a:bodyPr rot="0" spcFirstLastPara="1" vertOverflow="ellipsis" vert="horz" wrap="square" lIns="38100" tIns="19050" rIns="38100" bIns="19050" anchor="ctr" anchorCtr="1">
                <a:spAutoFit/>
              </a:bodyPr>
              <a:lstStyle/>
              <a:p>
                <a:pPr algn="ctr">
                  <a:defRPr lang="da-DK" sz="800" b="0" i="0" u="none" strike="noStrike" kern="1200" baseline="0">
                    <a:solidFill>
                      <a:prstClr val="black">
                        <a:lumMod val="75000"/>
                        <a:lumOff val="25000"/>
                      </a:prstClr>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'Device export'!$AW$9:$AW$10</c:f>
              <c:strCache>
                <c:ptCount val="2"/>
                <c:pt idx="0">
                  <c:v>Göteborgs stad 2016</c:v>
                </c:pt>
                <c:pt idx="1">
                  <c:v>Göteborgs stad 2015</c:v>
                </c:pt>
              </c:strCache>
            </c:strRef>
          </c:cat>
          <c:val>
            <c:numRef>
              <c:f>'Device export'!$AX$9:$AX$10</c:f>
              <c:numCache>
                <c:formatCode>0%</c:formatCode>
                <c:ptCount val="2"/>
                <c:pt idx="0">
                  <c:v>0.56663316582914558</c:v>
                </c:pt>
                <c:pt idx="1">
                  <c:v>0.59607843137254901</c:v>
                </c:pt>
              </c:numCache>
            </c:numRef>
          </c:val>
          <c:extLst xmlns:c16r2="http://schemas.microsoft.com/office/drawing/2015/06/chart">
            <c:ext xmlns:c16="http://schemas.microsoft.com/office/drawing/2014/chart" uri="{C3380CC4-5D6E-409C-BE32-E72D297353CC}">
              <c16:uniqueId val="{00000000-063B-4726-AA50-AC33FA9F69D8}"/>
            </c:ext>
          </c:extLst>
        </c:ser>
        <c:ser>
          <c:idx val="1"/>
          <c:order val="1"/>
          <c:tx>
            <c:strRef>
              <c:f>'Device export'!$AY$1</c:f>
              <c:strCache>
                <c:ptCount val="1"/>
                <c:pt idx="0">
                  <c:v>Delvis</c:v>
                </c:pt>
              </c:strCache>
            </c:strRef>
          </c:tx>
          <c:spPr>
            <a:solidFill>
              <a:sysClr val="window" lastClr="FFFFFF">
                <a:lumMod val="85000"/>
              </a:sysClr>
            </a:solidFill>
            <a:ln>
              <a:solidFill>
                <a:sysClr val="window" lastClr="FFFFFF"/>
              </a:solidFill>
            </a:ln>
          </c:spPr>
          <c:dLbls>
            <c:spPr>
              <a:noFill/>
              <a:ln>
                <a:noFill/>
              </a:ln>
              <a:effectLst/>
            </c:spPr>
            <c:txPr>
              <a:bodyPr/>
              <a:lstStyle/>
              <a:p>
                <a:pPr algn="ctr">
                  <a:defRPr lang="da-DK" sz="800" b="0" i="0" u="none" strike="noStrike" kern="1200" baseline="0">
                    <a:solidFill>
                      <a:prstClr val="black">
                        <a:lumMod val="75000"/>
                        <a:lumOff val="25000"/>
                      </a:prstClr>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export'!$AW$9:$AW$10</c:f>
              <c:strCache>
                <c:ptCount val="2"/>
                <c:pt idx="0">
                  <c:v>Göteborgs stad 2016</c:v>
                </c:pt>
                <c:pt idx="1">
                  <c:v>Göteborgs stad 2015</c:v>
                </c:pt>
              </c:strCache>
            </c:strRef>
          </c:cat>
          <c:val>
            <c:numRef>
              <c:f>'Device export'!$AY$9:$AY$10</c:f>
              <c:numCache>
                <c:formatCode>0%</c:formatCode>
                <c:ptCount val="2"/>
                <c:pt idx="0">
                  <c:v>0.3443216080402024</c:v>
                </c:pt>
                <c:pt idx="1">
                  <c:v>0.30196078431372736</c:v>
                </c:pt>
              </c:numCache>
            </c:numRef>
          </c:val>
          <c:extLst xmlns:c16r2="http://schemas.microsoft.com/office/drawing/2015/06/chart">
            <c:ext xmlns:c16="http://schemas.microsoft.com/office/drawing/2014/chart" uri="{C3380CC4-5D6E-409C-BE32-E72D297353CC}">
              <c16:uniqueId val="{00000000-01DC-434E-BA99-DCB962B70321}"/>
            </c:ext>
          </c:extLst>
        </c:ser>
        <c:ser>
          <c:idx val="2"/>
          <c:order val="2"/>
          <c:tx>
            <c:strRef>
              <c:f>'Device export'!$AZ$1</c:f>
              <c:strCache>
                <c:ptCount val="1"/>
                <c:pt idx="0">
                  <c:v>Nej</c:v>
                </c:pt>
              </c:strCache>
            </c:strRef>
          </c:tx>
          <c:spPr>
            <a:solidFill>
              <a:srgbClr val="889EC0"/>
            </a:solidFill>
            <a:ln>
              <a:solidFill>
                <a:sysClr val="window" lastClr="FFFFFF"/>
              </a:solidFill>
            </a:ln>
          </c:spPr>
          <c:dLbls>
            <c:spPr>
              <a:noFill/>
              <a:ln>
                <a:noFill/>
              </a:ln>
              <a:effectLst/>
            </c:spPr>
            <c:txPr>
              <a:bodyPr/>
              <a:lstStyle/>
              <a:p>
                <a:pPr algn="ctr">
                  <a:defRPr lang="da-DK" sz="800" b="0" i="0" u="none" strike="noStrike" kern="1200" baseline="0">
                    <a:solidFill>
                      <a:prstClr val="black">
                        <a:lumMod val="75000"/>
                        <a:lumOff val="25000"/>
                      </a:prstClr>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export'!$AW$9:$AW$10</c:f>
              <c:strCache>
                <c:ptCount val="2"/>
                <c:pt idx="0">
                  <c:v>Göteborgs stad 2016</c:v>
                </c:pt>
                <c:pt idx="1">
                  <c:v>Göteborgs stad 2015</c:v>
                </c:pt>
              </c:strCache>
            </c:strRef>
          </c:cat>
          <c:val>
            <c:numRef>
              <c:f>'Device export'!$AZ$9:$AZ$10</c:f>
              <c:numCache>
                <c:formatCode>0%</c:formatCode>
                <c:ptCount val="2"/>
                <c:pt idx="0">
                  <c:v>8.9045226130653812E-2</c:v>
                </c:pt>
                <c:pt idx="1">
                  <c:v>0.10196078431372549</c:v>
                </c:pt>
              </c:numCache>
            </c:numRef>
          </c:val>
          <c:extLst xmlns:c16r2="http://schemas.microsoft.com/office/drawing/2015/06/chart">
            <c:ext xmlns:c16="http://schemas.microsoft.com/office/drawing/2014/chart" uri="{C3380CC4-5D6E-409C-BE32-E72D297353CC}">
              <c16:uniqueId val="{00000001-01DC-434E-BA99-DCB962B70321}"/>
            </c:ext>
          </c:extLst>
        </c:ser>
        <c:dLbls>
          <c:showVal val="1"/>
        </c:dLbls>
        <c:gapWidth val="50"/>
        <c:overlap val="100"/>
        <c:axId val="138844416"/>
        <c:axId val="138944512"/>
      </c:barChart>
      <c:catAx>
        <c:axId val="138844416"/>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sv-SE"/>
          </a:p>
        </c:txPr>
        <c:crossAx val="138944512"/>
        <c:crosses val="autoZero"/>
        <c:auto val="1"/>
        <c:lblAlgn val="ctr"/>
        <c:lblOffset val="100"/>
      </c:catAx>
      <c:valAx>
        <c:axId val="138944512"/>
        <c:scaling>
          <c:orientation val="minMax"/>
          <c:min val="0"/>
        </c:scaling>
        <c:axPos val="t"/>
        <c:majorGridlines>
          <c:spPr>
            <a:ln w="9525" cap="flat" cmpd="sng" algn="ctr">
              <a:solidFill>
                <a:schemeClr val="tx1">
                  <a:lumMod val="15000"/>
                  <a:lumOff val="85000"/>
                </a:schemeClr>
              </a:solidFill>
              <a:round/>
            </a:ln>
            <a:effectLst/>
          </c:spPr>
        </c:majorGridlines>
        <c:numFmt formatCode="0%" sourceLinked="1"/>
        <c:majorTickMark val="none"/>
        <c:tickLblPos val="high"/>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sv-SE"/>
          </a:p>
        </c:txPr>
        <c:crossAx val="138844416"/>
        <c:crosses val="autoZero"/>
        <c:crossBetween val="between"/>
      </c:valAx>
      <c:spPr>
        <a:noFill/>
        <a:ln>
          <a:noFill/>
        </a:ln>
        <a:effectLst/>
      </c:spPr>
    </c:plotArea>
    <c:legend>
      <c:legendPos val="tr"/>
      <c:layout>
        <c:manualLayout>
          <c:xMode val="edge"/>
          <c:yMode val="edge"/>
          <c:x val="0.87725125742911114"/>
          <c:y val="8.0545229244114003E-2"/>
          <c:w val="7.5862310321372084E-2"/>
          <c:h val="0.72491925962786263"/>
        </c:manualLayout>
      </c:layout>
      <c:spPr>
        <a:noFill/>
        <a:ln>
          <a:noFill/>
        </a:ln>
        <a:effectLst/>
      </c:spPr>
      <c:txPr>
        <a:bodyPr rot="0" spcFirstLastPara="1" vertOverflow="ellipsis" vert="horz" wrap="square" anchor="ctr" anchorCtr="1"/>
        <a:lstStyle/>
        <a:p>
          <a:pPr>
            <a:defRPr sz="800" b="0" i="0" u="none" strike="noStrike" kern="1200" baseline="0">
              <a:solidFill>
                <a:schemeClr val="bg1">
                  <a:lumMod val="50000"/>
                </a:schemeClr>
              </a:solidFill>
              <a:latin typeface="Calibri Light" panose="020F0302020204030204" pitchFamily="34" charset="0"/>
              <a:ea typeface="+mn-ea"/>
              <a:cs typeface="+mn-cs"/>
            </a:defRPr>
          </a:pPr>
          <a:endParaRPr lang="sv-SE"/>
        </a:p>
      </c:txPr>
    </c:legend>
    <c:plotVisOnly val="1"/>
    <c:dispBlanksAs val="gap"/>
  </c:chart>
  <c:spPr>
    <a:noFill/>
    <a:ln>
      <a:noFill/>
    </a:ln>
    <a:effectLst/>
  </c:spPr>
  <c:txPr>
    <a:bodyPr/>
    <a:lstStyle/>
    <a:p>
      <a:pPr>
        <a:defRPr/>
      </a:pPr>
      <a:endParaRPr lang="sv-SE"/>
    </a:p>
  </c:txPr>
  <c:externalData r:id="rId2"/>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sv-SE"/>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458491845822643"/>
          <c:y val="0"/>
          <c:w val="0.7405640746592369"/>
          <c:h val="0.89105511811023619"/>
        </c:manualLayout>
      </c:layout>
      <c:barChart>
        <c:barDir val="bar"/>
        <c:grouping val="percentStacked"/>
        <c:ser>
          <c:idx val="0"/>
          <c:order val="0"/>
          <c:tx>
            <c:strRef>
              <c:f>'Device export'!$AX$1</c:f>
              <c:strCache>
                <c:ptCount val="1"/>
                <c:pt idx="0">
                  <c:v>Ja</c:v>
                </c:pt>
              </c:strCache>
            </c:strRef>
          </c:tx>
          <c:spPr>
            <a:solidFill>
              <a:srgbClr val="8BB13F"/>
            </a:solidFill>
            <a:ln w="12700">
              <a:solidFill>
                <a:sysClr val="window" lastClr="FFFFFF"/>
              </a:solidFill>
            </a:ln>
            <a:effectLst/>
          </c:spPr>
          <c:dLbls>
            <c:spPr>
              <a:noFill/>
              <a:ln>
                <a:noFill/>
              </a:ln>
              <a:effectLst/>
            </c:spPr>
            <c:txPr>
              <a:bodyPr rot="0" spcFirstLastPara="1" vertOverflow="ellipsis" vert="horz" wrap="square" lIns="38100" tIns="19050" rIns="38100" bIns="19050" anchor="ctr" anchorCtr="1">
                <a:spAutoFit/>
              </a:bodyPr>
              <a:lstStyle/>
              <a:p>
                <a:pPr algn="ctr">
                  <a:defRPr lang="da-DK" sz="800" b="0" i="0" u="none" strike="noStrike" kern="1200" baseline="0">
                    <a:solidFill>
                      <a:prstClr val="black">
                        <a:lumMod val="75000"/>
                        <a:lumOff val="25000"/>
                      </a:prstClr>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('Device export'!$AW$21:$AW$23,'Device export'!$AW$24:$AW$26)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export'!$AX$21:$AX$23,'Device export'!$AX$24:$AX$26)</c:f>
              <c:numCache>
                <c:formatCode>0%</c:formatCode>
                <c:ptCount val="6"/>
                <c:pt idx="0">
                  <c:v>0.55150753768844263</c:v>
                </c:pt>
                <c:pt idx="1">
                  <c:v>0.5379188712522045</c:v>
                </c:pt>
                <c:pt idx="2">
                  <c:v>0.59352317141261435</c:v>
                </c:pt>
                <c:pt idx="3">
                  <c:v>0.66887417218543532</c:v>
                </c:pt>
                <c:pt idx="4">
                  <c:v>0.52272727272727271</c:v>
                </c:pt>
                <c:pt idx="5">
                  <c:v>0.52500000000000002</c:v>
                </c:pt>
              </c:numCache>
            </c:numRef>
          </c:val>
          <c:extLst xmlns:c16r2="http://schemas.microsoft.com/office/drawing/2015/06/chart">
            <c:ext xmlns:c16="http://schemas.microsoft.com/office/drawing/2014/chart" uri="{C3380CC4-5D6E-409C-BE32-E72D297353CC}">
              <c16:uniqueId val="{00000000-063B-4726-AA50-AC33FA9F69D8}"/>
            </c:ext>
          </c:extLst>
        </c:ser>
        <c:ser>
          <c:idx val="1"/>
          <c:order val="1"/>
          <c:tx>
            <c:strRef>
              <c:f>'Device export'!$AY$1</c:f>
              <c:strCache>
                <c:ptCount val="1"/>
                <c:pt idx="0">
                  <c:v>Delvis</c:v>
                </c:pt>
              </c:strCache>
            </c:strRef>
          </c:tx>
          <c:spPr>
            <a:solidFill>
              <a:sysClr val="window" lastClr="FFFFFF">
                <a:lumMod val="85000"/>
              </a:sysClr>
            </a:solidFill>
            <a:ln>
              <a:solidFill>
                <a:sysClr val="window" lastClr="FFFFFF"/>
              </a:solidFill>
            </a:ln>
          </c:spPr>
          <c:dLbls>
            <c:spPr>
              <a:noFill/>
              <a:ln>
                <a:noFill/>
              </a:ln>
              <a:effectLst/>
            </c:spPr>
            <c:txPr>
              <a:bodyPr/>
              <a:lstStyle/>
              <a:p>
                <a:pPr algn="ctr">
                  <a:defRPr lang="da-DK" sz="800" b="0" i="0" u="none" strike="noStrike" kern="1200" baseline="0">
                    <a:solidFill>
                      <a:prstClr val="black">
                        <a:lumMod val="75000"/>
                        <a:lumOff val="25000"/>
                      </a:prstClr>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export'!$AW$21:$AW$23,'Device export'!$AW$24:$AW$26)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export'!$AY$21:$AY$23,'Device export'!$AY$24:$AY$26)</c:f>
              <c:numCache>
                <c:formatCode>0%</c:formatCode>
                <c:ptCount val="6"/>
                <c:pt idx="0">
                  <c:v>0.34830402010050282</c:v>
                </c:pt>
                <c:pt idx="1">
                  <c:v>0.32627865961199298</c:v>
                </c:pt>
                <c:pt idx="2">
                  <c:v>0.33724176437744552</c:v>
                </c:pt>
                <c:pt idx="3">
                  <c:v>0.27152317880794857</c:v>
                </c:pt>
                <c:pt idx="4">
                  <c:v>0.35795454545454708</c:v>
                </c:pt>
                <c:pt idx="5">
                  <c:v>0.30000000000000032</c:v>
                </c:pt>
              </c:numCache>
            </c:numRef>
          </c:val>
          <c:extLst xmlns:c16r2="http://schemas.microsoft.com/office/drawing/2015/06/chart">
            <c:ext xmlns:c16="http://schemas.microsoft.com/office/drawing/2014/chart" uri="{C3380CC4-5D6E-409C-BE32-E72D297353CC}">
              <c16:uniqueId val="{00000000-D49F-4127-AA66-E42D3E5B4DC6}"/>
            </c:ext>
          </c:extLst>
        </c:ser>
        <c:ser>
          <c:idx val="2"/>
          <c:order val="2"/>
          <c:tx>
            <c:strRef>
              <c:f>'Device export'!$AZ$1</c:f>
              <c:strCache>
                <c:ptCount val="1"/>
                <c:pt idx="0">
                  <c:v>Nej</c:v>
                </c:pt>
              </c:strCache>
            </c:strRef>
          </c:tx>
          <c:spPr>
            <a:solidFill>
              <a:srgbClr val="889EC0"/>
            </a:solidFill>
            <a:ln>
              <a:solidFill>
                <a:sysClr val="window" lastClr="FFFFFF"/>
              </a:solidFill>
            </a:ln>
          </c:spPr>
          <c:dLbls>
            <c:spPr>
              <a:noFill/>
              <a:ln>
                <a:noFill/>
              </a:ln>
              <a:effectLst/>
            </c:spPr>
            <c:txPr>
              <a:bodyPr/>
              <a:lstStyle/>
              <a:p>
                <a:pPr algn="ctr">
                  <a:defRPr lang="da-DK" sz="800" b="0" i="0" u="none" strike="noStrike" kern="1200" baseline="0">
                    <a:solidFill>
                      <a:prstClr val="black">
                        <a:lumMod val="75000"/>
                        <a:lumOff val="25000"/>
                      </a:prstClr>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export'!$AW$21:$AW$23,'Device export'!$AW$24:$AW$26)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export'!$AZ$21:$AZ$23,'Device export'!$AZ$24:$AZ$26)</c:f>
              <c:numCache>
                <c:formatCode>0%</c:formatCode>
                <c:ptCount val="6"/>
                <c:pt idx="0">
                  <c:v>0.10018844221105527</c:v>
                </c:pt>
                <c:pt idx="1">
                  <c:v>0.13580246913580246</c:v>
                </c:pt>
                <c:pt idx="2">
                  <c:v>6.9235064209938593E-2</c:v>
                </c:pt>
                <c:pt idx="3">
                  <c:v>5.9602649006622523E-2</c:v>
                </c:pt>
                <c:pt idx="4">
                  <c:v>0.11931818181818182</c:v>
                </c:pt>
                <c:pt idx="5">
                  <c:v>0.17500000000000004</c:v>
                </c:pt>
              </c:numCache>
            </c:numRef>
          </c:val>
          <c:extLst xmlns:c16r2="http://schemas.microsoft.com/office/drawing/2015/06/chart">
            <c:ext xmlns:c16="http://schemas.microsoft.com/office/drawing/2014/chart" uri="{C3380CC4-5D6E-409C-BE32-E72D297353CC}">
              <c16:uniqueId val="{00000001-D49F-4127-AA66-E42D3E5B4DC6}"/>
            </c:ext>
          </c:extLst>
        </c:ser>
        <c:dLbls>
          <c:showVal val="1"/>
        </c:dLbls>
        <c:gapWidth val="50"/>
        <c:overlap val="100"/>
        <c:axId val="138984448"/>
        <c:axId val="139031296"/>
      </c:barChart>
      <c:catAx>
        <c:axId val="138984448"/>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sv-SE"/>
          </a:p>
        </c:txPr>
        <c:crossAx val="139031296"/>
        <c:crosses val="autoZero"/>
        <c:auto val="1"/>
        <c:lblAlgn val="ctr"/>
        <c:lblOffset val="100"/>
      </c:catAx>
      <c:valAx>
        <c:axId val="139031296"/>
        <c:scaling>
          <c:orientation val="minMax"/>
          <c:min val="0"/>
        </c:scaling>
        <c:axPos val="t"/>
        <c:majorGridlines>
          <c:spPr>
            <a:ln w="9525" cap="flat" cmpd="sng" algn="ctr">
              <a:solidFill>
                <a:schemeClr val="tx1">
                  <a:lumMod val="15000"/>
                  <a:lumOff val="85000"/>
                </a:schemeClr>
              </a:solidFill>
              <a:round/>
            </a:ln>
            <a:effectLst/>
          </c:spPr>
        </c:majorGridlines>
        <c:numFmt formatCode="0%" sourceLinked="1"/>
        <c:majorTickMark val="none"/>
        <c:tickLblPos val="high"/>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sv-SE"/>
          </a:p>
        </c:txPr>
        <c:crossAx val="138984448"/>
        <c:crosses val="autoZero"/>
        <c:crossBetween val="between"/>
      </c:valAx>
      <c:spPr>
        <a:noFill/>
        <a:ln>
          <a:noFill/>
        </a:ln>
        <a:effectLst/>
      </c:spPr>
    </c:plotArea>
    <c:legend>
      <c:legendPos val="tr"/>
      <c:layout>
        <c:manualLayout>
          <c:xMode val="edge"/>
          <c:yMode val="edge"/>
          <c:x val="0.87725125742911114"/>
          <c:y val="8.0545229244114003E-2"/>
          <c:w val="8.4154414918894041E-2"/>
          <c:h val="0.75804474839908365"/>
        </c:manualLayout>
      </c:layout>
      <c:spPr>
        <a:noFill/>
        <a:ln>
          <a:noFill/>
        </a:ln>
        <a:effectLst/>
      </c:spPr>
      <c:txPr>
        <a:bodyPr rot="0" spcFirstLastPara="1" vertOverflow="ellipsis" vert="horz" wrap="square" anchor="ctr" anchorCtr="1"/>
        <a:lstStyle/>
        <a:p>
          <a:pPr>
            <a:defRPr sz="800" b="0" i="0" u="none" strike="noStrike" kern="1200" baseline="0">
              <a:solidFill>
                <a:schemeClr val="bg1">
                  <a:lumMod val="50000"/>
                </a:schemeClr>
              </a:solidFill>
              <a:latin typeface="Calibri Light" panose="020F0302020204030204" pitchFamily="34" charset="0"/>
              <a:ea typeface="+mn-ea"/>
              <a:cs typeface="+mn-cs"/>
            </a:defRPr>
          </a:pPr>
          <a:endParaRPr lang="sv-SE"/>
        </a:p>
      </c:txPr>
    </c:legend>
    <c:plotVisOnly val="1"/>
    <c:dispBlanksAs val="gap"/>
  </c:chart>
  <c:spPr>
    <a:noFill/>
    <a:ln>
      <a:noFill/>
    </a:ln>
    <a:effectLst/>
  </c:spPr>
  <c:txPr>
    <a:bodyPr/>
    <a:lstStyle/>
    <a:p>
      <a:pPr>
        <a:defRPr/>
      </a:pPr>
      <a:endParaRPr lang="sv-SE"/>
    </a:p>
  </c:txPr>
  <c:externalData r:id="rId2"/>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sv-SE"/>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458491845822643"/>
          <c:y val="0"/>
          <c:w val="0.7405640746592369"/>
          <c:h val="0.89105511811023619"/>
        </c:manualLayout>
      </c:layout>
      <c:barChart>
        <c:barDir val="bar"/>
        <c:grouping val="percentStacked"/>
        <c:ser>
          <c:idx val="0"/>
          <c:order val="0"/>
          <c:tx>
            <c:strRef>
              <c:f>'Device export'!$GX$10</c:f>
              <c:strCache>
                <c:ptCount val="1"/>
                <c:pt idx="0">
                  <c:v>Mycket bra</c:v>
                </c:pt>
              </c:strCache>
            </c:strRef>
          </c:tx>
          <c:spPr>
            <a:solidFill>
              <a:srgbClr val="8BB13F"/>
            </a:solidFill>
            <a:ln w="12700">
              <a:solidFill>
                <a:sysClr val="window" lastClr="FFFFFF"/>
              </a:solidFill>
            </a:ln>
            <a:effectLst/>
          </c:spP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('Device export'!$GW$11:$GW$17,'Device export'!$GW$18:$GW$20)</c:f>
              <c:strCache>
                <c:ptCount val="10"/>
                <c:pt idx="0">
                  <c:v>Göteborgs stad 2016</c:v>
                </c:pt>
                <c:pt idx="1">
                  <c:v>Göteborgs stad 2015</c:v>
                </c:pt>
                <c:pt idx="2">
                  <c:v>Offentlig sektor</c:v>
                </c:pt>
                <c:pt idx="4">
                  <c:v>Medborgare 16</c:v>
                </c:pt>
                <c:pt idx="5">
                  <c:v>Medborgare 15</c:v>
                </c:pt>
                <c:pt idx="6">
                  <c:v>Anställda inom kommunen 16</c:v>
                </c:pt>
                <c:pt idx="7">
                  <c:v>Anställda inom kommunen 15</c:v>
                </c:pt>
                <c:pt idx="8">
                  <c:v>Företagare 16</c:v>
                </c:pt>
                <c:pt idx="9">
                  <c:v>Företagare 15</c:v>
                </c:pt>
              </c:strCache>
            </c:strRef>
          </c:cat>
          <c:val>
            <c:numRef>
              <c:f>('Device export'!$GX$11:$GX$17,'Device export'!$GX$18:$GX$20)</c:f>
              <c:numCache>
                <c:formatCode>0%</c:formatCode>
                <c:ptCount val="10"/>
                <c:pt idx="0">
                  <c:v>0.14271068279680232</c:v>
                </c:pt>
                <c:pt idx="1">
                  <c:v>0.11749347258485662</c:v>
                </c:pt>
                <c:pt idx="2">
                  <c:v>0.14700000000000021</c:v>
                </c:pt>
                <c:pt idx="4">
                  <c:v>0.14388254486133834</c:v>
                </c:pt>
                <c:pt idx="5">
                  <c:v>0.13</c:v>
                </c:pt>
                <c:pt idx="6">
                  <c:v>0.14072847682119319</c:v>
                </c:pt>
                <c:pt idx="7">
                  <c:v>0.11</c:v>
                </c:pt>
                <c:pt idx="8">
                  <c:v>7.7380952380952384E-2</c:v>
                </c:pt>
                <c:pt idx="9">
                  <c:v>3.0000000000000002E-2</c:v>
                </c:pt>
              </c:numCache>
            </c:numRef>
          </c:val>
          <c:extLst xmlns:c16r2="http://schemas.microsoft.com/office/drawing/2015/06/chart">
            <c:ext xmlns:c16="http://schemas.microsoft.com/office/drawing/2014/chart" uri="{C3380CC4-5D6E-409C-BE32-E72D297353CC}">
              <c16:uniqueId val="{00000000-063B-4726-AA50-AC33FA9F69D8}"/>
            </c:ext>
          </c:extLst>
        </c:ser>
        <c:ser>
          <c:idx val="1"/>
          <c:order val="1"/>
          <c:tx>
            <c:strRef>
              <c:f>'Device export'!$GY$10</c:f>
              <c:strCache>
                <c:ptCount val="1"/>
                <c:pt idx="0">
                  <c:v>Bra</c:v>
                </c:pt>
              </c:strCache>
            </c:strRef>
          </c:tx>
          <c:spPr>
            <a:solidFill>
              <a:srgbClr val="C3D69B"/>
            </a:solidFill>
            <a:ln w="12700">
              <a:solidFill>
                <a:sysClr val="window" lastClr="FFFFFF"/>
              </a:solidFill>
            </a:ln>
            <a:effectLst/>
          </c:spPr>
          <c:dLbls>
            <c:spPr>
              <a:noFill/>
              <a:ln>
                <a:noFill/>
              </a:ln>
              <a:effectLst/>
            </c:spPr>
            <c:txPr>
              <a:bodyPr rot="0" spcFirstLastPara="1" vertOverflow="ellipsis" vert="horz" wrap="square" lIns="38100" tIns="19050" rIns="38100" bIns="19050" anchor="ctr" anchorCtr="1">
                <a:spAutoFit/>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('Device export'!$GW$11:$GW$17,'Device export'!$GW$18:$GW$20)</c:f>
              <c:strCache>
                <c:ptCount val="10"/>
                <c:pt idx="0">
                  <c:v>Göteborgs stad 2016</c:v>
                </c:pt>
                <c:pt idx="1">
                  <c:v>Göteborgs stad 2015</c:v>
                </c:pt>
                <c:pt idx="2">
                  <c:v>Offentlig sektor</c:v>
                </c:pt>
                <c:pt idx="4">
                  <c:v>Medborgare 16</c:v>
                </c:pt>
                <c:pt idx="5">
                  <c:v>Medborgare 15</c:v>
                </c:pt>
                <c:pt idx="6">
                  <c:v>Anställda inom kommunen 16</c:v>
                </c:pt>
                <c:pt idx="7">
                  <c:v>Anställda inom kommunen 15</c:v>
                </c:pt>
                <c:pt idx="8">
                  <c:v>Företagare 16</c:v>
                </c:pt>
                <c:pt idx="9">
                  <c:v>Företagare 15</c:v>
                </c:pt>
              </c:strCache>
            </c:strRef>
          </c:cat>
          <c:val>
            <c:numRef>
              <c:f>('Device export'!$GY$11:$GY$17,'Device export'!$GY$18:$GY$20)</c:f>
              <c:numCache>
                <c:formatCode>0%</c:formatCode>
                <c:ptCount val="10"/>
                <c:pt idx="0">
                  <c:v>0.67664547877794001</c:v>
                </c:pt>
                <c:pt idx="1">
                  <c:v>0.66057441253264015</c:v>
                </c:pt>
                <c:pt idx="2">
                  <c:v>0.66900000000000315</c:v>
                </c:pt>
                <c:pt idx="4">
                  <c:v>0.66949429037520702</c:v>
                </c:pt>
                <c:pt idx="5">
                  <c:v>0.63000000000000278</c:v>
                </c:pt>
                <c:pt idx="6">
                  <c:v>0.6887417218543046</c:v>
                </c:pt>
                <c:pt idx="7">
                  <c:v>0.68</c:v>
                </c:pt>
                <c:pt idx="8">
                  <c:v>0.70238095238095233</c:v>
                </c:pt>
                <c:pt idx="9">
                  <c:v>0.72000000000000064</c:v>
                </c:pt>
              </c:numCache>
            </c:numRef>
          </c:val>
          <c:extLst xmlns:c16r2="http://schemas.microsoft.com/office/drawing/2015/06/chart">
            <c:ext xmlns:c16="http://schemas.microsoft.com/office/drawing/2014/chart" uri="{C3380CC4-5D6E-409C-BE32-E72D297353CC}">
              <c16:uniqueId val="{00000001-063B-4726-AA50-AC33FA9F69D8}"/>
            </c:ext>
          </c:extLst>
        </c:ser>
        <c:ser>
          <c:idx val="2"/>
          <c:order val="2"/>
          <c:tx>
            <c:strRef>
              <c:f>'Device export'!$GZ$10</c:f>
              <c:strCache>
                <c:ptCount val="1"/>
                <c:pt idx="0">
                  <c:v>Dålig</c:v>
                </c:pt>
              </c:strCache>
            </c:strRef>
          </c:tx>
          <c:spPr>
            <a:solidFill>
              <a:srgbClr val="EEB6C0"/>
            </a:solidFill>
            <a:ln w="12700">
              <a:solidFill>
                <a:sysClr val="window" lastClr="FFFFFF"/>
              </a:solidFill>
            </a:ln>
            <a:effectLst/>
          </c:spPr>
          <c:dLbls>
            <c:spPr>
              <a:noFill/>
              <a:ln>
                <a:noFill/>
              </a:ln>
              <a:effectLst/>
            </c:spPr>
            <c:txPr>
              <a:bodyPr rot="0" spcFirstLastPara="1" vertOverflow="ellipsis" vert="horz" wrap="square" lIns="38100" tIns="19050" rIns="38100" bIns="19050" anchor="ctr" anchorCtr="1">
                <a:spAutoFit/>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('Device export'!$GW$11:$GW$17,'Device export'!$GW$18:$GW$20)</c:f>
              <c:strCache>
                <c:ptCount val="10"/>
                <c:pt idx="0">
                  <c:v>Göteborgs stad 2016</c:v>
                </c:pt>
                <c:pt idx="1">
                  <c:v>Göteborgs stad 2015</c:v>
                </c:pt>
                <c:pt idx="2">
                  <c:v>Offentlig sektor</c:v>
                </c:pt>
                <c:pt idx="4">
                  <c:v>Medborgare 16</c:v>
                </c:pt>
                <c:pt idx="5">
                  <c:v>Medborgare 15</c:v>
                </c:pt>
                <c:pt idx="6">
                  <c:v>Anställda inom kommunen 16</c:v>
                </c:pt>
                <c:pt idx="7">
                  <c:v>Anställda inom kommunen 15</c:v>
                </c:pt>
                <c:pt idx="8">
                  <c:v>Företagare 16</c:v>
                </c:pt>
                <c:pt idx="9">
                  <c:v>Företagare 15</c:v>
                </c:pt>
              </c:strCache>
            </c:strRef>
          </c:cat>
          <c:val>
            <c:numRef>
              <c:f>('Device export'!$GZ$11:$GZ$17,'Device export'!$GZ$18:$GZ$20)</c:f>
              <c:numCache>
                <c:formatCode>0%</c:formatCode>
                <c:ptCount val="10"/>
                <c:pt idx="0">
                  <c:v>0.13635431617797841</c:v>
                </c:pt>
                <c:pt idx="1">
                  <c:v>0.16057441253263721</c:v>
                </c:pt>
                <c:pt idx="2">
                  <c:v>0.14200000000000004</c:v>
                </c:pt>
                <c:pt idx="4">
                  <c:v>0.13637846655791191</c:v>
                </c:pt>
                <c:pt idx="5">
                  <c:v>0.18000000000000024</c:v>
                </c:pt>
                <c:pt idx="6">
                  <c:v>0.13631346578366446</c:v>
                </c:pt>
                <c:pt idx="7">
                  <c:v>0.16</c:v>
                </c:pt>
                <c:pt idx="8">
                  <c:v>0.17261904761904764</c:v>
                </c:pt>
                <c:pt idx="9">
                  <c:v>0.25</c:v>
                </c:pt>
              </c:numCache>
            </c:numRef>
          </c:val>
          <c:extLst xmlns:c16r2="http://schemas.microsoft.com/office/drawing/2015/06/chart">
            <c:ext xmlns:c16="http://schemas.microsoft.com/office/drawing/2014/chart" uri="{C3380CC4-5D6E-409C-BE32-E72D297353CC}">
              <c16:uniqueId val="{00000002-063B-4726-AA50-AC33FA9F69D8}"/>
            </c:ext>
          </c:extLst>
        </c:ser>
        <c:ser>
          <c:idx val="3"/>
          <c:order val="3"/>
          <c:tx>
            <c:strRef>
              <c:f>'Device export'!$HA$10</c:f>
              <c:strCache>
                <c:ptCount val="1"/>
                <c:pt idx="0">
                  <c:v>Mycket dålig</c:v>
                </c:pt>
              </c:strCache>
            </c:strRef>
          </c:tx>
          <c:spPr>
            <a:solidFill>
              <a:srgbClr val="B64E50"/>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export'!$GW$11:$GW$17,'Device export'!$GW$18:$GW$20)</c:f>
              <c:strCache>
                <c:ptCount val="10"/>
                <c:pt idx="0">
                  <c:v>Göteborgs stad 2016</c:v>
                </c:pt>
                <c:pt idx="1">
                  <c:v>Göteborgs stad 2015</c:v>
                </c:pt>
                <c:pt idx="2">
                  <c:v>Offentlig sektor</c:v>
                </c:pt>
                <c:pt idx="4">
                  <c:v>Medborgare 16</c:v>
                </c:pt>
                <c:pt idx="5">
                  <c:v>Medborgare 15</c:v>
                </c:pt>
                <c:pt idx="6">
                  <c:v>Anställda inom kommunen 16</c:v>
                </c:pt>
                <c:pt idx="7">
                  <c:v>Anställda inom kommunen 15</c:v>
                </c:pt>
                <c:pt idx="8">
                  <c:v>Företagare 16</c:v>
                </c:pt>
                <c:pt idx="9">
                  <c:v>Företagare 15</c:v>
                </c:pt>
              </c:strCache>
            </c:strRef>
          </c:cat>
          <c:val>
            <c:numRef>
              <c:f>('Device export'!$HA$11:$HA$17,'Device export'!$HA$18:$HA$20)</c:f>
              <c:numCache>
                <c:formatCode>0%</c:formatCode>
                <c:ptCount val="10"/>
                <c:pt idx="0">
                  <c:v>4.4289522247283164E-2</c:v>
                </c:pt>
                <c:pt idx="1">
                  <c:v>6.1357702349869453E-2</c:v>
                </c:pt>
                <c:pt idx="2">
                  <c:v>4.2000000000000023E-2</c:v>
                </c:pt>
                <c:pt idx="4">
                  <c:v>5.0244698205546494E-2</c:v>
                </c:pt>
                <c:pt idx="5">
                  <c:v>7.0000000000000021E-2</c:v>
                </c:pt>
                <c:pt idx="6">
                  <c:v>3.4216335540838853E-2</c:v>
                </c:pt>
                <c:pt idx="7">
                  <c:v>0.05</c:v>
                </c:pt>
                <c:pt idx="8">
                  <c:v>4.7619047619047623E-2</c:v>
                </c:pt>
                <c:pt idx="9">
                  <c:v>0</c:v>
                </c:pt>
              </c:numCache>
            </c:numRef>
          </c:val>
          <c:extLst xmlns:c16r2="http://schemas.microsoft.com/office/drawing/2015/06/chart">
            <c:ext xmlns:c16="http://schemas.microsoft.com/office/drawing/2014/chart" uri="{C3380CC4-5D6E-409C-BE32-E72D297353CC}">
              <c16:uniqueId val="{00000000-C5A5-4F83-B4C2-1B8BF282B6B6}"/>
            </c:ext>
          </c:extLst>
        </c:ser>
        <c:dLbls>
          <c:showVal val="1"/>
        </c:dLbls>
        <c:gapWidth val="50"/>
        <c:overlap val="100"/>
        <c:axId val="139191808"/>
        <c:axId val="139193344"/>
      </c:barChart>
      <c:catAx>
        <c:axId val="139191808"/>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Arial" pitchFamily="34" charset="0"/>
                <a:ea typeface="+mn-ea"/>
                <a:cs typeface="Arial" pitchFamily="34" charset="0"/>
              </a:defRPr>
            </a:pPr>
            <a:endParaRPr lang="sv-SE"/>
          </a:p>
        </c:txPr>
        <c:crossAx val="139193344"/>
        <c:crosses val="autoZero"/>
        <c:auto val="1"/>
        <c:lblAlgn val="ctr"/>
        <c:lblOffset val="100"/>
      </c:catAx>
      <c:valAx>
        <c:axId val="139193344"/>
        <c:scaling>
          <c:orientation val="minMax"/>
          <c:min val="0"/>
        </c:scaling>
        <c:axPos val="t"/>
        <c:majorGridlines>
          <c:spPr>
            <a:ln w="9525" cap="flat" cmpd="sng" algn="ctr">
              <a:solidFill>
                <a:schemeClr val="tx1">
                  <a:lumMod val="15000"/>
                  <a:lumOff val="85000"/>
                </a:schemeClr>
              </a:solidFill>
              <a:round/>
            </a:ln>
            <a:effectLst/>
          </c:spPr>
        </c:majorGridlines>
        <c:numFmt formatCode="0%" sourceLinked="1"/>
        <c:majorTickMark val="none"/>
        <c:tickLblPos val="high"/>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sv-SE"/>
          </a:p>
        </c:txPr>
        <c:crossAx val="139191808"/>
        <c:crosses val="autoZero"/>
        <c:crossBetween val="between"/>
      </c:valAx>
      <c:spPr>
        <a:noFill/>
        <a:ln>
          <a:noFill/>
        </a:ln>
        <a:effectLst/>
      </c:spPr>
    </c:plotArea>
    <c:legend>
      <c:legendPos val="tr"/>
      <c:layout>
        <c:manualLayout>
          <c:xMode val="edge"/>
          <c:yMode val="edge"/>
          <c:x val="0.87725125742911114"/>
          <c:y val="8.0545229244114003E-2"/>
          <c:w val="9.2197886962813724E-2"/>
          <c:h val="0.72905384968142961"/>
        </c:manualLayout>
      </c:layout>
      <c:spPr>
        <a:noFill/>
        <a:ln>
          <a:noFill/>
        </a:ln>
        <a:effectLst/>
      </c:spPr>
      <c:txPr>
        <a:bodyPr rot="0" spcFirstLastPara="1" vertOverflow="ellipsis" vert="horz" wrap="square" anchor="ctr" anchorCtr="1"/>
        <a:lstStyle/>
        <a:p>
          <a:pPr>
            <a:defRPr sz="800" b="1" i="0" u="none" strike="noStrike" kern="1200" baseline="0">
              <a:solidFill>
                <a:schemeClr val="bg1">
                  <a:lumMod val="50000"/>
                </a:schemeClr>
              </a:solidFill>
              <a:latin typeface="Arial" pitchFamily="34" charset="0"/>
              <a:ea typeface="+mn-ea"/>
              <a:cs typeface="Arial" pitchFamily="34" charset="0"/>
            </a:defRPr>
          </a:pPr>
          <a:endParaRPr lang="sv-SE"/>
        </a:p>
      </c:txPr>
    </c:legend>
    <c:plotVisOnly val="1"/>
    <c:dispBlanksAs val="gap"/>
  </c:chart>
  <c:spPr>
    <a:noFill/>
    <a:ln>
      <a:noFill/>
    </a:ln>
    <a:effectLst/>
  </c:spPr>
  <c:txPr>
    <a:bodyPr/>
    <a:lstStyle/>
    <a:p>
      <a:pPr>
        <a:defRPr/>
      </a:pPr>
      <a:endParaRPr lang="sv-SE"/>
    </a:p>
  </c:txPr>
  <c:externalData r:id="rId2"/>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sv-SE"/>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458491845822643"/>
          <c:y val="0"/>
          <c:w val="0.7405640746592369"/>
          <c:h val="0.89105511811023619"/>
        </c:manualLayout>
      </c:layout>
      <c:barChart>
        <c:barDir val="bar"/>
        <c:grouping val="percentStacked"/>
        <c:ser>
          <c:idx val="0"/>
          <c:order val="0"/>
          <c:tx>
            <c:strRef>
              <c:f>'Device export'!$BC$1</c:f>
              <c:strCache>
                <c:ptCount val="1"/>
                <c:pt idx="0">
                  <c:v>1</c:v>
                </c:pt>
              </c:strCache>
            </c:strRef>
          </c:tx>
          <c:spPr>
            <a:solidFill>
              <a:srgbClr val="B64E50"/>
            </a:solidFill>
            <a:ln w="12700">
              <a:solidFill>
                <a:sysClr val="window" lastClr="FFFFFF"/>
              </a:solidFill>
            </a:ln>
            <a:effectLst/>
          </c:spPr>
          <c:dLbls>
            <c:spPr>
              <a:noFill/>
              <a:ln>
                <a:noFill/>
              </a:ln>
              <a:effectLst/>
            </c:spPr>
            <c:txPr>
              <a:bodyPr rot="0" spcFirstLastPara="1" vertOverflow="ellipsis" vert="horz" wrap="square" lIns="38100" tIns="19050" rIns="38100" bIns="19050" anchor="ctr" anchorCtr="1">
                <a:spAutoFit/>
              </a:bodyPr>
              <a:lstStyle/>
              <a:p>
                <a:pPr algn="ctr">
                  <a:defRPr lang="da-DK" sz="800" b="0" i="0" u="none" strike="noStrike" kern="1200" baseline="0">
                    <a:solidFill>
                      <a:schemeClr val="tx1"/>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'Device export'!$BB$9:$BB$10</c:f>
              <c:strCache>
                <c:ptCount val="2"/>
                <c:pt idx="0">
                  <c:v>Göteborgs stad 2016</c:v>
                </c:pt>
                <c:pt idx="1">
                  <c:v>Göteborgs stad 2015</c:v>
                </c:pt>
              </c:strCache>
            </c:strRef>
          </c:cat>
          <c:val>
            <c:numRef>
              <c:f>'Device export'!$BC$9:$BC$10</c:f>
              <c:numCache>
                <c:formatCode>0%</c:formatCode>
                <c:ptCount val="2"/>
                <c:pt idx="0">
                  <c:v>7.6196220345798538E-2</c:v>
                </c:pt>
                <c:pt idx="1">
                  <c:v>0.12129144851658019</c:v>
                </c:pt>
              </c:numCache>
            </c:numRef>
          </c:val>
          <c:extLst xmlns:c16r2="http://schemas.microsoft.com/office/drawing/2015/06/chart">
            <c:ext xmlns:c16="http://schemas.microsoft.com/office/drawing/2014/chart" uri="{C3380CC4-5D6E-409C-BE32-E72D297353CC}">
              <c16:uniqueId val="{00000000-063B-4726-AA50-AC33FA9F69D8}"/>
            </c:ext>
          </c:extLst>
        </c:ser>
        <c:ser>
          <c:idx val="1"/>
          <c:order val="1"/>
          <c:tx>
            <c:strRef>
              <c:f>'Device export'!$BD$1</c:f>
              <c:strCache>
                <c:ptCount val="1"/>
                <c:pt idx="0">
                  <c:v>2</c:v>
                </c:pt>
              </c:strCache>
            </c:strRef>
          </c:tx>
          <c:spPr>
            <a:solidFill>
              <a:srgbClr val="E7A4A4"/>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export'!$BB$9:$BB$10</c:f>
              <c:strCache>
                <c:ptCount val="2"/>
                <c:pt idx="0">
                  <c:v>Göteborgs stad 2016</c:v>
                </c:pt>
                <c:pt idx="1">
                  <c:v>Göteborgs stad 2015</c:v>
                </c:pt>
              </c:strCache>
            </c:strRef>
          </c:cat>
          <c:val>
            <c:numRef>
              <c:f>'Device export'!$BD$9:$BD$10</c:f>
              <c:numCache>
                <c:formatCode>0%</c:formatCode>
                <c:ptCount val="2"/>
                <c:pt idx="0">
                  <c:v>0.10876558102131155</c:v>
                </c:pt>
                <c:pt idx="1">
                  <c:v>9.5986038394415468E-2</c:v>
                </c:pt>
              </c:numCache>
            </c:numRef>
          </c:val>
          <c:extLst xmlns:c16r2="http://schemas.microsoft.com/office/drawing/2015/06/chart">
            <c:ext xmlns:c16="http://schemas.microsoft.com/office/drawing/2014/chart" uri="{C3380CC4-5D6E-409C-BE32-E72D297353CC}">
              <c16:uniqueId val="{00000000-1B56-4702-942F-5CD377AB53FA}"/>
            </c:ext>
          </c:extLst>
        </c:ser>
        <c:ser>
          <c:idx val="2"/>
          <c:order val="2"/>
          <c:tx>
            <c:strRef>
              <c:f>'Device export'!$BE$1</c:f>
              <c:strCache>
                <c:ptCount val="1"/>
                <c:pt idx="0">
                  <c:v>3</c:v>
                </c:pt>
              </c:strCache>
            </c:strRef>
          </c:tx>
          <c:spPr>
            <a:solidFill>
              <a:srgbClr val="F1CFCF"/>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export'!$BB$9:$BB$10</c:f>
              <c:strCache>
                <c:ptCount val="2"/>
                <c:pt idx="0">
                  <c:v>Göteborgs stad 2016</c:v>
                </c:pt>
                <c:pt idx="1">
                  <c:v>Göteborgs stad 2015</c:v>
                </c:pt>
              </c:strCache>
            </c:strRef>
          </c:cat>
          <c:val>
            <c:numRef>
              <c:f>'Device export'!$BE$9:$BE$10</c:f>
              <c:numCache>
                <c:formatCode>0%</c:formatCode>
                <c:ptCount val="2"/>
                <c:pt idx="0">
                  <c:v>0.18194611982308082</c:v>
                </c:pt>
                <c:pt idx="1">
                  <c:v>0.13525305410122246</c:v>
                </c:pt>
              </c:numCache>
            </c:numRef>
          </c:val>
          <c:extLst xmlns:c16r2="http://schemas.microsoft.com/office/drawing/2015/06/chart">
            <c:ext xmlns:c16="http://schemas.microsoft.com/office/drawing/2014/chart" uri="{C3380CC4-5D6E-409C-BE32-E72D297353CC}">
              <c16:uniqueId val="{00000001-1B56-4702-942F-5CD377AB53FA}"/>
            </c:ext>
          </c:extLst>
        </c:ser>
        <c:ser>
          <c:idx val="3"/>
          <c:order val="3"/>
          <c:tx>
            <c:strRef>
              <c:f>'Device export'!$BF$1</c:f>
              <c:strCache>
                <c:ptCount val="1"/>
                <c:pt idx="0">
                  <c:v>4</c:v>
                </c:pt>
              </c:strCache>
            </c:strRef>
          </c:tx>
          <c:spPr>
            <a:solidFill>
              <a:sysClr val="window" lastClr="FFFFFF">
                <a:lumMod val="85000"/>
              </a:sysClr>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export'!$BB$9:$BB$10</c:f>
              <c:strCache>
                <c:ptCount val="2"/>
                <c:pt idx="0">
                  <c:v>Göteborgs stad 2016</c:v>
                </c:pt>
                <c:pt idx="1">
                  <c:v>Göteborgs stad 2015</c:v>
                </c:pt>
              </c:strCache>
            </c:strRef>
          </c:cat>
          <c:val>
            <c:numRef>
              <c:f>'Device export'!$BF$9:$BF$10</c:f>
              <c:numCache>
                <c:formatCode>0%</c:formatCode>
                <c:ptCount val="2"/>
                <c:pt idx="0">
                  <c:v>0.26196220345798182</c:v>
                </c:pt>
                <c:pt idx="1">
                  <c:v>0.20069808027923244</c:v>
                </c:pt>
              </c:numCache>
            </c:numRef>
          </c:val>
          <c:extLst xmlns:c16r2="http://schemas.microsoft.com/office/drawing/2015/06/chart">
            <c:ext xmlns:c16="http://schemas.microsoft.com/office/drawing/2014/chart" uri="{C3380CC4-5D6E-409C-BE32-E72D297353CC}">
              <c16:uniqueId val="{00000002-1B56-4702-942F-5CD377AB53FA}"/>
            </c:ext>
          </c:extLst>
        </c:ser>
        <c:ser>
          <c:idx val="4"/>
          <c:order val="4"/>
          <c:tx>
            <c:strRef>
              <c:f>'Device export'!$BG$1</c:f>
              <c:strCache>
                <c:ptCount val="1"/>
                <c:pt idx="0">
                  <c:v>5</c:v>
                </c:pt>
              </c:strCache>
            </c:strRef>
          </c:tx>
          <c:spPr>
            <a:solidFill>
              <a:srgbClr val="C3D69B"/>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export'!$BB$9:$BB$10</c:f>
              <c:strCache>
                <c:ptCount val="2"/>
                <c:pt idx="0">
                  <c:v>Göteborgs stad 2016</c:v>
                </c:pt>
                <c:pt idx="1">
                  <c:v>Göteborgs stad 2015</c:v>
                </c:pt>
              </c:strCache>
            </c:strRef>
          </c:cat>
          <c:val>
            <c:numRef>
              <c:f>'Device export'!$BG$9:$BG$10</c:f>
              <c:numCache>
                <c:formatCode>0%</c:formatCode>
                <c:ptCount val="2"/>
                <c:pt idx="0">
                  <c:v>0.1988339364696422</c:v>
                </c:pt>
                <c:pt idx="1">
                  <c:v>0.1806282722513089</c:v>
                </c:pt>
              </c:numCache>
            </c:numRef>
          </c:val>
          <c:extLst xmlns:c16r2="http://schemas.microsoft.com/office/drawing/2015/06/chart">
            <c:ext xmlns:c16="http://schemas.microsoft.com/office/drawing/2014/chart" uri="{C3380CC4-5D6E-409C-BE32-E72D297353CC}">
              <c16:uniqueId val="{00000003-1B56-4702-942F-5CD377AB53FA}"/>
            </c:ext>
          </c:extLst>
        </c:ser>
        <c:ser>
          <c:idx val="5"/>
          <c:order val="5"/>
          <c:tx>
            <c:strRef>
              <c:f>'Device export'!$BH$1</c:f>
              <c:strCache>
                <c:ptCount val="1"/>
                <c:pt idx="0">
                  <c:v>6</c:v>
                </c:pt>
              </c:strCache>
            </c:strRef>
          </c:tx>
          <c:spPr>
            <a:solidFill>
              <a:srgbClr val="A9C948"/>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export'!$BB$9:$BB$10</c:f>
              <c:strCache>
                <c:ptCount val="2"/>
                <c:pt idx="0">
                  <c:v>Göteborgs stad 2016</c:v>
                </c:pt>
                <c:pt idx="1">
                  <c:v>Göteborgs stad 2015</c:v>
                </c:pt>
              </c:strCache>
            </c:strRef>
          </c:cat>
          <c:val>
            <c:numRef>
              <c:f>'Device export'!$BH$9:$BH$10</c:f>
              <c:numCache>
                <c:formatCode>0%</c:formatCode>
                <c:ptCount val="2"/>
                <c:pt idx="0">
                  <c:v>8.7655810213108198E-2</c:v>
                </c:pt>
                <c:pt idx="1">
                  <c:v>0.13089005235602094</c:v>
                </c:pt>
              </c:numCache>
            </c:numRef>
          </c:val>
          <c:extLst xmlns:c16r2="http://schemas.microsoft.com/office/drawing/2015/06/chart">
            <c:ext xmlns:c16="http://schemas.microsoft.com/office/drawing/2014/chart" uri="{C3380CC4-5D6E-409C-BE32-E72D297353CC}">
              <c16:uniqueId val="{00000004-1B56-4702-942F-5CD377AB53FA}"/>
            </c:ext>
          </c:extLst>
        </c:ser>
        <c:ser>
          <c:idx val="6"/>
          <c:order val="6"/>
          <c:tx>
            <c:strRef>
              <c:f>'Device export'!$BI$1</c:f>
              <c:strCache>
                <c:ptCount val="1"/>
                <c:pt idx="0">
                  <c:v>7</c:v>
                </c:pt>
              </c:strCache>
            </c:strRef>
          </c:tx>
          <c:spPr>
            <a:solidFill>
              <a:srgbClr val="8BB13F"/>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export'!$BB$9:$BB$10</c:f>
              <c:strCache>
                <c:ptCount val="2"/>
                <c:pt idx="0">
                  <c:v>Göteborgs stad 2016</c:v>
                </c:pt>
                <c:pt idx="1">
                  <c:v>Göteborgs stad 2015</c:v>
                </c:pt>
              </c:strCache>
            </c:strRef>
          </c:cat>
          <c:val>
            <c:numRef>
              <c:f>'Device export'!$BI$9:$BI$10</c:f>
              <c:numCache>
                <c:formatCode>0%</c:formatCode>
                <c:ptCount val="2"/>
                <c:pt idx="0">
                  <c:v>8.4640128669079842E-2</c:v>
                </c:pt>
                <c:pt idx="1">
                  <c:v>0.13525305410122246</c:v>
                </c:pt>
              </c:numCache>
            </c:numRef>
          </c:val>
          <c:extLst xmlns:c16r2="http://schemas.microsoft.com/office/drawing/2015/06/chart">
            <c:ext xmlns:c16="http://schemas.microsoft.com/office/drawing/2014/chart" uri="{C3380CC4-5D6E-409C-BE32-E72D297353CC}">
              <c16:uniqueId val="{00000005-1B56-4702-942F-5CD377AB53FA}"/>
            </c:ext>
          </c:extLst>
        </c:ser>
        <c:dLbls>
          <c:showVal val="1"/>
        </c:dLbls>
        <c:gapWidth val="50"/>
        <c:overlap val="100"/>
        <c:axId val="139789440"/>
        <c:axId val="139790976"/>
      </c:barChart>
      <c:catAx>
        <c:axId val="139789440"/>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sv-SE"/>
          </a:p>
        </c:txPr>
        <c:crossAx val="139790976"/>
        <c:crosses val="autoZero"/>
        <c:auto val="1"/>
        <c:lblAlgn val="ctr"/>
        <c:lblOffset val="100"/>
      </c:catAx>
      <c:valAx>
        <c:axId val="139790976"/>
        <c:scaling>
          <c:orientation val="minMax"/>
          <c:min val="0"/>
        </c:scaling>
        <c:axPos val="t"/>
        <c:majorGridlines>
          <c:spPr>
            <a:ln w="9525" cap="flat" cmpd="sng" algn="ctr">
              <a:solidFill>
                <a:schemeClr val="tx1">
                  <a:lumMod val="15000"/>
                  <a:lumOff val="85000"/>
                </a:schemeClr>
              </a:solidFill>
              <a:round/>
            </a:ln>
            <a:effectLst/>
          </c:spPr>
        </c:majorGridlines>
        <c:numFmt formatCode="0%" sourceLinked="1"/>
        <c:majorTickMark val="none"/>
        <c:tickLblPos val="high"/>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sv-SE"/>
          </a:p>
        </c:txPr>
        <c:crossAx val="139789440"/>
        <c:crosses val="autoZero"/>
        <c:crossBetween val="between"/>
      </c:valAx>
      <c:spPr>
        <a:noFill/>
        <a:ln>
          <a:noFill/>
        </a:ln>
        <a:effectLst/>
      </c:spPr>
    </c:plotArea>
    <c:legend>
      <c:legendPos val="tr"/>
      <c:layout>
        <c:manualLayout>
          <c:xMode val="edge"/>
          <c:yMode val="edge"/>
          <c:x val="0.87725125742911092"/>
          <c:y val="8.0545229244114003E-2"/>
          <c:w val="5.3598335937837915E-2"/>
          <c:h val="0.73526183297720005"/>
        </c:manualLayout>
      </c:layout>
      <c:spPr>
        <a:noFill/>
        <a:ln>
          <a:noFill/>
        </a:ln>
        <a:effectLst/>
      </c:spPr>
      <c:txPr>
        <a:bodyPr rot="0" spcFirstLastPara="1" vertOverflow="ellipsis" vert="horz" wrap="square" anchor="ctr" anchorCtr="1"/>
        <a:lstStyle/>
        <a:p>
          <a:pPr>
            <a:defRPr sz="800" b="0" i="0" u="none" strike="noStrike" kern="1200" baseline="0">
              <a:solidFill>
                <a:schemeClr val="bg1">
                  <a:lumMod val="50000"/>
                </a:schemeClr>
              </a:solidFill>
              <a:latin typeface="Calibri Light" panose="020F0302020204030204" pitchFamily="34" charset="0"/>
              <a:ea typeface="+mn-ea"/>
              <a:cs typeface="+mn-cs"/>
            </a:defRPr>
          </a:pPr>
          <a:endParaRPr lang="sv-SE"/>
        </a:p>
      </c:txPr>
    </c:legend>
    <c:plotVisOnly val="1"/>
    <c:dispBlanksAs val="gap"/>
  </c:chart>
  <c:spPr>
    <a:noFill/>
    <a:ln>
      <a:noFill/>
    </a:ln>
    <a:effectLst/>
  </c:spPr>
  <c:txPr>
    <a:bodyPr/>
    <a:lstStyle/>
    <a:p>
      <a:pPr>
        <a:defRPr/>
      </a:pPr>
      <a:endParaRPr lang="sv-SE"/>
    </a:p>
  </c:txPr>
  <c:externalData r:id="rId2"/>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sv-SE"/>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458491845822643"/>
          <c:y val="0"/>
          <c:w val="0.7405640746592369"/>
          <c:h val="0.89105511811023619"/>
        </c:manualLayout>
      </c:layout>
      <c:barChart>
        <c:barDir val="bar"/>
        <c:grouping val="percentStacked"/>
        <c:ser>
          <c:idx val="0"/>
          <c:order val="0"/>
          <c:tx>
            <c:strRef>
              <c:f>'Device export'!$BC$1</c:f>
              <c:strCache>
                <c:ptCount val="1"/>
                <c:pt idx="0">
                  <c:v>1</c:v>
                </c:pt>
              </c:strCache>
            </c:strRef>
          </c:tx>
          <c:spPr>
            <a:solidFill>
              <a:srgbClr val="B64E50"/>
            </a:solidFill>
            <a:ln w="12700">
              <a:solidFill>
                <a:sysClr val="window" lastClr="FFFFFF"/>
              </a:solidFill>
            </a:ln>
            <a:effectLst/>
          </c:spPr>
          <c:dLbls>
            <c:spPr>
              <a:noFill/>
              <a:ln>
                <a:noFill/>
              </a:ln>
              <a:effectLst/>
            </c:spPr>
            <c:txPr>
              <a:bodyPr rot="0" spcFirstLastPara="1" vertOverflow="ellipsis" vert="horz" wrap="square" lIns="38100" tIns="19050" rIns="38100" bIns="19050" anchor="ctr" anchorCtr="1">
                <a:spAutoFit/>
              </a:bodyPr>
              <a:lstStyle/>
              <a:p>
                <a:pPr algn="ctr">
                  <a:defRPr lang="da-DK" sz="800" b="0" i="0" u="none" strike="noStrike" kern="1200" baseline="0">
                    <a:solidFill>
                      <a:schemeClr val="tx1"/>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('Device export'!$BB$21:$BB$23,'Device export'!$BB$24:$BB$26)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export'!$BC$21:$BC$23,'Device export'!$BC$24:$BC$26)</c:f>
              <c:numCache>
                <c:formatCode>0%</c:formatCode>
                <c:ptCount val="6"/>
                <c:pt idx="0">
                  <c:v>7.8149920255183414E-2</c:v>
                </c:pt>
                <c:pt idx="1">
                  <c:v>0.14000000000000001</c:v>
                </c:pt>
                <c:pt idx="2">
                  <c:v>7.2865687873844898E-2</c:v>
                </c:pt>
                <c:pt idx="3">
                  <c:v>9.0000000000000024E-2</c:v>
                </c:pt>
                <c:pt idx="4">
                  <c:v>0.1111111111111111</c:v>
                </c:pt>
                <c:pt idx="5">
                  <c:v>6.0000000000000032E-2</c:v>
                </c:pt>
              </c:numCache>
            </c:numRef>
          </c:val>
          <c:extLst xmlns:c16r2="http://schemas.microsoft.com/office/drawing/2015/06/chart">
            <c:ext xmlns:c16="http://schemas.microsoft.com/office/drawing/2014/chart" uri="{C3380CC4-5D6E-409C-BE32-E72D297353CC}">
              <c16:uniqueId val="{00000000-063B-4726-AA50-AC33FA9F69D8}"/>
            </c:ext>
          </c:extLst>
        </c:ser>
        <c:ser>
          <c:idx val="1"/>
          <c:order val="1"/>
          <c:tx>
            <c:strRef>
              <c:f>'Device export'!$BD$1</c:f>
              <c:strCache>
                <c:ptCount val="1"/>
                <c:pt idx="0">
                  <c:v>2</c:v>
                </c:pt>
              </c:strCache>
            </c:strRef>
          </c:tx>
          <c:spPr>
            <a:solidFill>
              <a:srgbClr val="E7A4A4"/>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export'!$BB$21:$BB$23,'Device export'!$BB$24:$BB$26)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export'!$BD$21:$BD$23,'Device export'!$BD$24:$BD$26)</c:f>
              <c:numCache>
                <c:formatCode>0%</c:formatCode>
                <c:ptCount val="6"/>
                <c:pt idx="0">
                  <c:v>0.10749601275917108</c:v>
                </c:pt>
                <c:pt idx="1">
                  <c:v>0.12000000000000002</c:v>
                </c:pt>
                <c:pt idx="2">
                  <c:v>0.11092985318107668</c:v>
                </c:pt>
                <c:pt idx="3">
                  <c:v>8.0000000000000043E-2</c:v>
                </c:pt>
                <c:pt idx="4">
                  <c:v>0.10526315789473686</c:v>
                </c:pt>
                <c:pt idx="5">
                  <c:v>0.1</c:v>
                </c:pt>
              </c:numCache>
            </c:numRef>
          </c:val>
          <c:extLst xmlns:c16r2="http://schemas.microsoft.com/office/drawing/2015/06/chart">
            <c:ext xmlns:c16="http://schemas.microsoft.com/office/drawing/2014/chart" uri="{C3380CC4-5D6E-409C-BE32-E72D297353CC}">
              <c16:uniqueId val="{00000000-9F81-4CA4-B29F-7074B8B8D33D}"/>
            </c:ext>
          </c:extLst>
        </c:ser>
        <c:ser>
          <c:idx val="2"/>
          <c:order val="2"/>
          <c:tx>
            <c:strRef>
              <c:f>'Device export'!$BE$1</c:f>
              <c:strCache>
                <c:ptCount val="1"/>
                <c:pt idx="0">
                  <c:v>3</c:v>
                </c:pt>
              </c:strCache>
            </c:strRef>
          </c:tx>
          <c:spPr>
            <a:solidFill>
              <a:srgbClr val="F1CFCF"/>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export'!$BB$21:$BB$23,'Device export'!$BB$24:$BB$26)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export'!$BE$21:$BE$23,'Device export'!$BE$24:$BE$26)</c:f>
              <c:numCache>
                <c:formatCode>0%</c:formatCode>
                <c:ptCount val="6"/>
                <c:pt idx="0">
                  <c:v>0.18149920255183577</c:v>
                </c:pt>
                <c:pt idx="1">
                  <c:v>0.14000000000000001</c:v>
                </c:pt>
                <c:pt idx="2">
                  <c:v>0.18270799347471514</c:v>
                </c:pt>
                <c:pt idx="3">
                  <c:v>0.13</c:v>
                </c:pt>
                <c:pt idx="4">
                  <c:v>0.23976608187134651</c:v>
                </c:pt>
                <c:pt idx="5">
                  <c:v>0.16</c:v>
                </c:pt>
              </c:numCache>
            </c:numRef>
          </c:val>
          <c:extLst xmlns:c16r2="http://schemas.microsoft.com/office/drawing/2015/06/chart">
            <c:ext xmlns:c16="http://schemas.microsoft.com/office/drawing/2014/chart" uri="{C3380CC4-5D6E-409C-BE32-E72D297353CC}">
              <c16:uniqueId val="{00000001-9F81-4CA4-B29F-7074B8B8D33D}"/>
            </c:ext>
          </c:extLst>
        </c:ser>
        <c:ser>
          <c:idx val="3"/>
          <c:order val="3"/>
          <c:tx>
            <c:strRef>
              <c:f>'Device export'!$BF$1</c:f>
              <c:strCache>
                <c:ptCount val="1"/>
                <c:pt idx="0">
                  <c:v>4</c:v>
                </c:pt>
              </c:strCache>
            </c:strRef>
          </c:tx>
          <c:spPr>
            <a:solidFill>
              <a:sysClr val="window" lastClr="FFFFFF">
                <a:lumMod val="85000"/>
              </a:sysClr>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export'!$BB$21:$BB$23,'Device export'!$BB$24:$BB$26)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export'!$BF$21:$BF$23,'Device export'!$BF$24:$BF$26)</c:f>
              <c:numCache>
                <c:formatCode>0%</c:formatCode>
                <c:ptCount val="6"/>
                <c:pt idx="0">
                  <c:v>0.26315789473684231</c:v>
                </c:pt>
                <c:pt idx="1">
                  <c:v>0.2</c:v>
                </c:pt>
                <c:pt idx="2">
                  <c:v>0.25992387166938702</c:v>
                </c:pt>
                <c:pt idx="3">
                  <c:v>0.21000000000000021</c:v>
                </c:pt>
                <c:pt idx="4">
                  <c:v>0.24561403508771998</c:v>
                </c:pt>
                <c:pt idx="5">
                  <c:v>0.39000000000000135</c:v>
                </c:pt>
              </c:numCache>
            </c:numRef>
          </c:val>
          <c:extLst xmlns:c16r2="http://schemas.microsoft.com/office/drawing/2015/06/chart">
            <c:ext xmlns:c16="http://schemas.microsoft.com/office/drawing/2014/chart" uri="{C3380CC4-5D6E-409C-BE32-E72D297353CC}">
              <c16:uniqueId val="{00000002-9F81-4CA4-B29F-7074B8B8D33D}"/>
            </c:ext>
          </c:extLst>
        </c:ser>
        <c:ser>
          <c:idx val="4"/>
          <c:order val="4"/>
          <c:tx>
            <c:strRef>
              <c:f>'Device export'!$BG$1</c:f>
              <c:strCache>
                <c:ptCount val="1"/>
                <c:pt idx="0">
                  <c:v>5</c:v>
                </c:pt>
              </c:strCache>
            </c:strRef>
          </c:tx>
          <c:spPr>
            <a:solidFill>
              <a:srgbClr val="C3D69B"/>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export'!$BB$21:$BB$23,'Device export'!$BB$24:$BB$26)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export'!$BG$21:$BG$23,'Device export'!$BG$24:$BG$26)</c:f>
              <c:numCache>
                <c:formatCode>0%</c:formatCode>
                <c:ptCount val="6"/>
                <c:pt idx="0">
                  <c:v>0.19872408293460925</c:v>
                </c:pt>
                <c:pt idx="1">
                  <c:v>0.17</c:v>
                </c:pt>
                <c:pt idx="2">
                  <c:v>0.19902120717781421</c:v>
                </c:pt>
                <c:pt idx="3">
                  <c:v>0.2</c:v>
                </c:pt>
                <c:pt idx="4">
                  <c:v>0.22222222222222221</c:v>
                </c:pt>
                <c:pt idx="5">
                  <c:v>0.2</c:v>
                </c:pt>
              </c:numCache>
            </c:numRef>
          </c:val>
          <c:extLst xmlns:c16r2="http://schemas.microsoft.com/office/drawing/2015/06/chart">
            <c:ext xmlns:c16="http://schemas.microsoft.com/office/drawing/2014/chart" uri="{C3380CC4-5D6E-409C-BE32-E72D297353CC}">
              <c16:uniqueId val="{00000003-9F81-4CA4-B29F-7074B8B8D33D}"/>
            </c:ext>
          </c:extLst>
        </c:ser>
        <c:ser>
          <c:idx val="5"/>
          <c:order val="5"/>
          <c:tx>
            <c:strRef>
              <c:f>'Device export'!$BH$1</c:f>
              <c:strCache>
                <c:ptCount val="1"/>
                <c:pt idx="0">
                  <c:v>6</c:v>
                </c:pt>
              </c:strCache>
            </c:strRef>
          </c:tx>
          <c:spPr>
            <a:solidFill>
              <a:srgbClr val="A9C948"/>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export'!$BB$21:$BB$23,'Device export'!$BB$24:$BB$26)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export'!$BH$21:$BH$23,'Device export'!$BH$24:$BH$26)</c:f>
              <c:numCache>
                <c:formatCode>0%</c:formatCode>
                <c:ptCount val="6"/>
                <c:pt idx="0">
                  <c:v>8.4210526315789527E-2</c:v>
                </c:pt>
                <c:pt idx="1">
                  <c:v>0.13</c:v>
                </c:pt>
                <c:pt idx="2">
                  <c:v>9.3529091897771074E-2</c:v>
                </c:pt>
                <c:pt idx="3">
                  <c:v>0.14000000000000001</c:v>
                </c:pt>
                <c:pt idx="4">
                  <c:v>5.8479532163742687E-2</c:v>
                </c:pt>
                <c:pt idx="5">
                  <c:v>6.0000000000000032E-2</c:v>
                </c:pt>
              </c:numCache>
            </c:numRef>
          </c:val>
          <c:extLst xmlns:c16r2="http://schemas.microsoft.com/office/drawing/2015/06/chart">
            <c:ext xmlns:c16="http://schemas.microsoft.com/office/drawing/2014/chart" uri="{C3380CC4-5D6E-409C-BE32-E72D297353CC}">
              <c16:uniqueId val="{00000004-9F81-4CA4-B29F-7074B8B8D33D}"/>
            </c:ext>
          </c:extLst>
        </c:ser>
        <c:ser>
          <c:idx val="6"/>
          <c:order val="6"/>
          <c:tx>
            <c:strRef>
              <c:f>'Device export'!$BI$1</c:f>
              <c:strCache>
                <c:ptCount val="1"/>
                <c:pt idx="0">
                  <c:v>7</c:v>
                </c:pt>
              </c:strCache>
            </c:strRef>
          </c:tx>
          <c:spPr>
            <a:solidFill>
              <a:srgbClr val="8BB13F"/>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export'!$BB$21:$BB$23,'Device export'!$BB$24:$BB$26)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export'!$BI$21:$BI$23,'Device export'!$BI$24:$BI$26)</c:f>
              <c:numCache>
                <c:formatCode>0%</c:formatCode>
                <c:ptCount val="6"/>
                <c:pt idx="0">
                  <c:v>8.6762360446571027E-2</c:v>
                </c:pt>
                <c:pt idx="1">
                  <c:v>0.12000000000000002</c:v>
                </c:pt>
                <c:pt idx="2">
                  <c:v>8.1022294725394253E-2</c:v>
                </c:pt>
                <c:pt idx="3">
                  <c:v>0.16</c:v>
                </c:pt>
                <c:pt idx="4">
                  <c:v>1.7543859649122938E-2</c:v>
                </c:pt>
                <c:pt idx="5">
                  <c:v>2.0000000000000011E-2</c:v>
                </c:pt>
              </c:numCache>
            </c:numRef>
          </c:val>
          <c:extLst xmlns:c16r2="http://schemas.microsoft.com/office/drawing/2015/06/chart">
            <c:ext xmlns:c16="http://schemas.microsoft.com/office/drawing/2014/chart" uri="{C3380CC4-5D6E-409C-BE32-E72D297353CC}">
              <c16:uniqueId val="{00000005-9F81-4CA4-B29F-7074B8B8D33D}"/>
            </c:ext>
          </c:extLst>
        </c:ser>
        <c:dLbls>
          <c:showVal val="1"/>
        </c:dLbls>
        <c:gapWidth val="50"/>
        <c:overlap val="100"/>
        <c:axId val="139891072"/>
        <c:axId val="139892608"/>
      </c:barChart>
      <c:catAx>
        <c:axId val="139891072"/>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sv-SE"/>
          </a:p>
        </c:txPr>
        <c:crossAx val="139892608"/>
        <c:crosses val="autoZero"/>
        <c:auto val="1"/>
        <c:lblAlgn val="ctr"/>
        <c:lblOffset val="100"/>
      </c:catAx>
      <c:valAx>
        <c:axId val="139892608"/>
        <c:scaling>
          <c:orientation val="minMax"/>
          <c:min val="0"/>
        </c:scaling>
        <c:axPos val="t"/>
        <c:majorGridlines>
          <c:spPr>
            <a:ln w="9525" cap="flat" cmpd="sng" algn="ctr">
              <a:solidFill>
                <a:schemeClr val="tx1">
                  <a:lumMod val="15000"/>
                  <a:lumOff val="85000"/>
                </a:schemeClr>
              </a:solidFill>
              <a:round/>
            </a:ln>
            <a:effectLst/>
          </c:spPr>
        </c:majorGridlines>
        <c:numFmt formatCode="0%" sourceLinked="1"/>
        <c:majorTickMark val="none"/>
        <c:tickLblPos val="high"/>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sv-SE"/>
          </a:p>
        </c:txPr>
        <c:crossAx val="139891072"/>
        <c:crosses val="autoZero"/>
        <c:crossBetween val="between"/>
      </c:valAx>
      <c:spPr>
        <a:noFill/>
        <a:ln>
          <a:noFill/>
        </a:ln>
        <a:effectLst/>
      </c:spPr>
    </c:plotArea>
    <c:legend>
      <c:legendPos val="tr"/>
      <c:layout>
        <c:manualLayout>
          <c:xMode val="edge"/>
          <c:yMode val="edge"/>
          <c:x val="0.87725125742911092"/>
          <c:y val="8.0545229244114003E-2"/>
          <c:w val="5.0281494098829094E-2"/>
          <c:h val="0.73526183297720005"/>
        </c:manualLayout>
      </c:layout>
      <c:spPr>
        <a:noFill/>
        <a:ln>
          <a:noFill/>
        </a:ln>
        <a:effectLst/>
      </c:spPr>
      <c:txPr>
        <a:bodyPr rot="0" spcFirstLastPara="1" vertOverflow="ellipsis" vert="horz" wrap="square" anchor="ctr" anchorCtr="1"/>
        <a:lstStyle/>
        <a:p>
          <a:pPr>
            <a:defRPr sz="800" b="0" i="0" u="none" strike="noStrike" kern="1200" baseline="0">
              <a:solidFill>
                <a:schemeClr val="bg1">
                  <a:lumMod val="50000"/>
                </a:schemeClr>
              </a:solidFill>
              <a:latin typeface="Calibri Light" panose="020F0302020204030204" pitchFamily="34" charset="0"/>
              <a:ea typeface="+mn-ea"/>
              <a:cs typeface="+mn-cs"/>
            </a:defRPr>
          </a:pPr>
          <a:endParaRPr lang="sv-SE"/>
        </a:p>
      </c:txPr>
    </c:legend>
    <c:plotVisOnly val="1"/>
    <c:dispBlanksAs val="gap"/>
  </c:chart>
  <c:spPr>
    <a:noFill/>
    <a:ln>
      <a:noFill/>
    </a:ln>
    <a:effectLst/>
  </c:spPr>
  <c:txPr>
    <a:bodyPr/>
    <a:lstStyle/>
    <a:p>
      <a:pPr>
        <a:defRPr/>
      </a:pPr>
      <a:endParaRPr lang="sv-SE"/>
    </a:p>
  </c:txPr>
  <c:externalData r:id="rId2"/>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sv-SE"/>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458491845822643"/>
          <c:y val="0"/>
          <c:w val="0.7405640746592369"/>
          <c:h val="0.89105511811023619"/>
        </c:manualLayout>
      </c:layout>
      <c:barChart>
        <c:barDir val="bar"/>
        <c:grouping val="percentStacked"/>
        <c:ser>
          <c:idx val="0"/>
          <c:order val="0"/>
          <c:tx>
            <c:strRef>
              <c:f>'Device export'!$BK$1</c:f>
              <c:strCache>
                <c:ptCount val="1"/>
                <c:pt idx="0">
                  <c:v>1</c:v>
                </c:pt>
              </c:strCache>
            </c:strRef>
          </c:tx>
          <c:spPr>
            <a:solidFill>
              <a:srgbClr val="B64E50"/>
            </a:solidFill>
            <a:ln w="12700">
              <a:solidFill>
                <a:sysClr val="window" lastClr="FFFFFF"/>
              </a:solidFill>
            </a:ln>
            <a:effectLst/>
          </c:spPr>
          <c:dLbls>
            <c:spPr>
              <a:noFill/>
              <a:ln>
                <a:noFill/>
              </a:ln>
              <a:effectLst/>
            </c:spPr>
            <c:txPr>
              <a:bodyPr rot="0" spcFirstLastPara="1" vertOverflow="ellipsis" vert="horz" wrap="square" lIns="38100" tIns="19050" rIns="38100" bIns="19050" anchor="ctr" anchorCtr="1">
                <a:spAutoFit/>
              </a:bodyPr>
              <a:lstStyle/>
              <a:p>
                <a:pPr algn="ctr">
                  <a:defRPr lang="da-DK" sz="800" b="0" i="0" u="none" strike="noStrike" kern="1200" baseline="0">
                    <a:solidFill>
                      <a:schemeClr val="tx1"/>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'Device export'!$BJ$9:$BJ$10</c:f>
              <c:strCache>
                <c:ptCount val="2"/>
                <c:pt idx="0">
                  <c:v>Göteborgs stad 2016</c:v>
                </c:pt>
                <c:pt idx="1">
                  <c:v>Göteborgs stad 2015</c:v>
                </c:pt>
              </c:strCache>
            </c:strRef>
          </c:cat>
          <c:val>
            <c:numRef>
              <c:f>'Device export'!$BK$9:$BK$10</c:f>
              <c:numCache>
                <c:formatCode>0%</c:formatCode>
                <c:ptCount val="2"/>
                <c:pt idx="0">
                  <c:v>3.833538335383354E-2</c:v>
                </c:pt>
                <c:pt idx="1">
                  <c:v>8.0701754385964927E-2</c:v>
                </c:pt>
              </c:numCache>
            </c:numRef>
          </c:val>
          <c:extLst xmlns:c16r2="http://schemas.microsoft.com/office/drawing/2015/06/chart">
            <c:ext xmlns:c16="http://schemas.microsoft.com/office/drawing/2014/chart" uri="{C3380CC4-5D6E-409C-BE32-E72D297353CC}">
              <c16:uniqueId val="{00000000-063B-4726-AA50-AC33FA9F69D8}"/>
            </c:ext>
          </c:extLst>
        </c:ser>
        <c:ser>
          <c:idx val="1"/>
          <c:order val="1"/>
          <c:tx>
            <c:strRef>
              <c:f>'Device export'!$BL$1</c:f>
              <c:strCache>
                <c:ptCount val="1"/>
                <c:pt idx="0">
                  <c:v>2</c:v>
                </c:pt>
              </c:strCache>
            </c:strRef>
          </c:tx>
          <c:spPr>
            <a:solidFill>
              <a:srgbClr val="E7A4A4"/>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export'!$BJ$9:$BJ$10</c:f>
              <c:strCache>
                <c:ptCount val="2"/>
                <c:pt idx="0">
                  <c:v>Göteborgs stad 2016</c:v>
                </c:pt>
                <c:pt idx="1">
                  <c:v>Göteborgs stad 2015</c:v>
                </c:pt>
              </c:strCache>
            </c:strRef>
          </c:cat>
          <c:val>
            <c:numRef>
              <c:f>'Device export'!$BL$9:$BL$10</c:f>
              <c:numCache>
                <c:formatCode>0%</c:formatCode>
                <c:ptCount val="2"/>
                <c:pt idx="0">
                  <c:v>8.0565805658057432E-2</c:v>
                </c:pt>
                <c:pt idx="1">
                  <c:v>5.8771929824561524E-2</c:v>
                </c:pt>
              </c:numCache>
            </c:numRef>
          </c:val>
          <c:extLst xmlns:c16r2="http://schemas.microsoft.com/office/drawing/2015/06/chart">
            <c:ext xmlns:c16="http://schemas.microsoft.com/office/drawing/2014/chart" uri="{C3380CC4-5D6E-409C-BE32-E72D297353CC}">
              <c16:uniqueId val="{00000000-1225-4550-9293-07B8890FCBF0}"/>
            </c:ext>
          </c:extLst>
        </c:ser>
        <c:ser>
          <c:idx val="2"/>
          <c:order val="2"/>
          <c:tx>
            <c:strRef>
              <c:f>'Device export'!$BM$1</c:f>
              <c:strCache>
                <c:ptCount val="1"/>
                <c:pt idx="0">
                  <c:v>3</c:v>
                </c:pt>
              </c:strCache>
            </c:strRef>
          </c:tx>
          <c:spPr>
            <a:solidFill>
              <a:srgbClr val="F1CFCF"/>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export'!$BJ$9:$BJ$10</c:f>
              <c:strCache>
                <c:ptCount val="2"/>
                <c:pt idx="0">
                  <c:v>Göteborgs stad 2016</c:v>
                </c:pt>
                <c:pt idx="1">
                  <c:v>Göteborgs stad 2015</c:v>
                </c:pt>
              </c:strCache>
            </c:strRef>
          </c:cat>
          <c:val>
            <c:numRef>
              <c:f>'Device export'!$BM$9:$BM$10</c:f>
              <c:numCache>
                <c:formatCode>0%</c:formatCode>
                <c:ptCount val="2"/>
                <c:pt idx="0">
                  <c:v>0.15723657236572391</c:v>
                </c:pt>
                <c:pt idx="1">
                  <c:v>8.771929824561403E-2</c:v>
                </c:pt>
              </c:numCache>
            </c:numRef>
          </c:val>
          <c:extLst xmlns:c16r2="http://schemas.microsoft.com/office/drawing/2015/06/chart">
            <c:ext xmlns:c16="http://schemas.microsoft.com/office/drawing/2014/chart" uri="{C3380CC4-5D6E-409C-BE32-E72D297353CC}">
              <c16:uniqueId val="{00000001-1225-4550-9293-07B8890FCBF0}"/>
            </c:ext>
          </c:extLst>
        </c:ser>
        <c:ser>
          <c:idx val="3"/>
          <c:order val="3"/>
          <c:tx>
            <c:strRef>
              <c:f>'Device export'!$BN$1</c:f>
              <c:strCache>
                <c:ptCount val="1"/>
                <c:pt idx="0">
                  <c:v>4</c:v>
                </c:pt>
              </c:strCache>
            </c:strRef>
          </c:tx>
          <c:spPr>
            <a:solidFill>
              <a:sysClr val="window" lastClr="FFFFFF">
                <a:lumMod val="85000"/>
              </a:sysClr>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export'!$BJ$9:$BJ$10</c:f>
              <c:strCache>
                <c:ptCount val="2"/>
                <c:pt idx="0">
                  <c:v>Göteborgs stad 2016</c:v>
                </c:pt>
                <c:pt idx="1">
                  <c:v>Göteborgs stad 2015</c:v>
                </c:pt>
              </c:strCache>
            </c:strRef>
          </c:cat>
          <c:val>
            <c:numRef>
              <c:f>'Device export'!$BN$9:$BN$10</c:f>
              <c:numCache>
                <c:formatCode>0%</c:formatCode>
                <c:ptCount val="2"/>
                <c:pt idx="0">
                  <c:v>0.25666256662566744</c:v>
                </c:pt>
                <c:pt idx="1">
                  <c:v>0.19561403508771941</c:v>
                </c:pt>
              </c:numCache>
            </c:numRef>
          </c:val>
          <c:extLst xmlns:c16r2="http://schemas.microsoft.com/office/drawing/2015/06/chart">
            <c:ext xmlns:c16="http://schemas.microsoft.com/office/drawing/2014/chart" uri="{C3380CC4-5D6E-409C-BE32-E72D297353CC}">
              <c16:uniqueId val="{00000002-1225-4550-9293-07B8890FCBF0}"/>
            </c:ext>
          </c:extLst>
        </c:ser>
        <c:ser>
          <c:idx val="4"/>
          <c:order val="4"/>
          <c:tx>
            <c:strRef>
              <c:f>'Device export'!$BO$1</c:f>
              <c:strCache>
                <c:ptCount val="1"/>
                <c:pt idx="0">
                  <c:v>5</c:v>
                </c:pt>
              </c:strCache>
            </c:strRef>
          </c:tx>
          <c:spPr>
            <a:solidFill>
              <a:srgbClr val="C3D69B"/>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export'!$BJ$9:$BJ$10</c:f>
              <c:strCache>
                <c:ptCount val="2"/>
                <c:pt idx="0">
                  <c:v>Göteborgs stad 2016</c:v>
                </c:pt>
                <c:pt idx="1">
                  <c:v>Göteborgs stad 2015</c:v>
                </c:pt>
              </c:strCache>
            </c:strRef>
          </c:cat>
          <c:val>
            <c:numRef>
              <c:f>'Device export'!$BO$9:$BO$10</c:f>
              <c:numCache>
                <c:formatCode>0%</c:formatCode>
                <c:ptCount val="2"/>
                <c:pt idx="0">
                  <c:v>0.24292742927429345</c:v>
                </c:pt>
                <c:pt idx="1">
                  <c:v>0.21140350877193062</c:v>
                </c:pt>
              </c:numCache>
            </c:numRef>
          </c:val>
          <c:extLst xmlns:c16r2="http://schemas.microsoft.com/office/drawing/2015/06/chart">
            <c:ext xmlns:c16="http://schemas.microsoft.com/office/drawing/2014/chart" uri="{C3380CC4-5D6E-409C-BE32-E72D297353CC}">
              <c16:uniqueId val="{00000003-1225-4550-9293-07B8890FCBF0}"/>
            </c:ext>
          </c:extLst>
        </c:ser>
        <c:ser>
          <c:idx val="5"/>
          <c:order val="5"/>
          <c:tx>
            <c:strRef>
              <c:f>'Device export'!$BP$1</c:f>
              <c:strCache>
                <c:ptCount val="1"/>
                <c:pt idx="0">
                  <c:v>6</c:v>
                </c:pt>
              </c:strCache>
            </c:strRef>
          </c:tx>
          <c:spPr>
            <a:solidFill>
              <a:srgbClr val="A9C948"/>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export'!$BJ$9:$BJ$10</c:f>
              <c:strCache>
                <c:ptCount val="2"/>
                <c:pt idx="0">
                  <c:v>Göteborgs stad 2016</c:v>
                </c:pt>
                <c:pt idx="1">
                  <c:v>Göteborgs stad 2015</c:v>
                </c:pt>
              </c:strCache>
            </c:strRef>
          </c:cat>
          <c:val>
            <c:numRef>
              <c:f>'Device export'!$BP$9:$BP$10</c:f>
              <c:numCache>
                <c:formatCode>0%</c:formatCode>
                <c:ptCount val="2"/>
                <c:pt idx="0">
                  <c:v>0.1254612546125462</c:v>
                </c:pt>
                <c:pt idx="1">
                  <c:v>0.18771929824561476</c:v>
                </c:pt>
              </c:numCache>
            </c:numRef>
          </c:val>
          <c:extLst xmlns:c16r2="http://schemas.microsoft.com/office/drawing/2015/06/chart">
            <c:ext xmlns:c16="http://schemas.microsoft.com/office/drawing/2014/chart" uri="{C3380CC4-5D6E-409C-BE32-E72D297353CC}">
              <c16:uniqueId val="{00000004-1225-4550-9293-07B8890FCBF0}"/>
            </c:ext>
          </c:extLst>
        </c:ser>
        <c:ser>
          <c:idx val="6"/>
          <c:order val="6"/>
          <c:tx>
            <c:strRef>
              <c:f>'Device export'!$BQ$1</c:f>
              <c:strCache>
                <c:ptCount val="1"/>
                <c:pt idx="0">
                  <c:v>7</c:v>
                </c:pt>
              </c:strCache>
            </c:strRef>
          </c:tx>
          <c:spPr>
            <a:solidFill>
              <a:srgbClr val="8BB13F"/>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export'!$BJ$9:$BJ$10</c:f>
              <c:strCache>
                <c:ptCount val="2"/>
                <c:pt idx="0">
                  <c:v>Göteborgs stad 2016</c:v>
                </c:pt>
                <c:pt idx="1">
                  <c:v>Göteborgs stad 2015</c:v>
                </c:pt>
              </c:strCache>
            </c:strRef>
          </c:cat>
          <c:val>
            <c:numRef>
              <c:f>'Device export'!$BQ$9:$BQ$10</c:f>
              <c:numCache>
                <c:formatCode>0%</c:formatCode>
                <c:ptCount val="2"/>
                <c:pt idx="0">
                  <c:v>9.8810988109881606E-2</c:v>
                </c:pt>
                <c:pt idx="1">
                  <c:v>0.17807017543859638</c:v>
                </c:pt>
              </c:numCache>
            </c:numRef>
          </c:val>
          <c:extLst xmlns:c16r2="http://schemas.microsoft.com/office/drawing/2015/06/chart">
            <c:ext xmlns:c16="http://schemas.microsoft.com/office/drawing/2014/chart" uri="{C3380CC4-5D6E-409C-BE32-E72D297353CC}">
              <c16:uniqueId val="{00000005-1225-4550-9293-07B8890FCBF0}"/>
            </c:ext>
          </c:extLst>
        </c:ser>
        <c:dLbls>
          <c:showVal val="1"/>
        </c:dLbls>
        <c:gapWidth val="50"/>
        <c:overlap val="100"/>
        <c:axId val="140144640"/>
        <c:axId val="140146176"/>
      </c:barChart>
      <c:catAx>
        <c:axId val="140144640"/>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sv-SE"/>
          </a:p>
        </c:txPr>
        <c:crossAx val="140146176"/>
        <c:crosses val="autoZero"/>
        <c:auto val="1"/>
        <c:lblAlgn val="ctr"/>
        <c:lblOffset val="100"/>
      </c:catAx>
      <c:valAx>
        <c:axId val="140146176"/>
        <c:scaling>
          <c:orientation val="minMax"/>
          <c:min val="0"/>
        </c:scaling>
        <c:axPos val="t"/>
        <c:majorGridlines>
          <c:spPr>
            <a:ln w="9525" cap="flat" cmpd="sng" algn="ctr">
              <a:solidFill>
                <a:schemeClr val="tx1">
                  <a:lumMod val="15000"/>
                  <a:lumOff val="85000"/>
                </a:schemeClr>
              </a:solidFill>
              <a:round/>
            </a:ln>
            <a:effectLst/>
          </c:spPr>
        </c:majorGridlines>
        <c:numFmt formatCode="0%" sourceLinked="1"/>
        <c:majorTickMark val="none"/>
        <c:tickLblPos val="high"/>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sv-SE"/>
          </a:p>
        </c:txPr>
        <c:crossAx val="140144640"/>
        <c:crosses val="autoZero"/>
        <c:crossBetween val="between"/>
      </c:valAx>
      <c:spPr>
        <a:noFill/>
        <a:ln>
          <a:noFill/>
        </a:ln>
        <a:effectLst/>
      </c:spPr>
    </c:plotArea>
    <c:legend>
      <c:legendPos val="tr"/>
      <c:layout>
        <c:manualLayout>
          <c:xMode val="edge"/>
          <c:yMode val="edge"/>
          <c:x val="0.87725125742911092"/>
          <c:y val="8.0545229244114003E-2"/>
          <c:w val="5.0281494098829094E-2"/>
          <c:h val="0.73526183297720005"/>
        </c:manualLayout>
      </c:layout>
      <c:spPr>
        <a:noFill/>
        <a:ln>
          <a:noFill/>
        </a:ln>
        <a:effectLst/>
      </c:spPr>
      <c:txPr>
        <a:bodyPr rot="0" spcFirstLastPara="1" vertOverflow="ellipsis" vert="horz" wrap="square" anchor="ctr" anchorCtr="1"/>
        <a:lstStyle/>
        <a:p>
          <a:pPr>
            <a:defRPr sz="800" b="0" i="0" u="none" strike="noStrike" kern="1200" baseline="0">
              <a:solidFill>
                <a:schemeClr val="bg1">
                  <a:lumMod val="50000"/>
                </a:schemeClr>
              </a:solidFill>
              <a:latin typeface="Calibri Light" panose="020F0302020204030204" pitchFamily="34" charset="0"/>
              <a:ea typeface="+mn-ea"/>
              <a:cs typeface="+mn-cs"/>
            </a:defRPr>
          </a:pPr>
          <a:endParaRPr lang="sv-SE"/>
        </a:p>
      </c:txPr>
    </c:legend>
    <c:plotVisOnly val="1"/>
    <c:dispBlanksAs val="gap"/>
  </c:chart>
  <c:spPr>
    <a:noFill/>
    <a:ln>
      <a:noFill/>
    </a:ln>
    <a:effectLst/>
  </c:spPr>
  <c:txPr>
    <a:bodyPr/>
    <a:lstStyle/>
    <a:p>
      <a:pPr>
        <a:defRPr/>
      </a:pPr>
      <a:endParaRPr lang="sv-SE"/>
    </a:p>
  </c:txPr>
  <c:externalData r:id="rId2"/>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sv-SE"/>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458491845822643"/>
          <c:y val="0"/>
          <c:w val="0.7405640746592369"/>
          <c:h val="0.89105511811023619"/>
        </c:manualLayout>
      </c:layout>
      <c:barChart>
        <c:barDir val="bar"/>
        <c:grouping val="percentStacked"/>
        <c:ser>
          <c:idx val="0"/>
          <c:order val="0"/>
          <c:tx>
            <c:strRef>
              <c:f>'Device export'!$BK$1</c:f>
              <c:strCache>
                <c:ptCount val="1"/>
                <c:pt idx="0">
                  <c:v>1</c:v>
                </c:pt>
              </c:strCache>
            </c:strRef>
          </c:tx>
          <c:spPr>
            <a:solidFill>
              <a:srgbClr val="B64E50"/>
            </a:solidFill>
            <a:ln w="12700">
              <a:solidFill>
                <a:sysClr val="window" lastClr="FFFFFF"/>
              </a:solidFill>
            </a:ln>
            <a:effectLst/>
          </c:spPr>
          <c:dLbls>
            <c:spPr>
              <a:noFill/>
              <a:ln>
                <a:noFill/>
              </a:ln>
              <a:effectLst/>
            </c:spPr>
            <c:txPr>
              <a:bodyPr rot="0" spcFirstLastPara="1" vertOverflow="ellipsis" vert="horz" wrap="square" lIns="38100" tIns="19050" rIns="38100" bIns="19050" anchor="ctr" anchorCtr="1">
                <a:spAutoFit/>
              </a:bodyPr>
              <a:lstStyle/>
              <a:p>
                <a:pPr algn="ctr">
                  <a:defRPr lang="da-DK" sz="800" b="0" i="0" u="none" strike="noStrike" kern="1200" baseline="0">
                    <a:solidFill>
                      <a:schemeClr val="tx1"/>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('Device export'!$BJ$21:$BJ$23,'Device export'!$BJ$24:$BJ$26)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export'!$BK$21:$BK$23,'Device export'!$BK$24:$BK$26)</c:f>
              <c:numCache>
                <c:formatCode>0%</c:formatCode>
                <c:ptCount val="6"/>
                <c:pt idx="0">
                  <c:v>4.6951418324095204E-2</c:v>
                </c:pt>
                <c:pt idx="1">
                  <c:v>0.1</c:v>
                </c:pt>
                <c:pt idx="2">
                  <c:v>2.3743787962451683E-2</c:v>
                </c:pt>
                <c:pt idx="3">
                  <c:v>0.05</c:v>
                </c:pt>
                <c:pt idx="4">
                  <c:v>4.7337278106509013E-2</c:v>
                </c:pt>
                <c:pt idx="5">
                  <c:v>2.0000000000000011E-2</c:v>
                </c:pt>
              </c:numCache>
            </c:numRef>
          </c:val>
          <c:extLst xmlns:c16r2="http://schemas.microsoft.com/office/drawing/2015/06/chart">
            <c:ext xmlns:c16="http://schemas.microsoft.com/office/drawing/2014/chart" uri="{C3380CC4-5D6E-409C-BE32-E72D297353CC}">
              <c16:uniqueId val="{00000000-063B-4726-AA50-AC33FA9F69D8}"/>
            </c:ext>
          </c:extLst>
        </c:ser>
        <c:ser>
          <c:idx val="1"/>
          <c:order val="1"/>
          <c:tx>
            <c:strRef>
              <c:f>'Device export'!$BL$1</c:f>
              <c:strCache>
                <c:ptCount val="1"/>
                <c:pt idx="0">
                  <c:v>2</c:v>
                </c:pt>
              </c:strCache>
            </c:strRef>
          </c:tx>
          <c:spPr>
            <a:solidFill>
              <a:srgbClr val="E7A4A4"/>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export'!$BJ$21:$BJ$23,'Device export'!$BJ$24:$BJ$26)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export'!$BL$21:$BL$23,'Device export'!$BL$24:$BL$26)</c:f>
              <c:numCache>
                <c:formatCode>0%</c:formatCode>
                <c:ptCount val="6"/>
                <c:pt idx="0">
                  <c:v>7.8578415389631562E-2</c:v>
                </c:pt>
                <c:pt idx="1">
                  <c:v>6.0000000000000032E-2</c:v>
                </c:pt>
                <c:pt idx="2">
                  <c:v>8.3931529541690419E-2</c:v>
                </c:pt>
                <c:pt idx="3">
                  <c:v>0.05</c:v>
                </c:pt>
                <c:pt idx="4">
                  <c:v>7.1005917159763413E-2</c:v>
                </c:pt>
                <c:pt idx="5">
                  <c:v>0.1</c:v>
                </c:pt>
              </c:numCache>
            </c:numRef>
          </c:val>
          <c:extLst xmlns:c16r2="http://schemas.microsoft.com/office/drawing/2015/06/chart">
            <c:ext xmlns:c16="http://schemas.microsoft.com/office/drawing/2014/chart" uri="{C3380CC4-5D6E-409C-BE32-E72D297353CC}">
              <c16:uniqueId val="{00000000-9394-4526-9BEC-6D07685C0B2C}"/>
            </c:ext>
          </c:extLst>
        </c:ser>
        <c:ser>
          <c:idx val="2"/>
          <c:order val="2"/>
          <c:tx>
            <c:strRef>
              <c:f>'Device export'!$BM$1</c:f>
              <c:strCache>
                <c:ptCount val="1"/>
                <c:pt idx="0">
                  <c:v>3</c:v>
                </c:pt>
              </c:strCache>
            </c:strRef>
          </c:tx>
          <c:spPr>
            <a:solidFill>
              <a:srgbClr val="F1CFCF"/>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export'!$BJ$21:$BJ$23,'Device export'!$BJ$24:$BJ$26)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export'!$BM$21:$BM$23,'Device export'!$BM$24:$BM$26)</c:f>
              <c:numCache>
                <c:formatCode>0%</c:formatCode>
                <c:ptCount val="6"/>
                <c:pt idx="0">
                  <c:v>0.15552657319856536</c:v>
                </c:pt>
                <c:pt idx="1">
                  <c:v>0.1</c:v>
                </c:pt>
                <c:pt idx="2">
                  <c:v>0.16013252346769738</c:v>
                </c:pt>
                <c:pt idx="3">
                  <c:v>8.0000000000000043E-2</c:v>
                </c:pt>
                <c:pt idx="4">
                  <c:v>0.16568047337278108</c:v>
                </c:pt>
                <c:pt idx="5">
                  <c:v>0.13</c:v>
                </c:pt>
              </c:numCache>
            </c:numRef>
          </c:val>
          <c:extLst xmlns:c16r2="http://schemas.microsoft.com/office/drawing/2015/06/chart">
            <c:ext xmlns:c16="http://schemas.microsoft.com/office/drawing/2014/chart" uri="{C3380CC4-5D6E-409C-BE32-E72D297353CC}">
              <c16:uniqueId val="{00000001-9394-4526-9BEC-6D07685C0B2C}"/>
            </c:ext>
          </c:extLst>
        </c:ser>
        <c:ser>
          <c:idx val="3"/>
          <c:order val="3"/>
          <c:tx>
            <c:strRef>
              <c:f>'Device export'!$BN$1</c:f>
              <c:strCache>
                <c:ptCount val="1"/>
                <c:pt idx="0">
                  <c:v>4</c:v>
                </c:pt>
              </c:strCache>
            </c:strRef>
          </c:tx>
          <c:spPr>
            <a:solidFill>
              <a:sysClr val="window" lastClr="FFFFFF">
                <a:lumMod val="85000"/>
              </a:sysClr>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export'!$BJ$21:$BJ$23,'Device export'!$BJ$24:$BJ$26)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export'!$BN$21:$BN$23,'Device export'!$BN$24:$BN$26)</c:f>
              <c:numCache>
                <c:formatCode>0%</c:formatCode>
                <c:ptCount val="6"/>
                <c:pt idx="0">
                  <c:v>0.26149331594391911</c:v>
                </c:pt>
                <c:pt idx="1">
                  <c:v>0.21000000000000021</c:v>
                </c:pt>
                <c:pt idx="2">
                  <c:v>0.24848150193263391</c:v>
                </c:pt>
                <c:pt idx="3">
                  <c:v>0.18000000000000024</c:v>
                </c:pt>
                <c:pt idx="4">
                  <c:v>0.27218934911242632</c:v>
                </c:pt>
                <c:pt idx="5">
                  <c:v>0.27</c:v>
                </c:pt>
              </c:numCache>
            </c:numRef>
          </c:val>
          <c:extLst xmlns:c16r2="http://schemas.microsoft.com/office/drawing/2015/06/chart">
            <c:ext xmlns:c16="http://schemas.microsoft.com/office/drawing/2014/chart" uri="{C3380CC4-5D6E-409C-BE32-E72D297353CC}">
              <c16:uniqueId val="{00000002-9394-4526-9BEC-6D07685C0B2C}"/>
            </c:ext>
          </c:extLst>
        </c:ser>
        <c:ser>
          <c:idx val="4"/>
          <c:order val="4"/>
          <c:tx>
            <c:strRef>
              <c:f>'Device export'!$BO$1</c:f>
              <c:strCache>
                <c:ptCount val="1"/>
                <c:pt idx="0">
                  <c:v>5</c:v>
                </c:pt>
              </c:strCache>
            </c:strRef>
          </c:tx>
          <c:spPr>
            <a:solidFill>
              <a:srgbClr val="C3D69B"/>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export'!$BJ$21:$BJ$23,'Device export'!$BJ$24:$BJ$26)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export'!$BO$21:$BO$23,'Device export'!$BO$24:$BO$26)</c:f>
              <c:numCache>
                <c:formatCode>0%</c:formatCode>
                <c:ptCount val="6"/>
                <c:pt idx="0">
                  <c:v>0.24029996739484841</c:v>
                </c:pt>
                <c:pt idx="1">
                  <c:v>0.21000000000000021</c:v>
                </c:pt>
                <c:pt idx="2">
                  <c:v>0.24737713970182298</c:v>
                </c:pt>
                <c:pt idx="3">
                  <c:v>0.22</c:v>
                </c:pt>
                <c:pt idx="4">
                  <c:v>0.30769230769230782</c:v>
                </c:pt>
                <c:pt idx="5">
                  <c:v>0.25</c:v>
                </c:pt>
              </c:numCache>
            </c:numRef>
          </c:val>
          <c:extLst xmlns:c16r2="http://schemas.microsoft.com/office/drawing/2015/06/chart">
            <c:ext xmlns:c16="http://schemas.microsoft.com/office/drawing/2014/chart" uri="{C3380CC4-5D6E-409C-BE32-E72D297353CC}">
              <c16:uniqueId val="{00000003-9394-4526-9BEC-6D07685C0B2C}"/>
            </c:ext>
          </c:extLst>
        </c:ser>
        <c:ser>
          <c:idx val="5"/>
          <c:order val="5"/>
          <c:tx>
            <c:strRef>
              <c:f>'Device export'!$BP$1</c:f>
              <c:strCache>
                <c:ptCount val="1"/>
                <c:pt idx="0">
                  <c:v>6</c:v>
                </c:pt>
              </c:strCache>
            </c:strRef>
          </c:tx>
          <c:spPr>
            <a:solidFill>
              <a:srgbClr val="A9C948"/>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export'!$BJ$21:$BJ$23,'Device export'!$BJ$24:$BJ$26)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export'!$BP$21:$BP$23,'Device export'!$BP$24:$BP$26)</c:f>
              <c:numCache>
                <c:formatCode>0%</c:formatCode>
                <c:ptCount val="6"/>
                <c:pt idx="0">
                  <c:v>0.11607433974568017</c:v>
                </c:pt>
                <c:pt idx="1">
                  <c:v>0.17</c:v>
                </c:pt>
                <c:pt idx="2">
                  <c:v>0.14135836554389841</c:v>
                </c:pt>
                <c:pt idx="3">
                  <c:v>0.22</c:v>
                </c:pt>
                <c:pt idx="4">
                  <c:v>9.4674556213017763E-2</c:v>
                </c:pt>
                <c:pt idx="5">
                  <c:v>0.19</c:v>
                </c:pt>
              </c:numCache>
            </c:numRef>
          </c:val>
          <c:extLst xmlns:c16r2="http://schemas.microsoft.com/office/drawing/2015/06/chart">
            <c:ext xmlns:c16="http://schemas.microsoft.com/office/drawing/2014/chart" uri="{C3380CC4-5D6E-409C-BE32-E72D297353CC}">
              <c16:uniqueId val="{00000004-9394-4526-9BEC-6D07685C0B2C}"/>
            </c:ext>
          </c:extLst>
        </c:ser>
        <c:ser>
          <c:idx val="6"/>
          <c:order val="6"/>
          <c:tx>
            <c:strRef>
              <c:f>'Device export'!$BQ$1</c:f>
              <c:strCache>
                <c:ptCount val="1"/>
                <c:pt idx="0">
                  <c:v>7</c:v>
                </c:pt>
              </c:strCache>
            </c:strRef>
          </c:tx>
          <c:spPr>
            <a:solidFill>
              <a:srgbClr val="8BB13F"/>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export'!$BJ$21:$BJ$23,'Device export'!$BJ$24:$BJ$26)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export'!$BQ$21:$BQ$23,'Device export'!$BQ$24:$BQ$26)</c:f>
              <c:numCache>
                <c:formatCode>0%</c:formatCode>
                <c:ptCount val="6"/>
                <c:pt idx="0">
                  <c:v>0.10107597000326084</c:v>
                </c:pt>
                <c:pt idx="1">
                  <c:v>0.16</c:v>
                </c:pt>
                <c:pt idx="2">
                  <c:v>9.4975151849806733E-2</c:v>
                </c:pt>
                <c:pt idx="3">
                  <c:v>0.2</c:v>
                </c:pt>
                <c:pt idx="4">
                  <c:v>4.142011834319527E-2</c:v>
                </c:pt>
                <c:pt idx="5">
                  <c:v>4.0000000000000022E-2</c:v>
                </c:pt>
              </c:numCache>
            </c:numRef>
          </c:val>
          <c:extLst xmlns:c16r2="http://schemas.microsoft.com/office/drawing/2015/06/chart">
            <c:ext xmlns:c16="http://schemas.microsoft.com/office/drawing/2014/chart" uri="{C3380CC4-5D6E-409C-BE32-E72D297353CC}">
              <c16:uniqueId val="{00000005-9394-4526-9BEC-6D07685C0B2C}"/>
            </c:ext>
          </c:extLst>
        </c:ser>
        <c:dLbls>
          <c:showVal val="1"/>
        </c:dLbls>
        <c:gapWidth val="50"/>
        <c:overlap val="100"/>
        <c:axId val="140250112"/>
        <c:axId val="140264192"/>
      </c:barChart>
      <c:catAx>
        <c:axId val="140250112"/>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sv-SE"/>
          </a:p>
        </c:txPr>
        <c:crossAx val="140264192"/>
        <c:crosses val="autoZero"/>
        <c:auto val="1"/>
        <c:lblAlgn val="ctr"/>
        <c:lblOffset val="100"/>
      </c:catAx>
      <c:valAx>
        <c:axId val="140264192"/>
        <c:scaling>
          <c:orientation val="minMax"/>
          <c:min val="0"/>
        </c:scaling>
        <c:axPos val="t"/>
        <c:majorGridlines>
          <c:spPr>
            <a:ln w="9525" cap="flat" cmpd="sng" algn="ctr">
              <a:solidFill>
                <a:schemeClr val="tx1">
                  <a:lumMod val="15000"/>
                  <a:lumOff val="85000"/>
                </a:schemeClr>
              </a:solidFill>
              <a:round/>
            </a:ln>
            <a:effectLst/>
          </c:spPr>
        </c:majorGridlines>
        <c:numFmt formatCode="0%" sourceLinked="1"/>
        <c:majorTickMark val="none"/>
        <c:tickLblPos val="high"/>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sv-SE"/>
          </a:p>
        </c:txPr>
        <c:crossAx val="140250112"/>
        <c:crosses val="autoZero"/>
        <c:crossBetween val="between"/>
      </c:valAx>
      <c:spPr>
        <a:noFill/>
        <a:ln>
          <a:noFill/>
        </a:ln>
        <a:effectLst/>
      </c:spPr>
    </c:plotArea>
    <c:legend>
      <c:legendPos val="tr"/>
      <c:layout>
        <c:manualLayout>
          <c:xMode val="edge"/>
          <c:yMode val="edge"/>
          <c:x val="0.87725125742911092"/>
          <c:y val="8.0545229244114003E-2"/>
          <c:w val="5.0281494098829094E-2"/>
          <c:h val="0.73526183297720005"/>
        </c:manualLayout>
      </c:layout>
      <c:spPr>
        <a:noFill/>
        <a:ln>
          <a:noFill/>
        </a:ln>
        <a:effectLst/>
      </c:spPr>
      <c:txPr>
        <a:bodyPr rot="0" spcFirstLastPara="1" vertOverflow="ellipsis" vert="horz" wrap="square" anchor="ctr" anchorCtr="1"/>
        <a:lstStyle/>
        <a:p>
          <a:pPr>
            <a:defRPr sz="800" b="0" i="0" u="none" strike="noStrike" kern="1200" baseline="0">
              <a:solidFill>
                <a:schemeClr val="bg1">
                  <a:lumMod val="50000"/>
                </a:schemeClr>
              </a:solidFill>
              <a:latin typeface="Calibri Light" panose="020F0302020204030204" pitchFamily="34" charset="0"/>
              <a:ea typeface="+mn-ea"/>
              <a:cs typeface="+mn-cs"/>
            </a:defRPr>
          </a:pPr>
          <a:endParaRPr lang="sv-SE"/>
        </a:p>
      </c:txPr>
    </c:legend>
    <c:plotVisOnly val="1"/>
    <c:dispBlanksAs val="gap"/>
  </c:chart>
  <c:spPr>
    <a:noFill/>
    <a:ln>
      <a:noFill/>
    </a:ln>
    <a:effectLst/>
  </c:spPr>
  <c:txPr>
    <a:bodyPr/>
    <a:lstStyle/>
    <a:p>
      <a:pPr>
        <a:defRPr/>
      </a:pPr>
      <a:endParaRPr lang="sv-SE"/>
    </a:p>
  </c:txPr>
  <c:externalData r:id="rId2"/>
</c:chartSpace>
</file>

<file path=ppt/charts/chart27.xml><?xml version="1.0" encoding="utf-8"?>
<c:chartSpace xmlns:c="http://schemas.openxmlformats.org/drawingml/2006/chart" xmlns:a="http://schemas.openxmlformats.org/drawingml/2006/main" xmlns:r="http://schemas.openxmlformats.org/officeDocument/2006/relationships">
  <c:lang val="sv-SE"/>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458491845822643"/>
          <c:y val="0"/>
          <c:w val="0.7405640746592369"/>
          <c:h val="0.89105511811023619"/>
        </c:manualLayout>
      </c:layout>
      <c:barChart>
        <c:barDir val="bar"/>
        <c:grouping val="percentStacked"/>
        <c:ser>
          <c:idx val="0"/>
          <c:order val="0"/>
          <c:tx>
            <c:strRef>
              <c:f>'Device export'!$BS$1</c:f>
              <c:strCache>
                <c:ptCount val="1"/>
                <c:pt idx="0">
                  <c:v>1</c:v>
                </c:pt>
              </c:strCache>
            </c:strRef>
          </c:tx>
          <c:spPr>
            <a:solidFill>
              <a:srgbClr val="B64E50"/>
            </a:solidFill>
            <a:ln w="12700">
              <a:solidFill>
                <a:sysClr val="window" lastClr="FFFFFF"/>
              </a:solidFill>
            </a:ln>
            <a:effectLst/>
          </c:spPr>
          <c:dLbls>
            <c:spPr>
              <a:noFill/>
              <a:ln>
                <a:noFill/>
              </a:ln>
              <a:effectLst/>
            </c:spPr>
            <c:txPr>
              <a:bodyPr rot="0" spcFirstLastPara="1" vertOverflow="ellipsis" vert="horz" wrap="square" lIns="38100" tIns="19050" rIns="38100" bIns="19050" anchor="ctr" anchorCtr="1">
                <a:spAutoFit/>
              </a:bodyPr>
              <a:lstStyle/>
              <a:p>
                <a:pPr algn="ctr">
                  <a:defRPr lang="da-DK" sz="800" b="0" i="0" u="none" strike="noStrike" kern="1200" baseline="0">
                    <a:solidFill>
                      <a:schemeClr val="tx1"/>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'Device export'!$BR$9:$BR$10</c:f>
              <c:strCache>
                <c:ptCount val="2"/>
                <c:pt idx="0">
                  <c:v>Göteborgs stad 2016</c:v>
                </c:pt>
                <c:pt idx="1">
                  <c:v>Göteborgs stad 2015</c:v>
                </c:pt>
              </c:strCache>
            </c:strRef>
          </c:cat>
          <c:val>
            <c:numRef>
              <c:f>'Device export'!$BS$9:$BS$10</c:f>
              <c:numCache>
                <c:formatCode>0%</c:formatCode>
                <c:ptCount val="2"/>
                <c:pt idx="0">
                  <c:v>3.7755102040816411E-2</c:v>
                </c:pt>
                <c:pt idx="1">
                  <c:v>8.6312118570183088E-2</c:v>
                </c:pt>
              </c:numCache>
            </c:numRef>
          </c:val>
          <c:extLst xmlns:c16r2="http://schemas.microsoft.com/office/drawing/2015/06/chart">
            <c:ext xmlns:c16="http://schemas.microsoft.com/office/drawing/2014/chart" uri="{C3380CC4-5D6E-409C-BE32-E72D297353CC}">
              <c16:uniqueId val="{00000000-063B-4726-AA50-AC33FA9F69D8}"/>
            </c:ext>
          </c:extLst>
        </c:ser>
        <c:ser>
          <c:idx val="1"/>
          <c:order val="1"/>
          <c:tx>
            <c:strRef>
              <c:f>'Device export'!$BT$1</c:f>
              <c:strCache>
                <c:ptCount val="1"/>
                <c:pt idx="0">
                  <c:v>2</c:v>
                </c:pt>
              </c:strCache>
            </c:strRef>
          </c:tx>
          <c:spPr>
            <a:solidFill>
              <a:srgbClr val="E7A4A4"/>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export'!$BR$9:$BR$10</c:f>
              <c:strCache>
                <c:ptCount val="2"/>
                <c:pt idx="0">
                  <c:v>Göteborgs stad 2016</c:v>
                </c:pt>
                <c:pt idx="1">
                  <c:v>Göteborgs stad 2015</c:v>
                </c:pt>
              </c:strCache>
            </c:strRef>
          </c:cat>
          <c:val>
            <c:numRef>
              <c:f>'Device export'!$BT$9:$BT$10</c:f>
              <c:numCache>
                <c:formatCode>0%</c:formatCode>
                <c:ptCount val="2"/>
                <c:pt idx="0">
                  <c:v>5.6734693877551333E-2</c:v>
                </c:pt>
                <c:pt idx="1">
                  <c:v>3.4873583260680033E-2</c:v>
                </c:pt>
              </c:numCache>
            </c:numRef>
          </c:val>
          <c:extLst xmlns:c16r2="http://schemas.microsoft.com/office/drawing/2015/06/chart">
            <c:ext xmlns:c16="http://schemas.microsoft.com/office/drawing/2014/chart" uri="{C3380CC4-5D6E-409C-BE32-E72D297353CC}">
              <c16:uniqueId val="{00000000-5D9B-4835-9394-8D444AEEC53D}"/>
            </c:ext>
          </c:extLst>
        </c:ser>
        <c:ser>
          <c:idx val="2"/>
          <c:order val="2"/>
          <c:tx>
            <c:strRef>
              <c:f>'Device export'!$BU$1</c:f>
              <c:strCache>
                <c:ptCount val="1"/>
                <c:pt idx="0">
                  <c:v>3</c:v>
                </c:pt>
              </c:strCache>
            </c:strRef>
          </c:tx>
          <c:spPr>
            <a:solidFill>
              <a:srgbClr val="F1CFCF"/>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export'!$BR$9:$BR$10</c:f>
              <c:strCache>
                <c:ptCount val="2"/>
                <c:pt idx="0">
                  <c:v>Göteborgs stad 2016</c:v>
                </c:pt>
                <c:pt idx="1">
                  <c:v>Göteborgs stad 2015</c:v>
                </c:pt>
              </c:strCache>
            </c:strRef>
          </c:cat>
          <c:val>
            <c:numRef>
              <c:f>'Device export'!$BU$9:$BU$10</c:f>
              <c:numCache>
                <c:formatCode>0%</c:formatCode>
                <c:ptCount val="2"/>
                <c:pt idx="0">
                  <c:v>0.12795918367347006</c:v>
                </c:pt>
                <c:pt idx="1">
                  <c:v>8.0209241499564085E-2</c:v>
                </c:pt>
              </c:numCache>
            </c:numRef>
          </c:val>
          <c:extLst xmlns:c16r2="http://schemas.microsoft.com/office/drawing/2015/06/chart">
            <c:ext xmlns:c16="http://schemas.microsoft.com/office/drawing/2014/chart" uri="{C3380CC4-5D6E-409C-BE32-E72D297353CC}">
              <c16:uniqueId val="{00000001-5D9B-4835-9394-8D444AEEC53D}"/>
            </c:ext>
          </c:extLst>
        </c:ser>
        <c:ser>
          <c:idx val="3"/>
          <c:order val="3"/>
          <c:tx>
            <c:strRef>
              <c:f>'Device export'!$BV$1</c:f>
              <c:strCache>
                <c:ptCount val="1"/>
                <c:pt idx="0">
                  <c:v>4</c:v>
                </c:pt>
              </c:strCache>
            </c:strRef>
          </c:tx>
          <c:spPr>
            <a:solidFill>
              <a:sysClr val="window" lastClr="FFFFFF">
                <a:lumMod val="85000"/>
              </a:sysClr>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export'!$BR$9:$BR$10</c:f>
              <c:strCache>
                <c:ptCount val="2"/>
                <c:pt idx="0">
                  <c:v>Göteborgs stad 2016</c:v>
                </c:pt>
                <c:pt idx="1">
                  <c:v>Göteborgs stad 2015</c:v>
                </c:pt>
              </c:strCache>
            </c:strRef>
          </c:cat>
          <c:val>
            <c:numRef>
              <c:f>'Device export'!$BV$9:$BV$10</c:f>
              <c:numCache>
                <c:formatCode>0%</c:formatCode>
                <c:ptCount val="2"/>
                <c:pt idx="0">
                  <c:v>0.22163265306122448</c:v>
                </c:pt>
                <c:pt idx="1">
                  <c:v>0.1656495204882302</c:v>
                </c:pt>
              </c:numCache>
            </c:numRef>
          </c:val>
          <c:extLst xmlns:c16r2="http://schemas.microsoft.com/office/drawing/2015/06/chart">
            <c:ext xmlns:c16="http://schemas.microsoft.com/office/drawing/2014/chart" uri="{C3380CC4-5D6E-409C-BE32-E72D297353CC}">
              <c16:uniqueId val="{00000002-5D9B-4835-9394-8D444AEEC53D}"/>
            </c:ext>
          </c:extLst>
        </c:ser>
        <c:ser>
          <c:idx val="4"/>
          <c:order val="4"/>
          <c:tx>
            <c:strRef>
              <c:f>'Device export'!$BW$1</c:f>
              <c:strCache>
                <c:ptCount val="1"/>
                <c:pt idx="0">
                  <c:v>5</c:v>
                </c:pt>
              </c:strCache>
            </c:strRef>
          </c:tx>
          <c:spPr>
            <a:solidFill>
              <a:srgbClr val="C3D69B"/>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export'!$BR$9:$BR$10</c:f>
              <c:strCache>
                <c:ptCount val="2"/>
                <c:pt idx="0">
                  <c:v>Göteborgs stad 2016</c:v>
                </c:pt>
                <c:pt idx="1">
                  <c:v>Göteborgs stad 2015</c:v>
                </c:pt>
              </c:strCache>
            </c:strRef>
          </c:cat>
          <c:val>
            <c:numRef>
              <c:f>'Device export'!$BW$9:$BW$10</c:f>
              <c:numCache>
                <c:formatCode>0%</c:formatCode>
                <c:ptCount val="2"/>
                <c:pt idx="0">
                  <c:v>0.25265306122448988</c:v>
                </c:pt>
                <c:pt idx="1">
                  <c:v>0.20924149956408136</c:v>
                </c:pt>
              </c:numCache>
            </c:numRef>
          </c:val>
          <c:extLst xmlns:c16r2="http://schemas.microsoft.com/office/drawing/2015/06/chart">
            <c:ext xmlns:c16="http://schemas.microsoft.com/office/drawing/2014/chart" uri="{C3380CC4-5D6E-409C-BE32-E72D297353CC}">
              <c16:uniqueId val="{00000003-5D9B-4835-9394-8D444AEEC53D}"/>
            </c:ext>
          </c:extLst>
        </c:ser>
        <c:ser>
          <c:idx val="5"/>
          <c:order val="5"/>
          <c:tx>
            <c:strRef>
              <c:f>'Device export'!$BX$1</c:f>
              <c:strCache>
                <c:ptCount val="1"/>
                <c:pt idx="0">
                  <c:v>6</c:v>
                </c:pt>
              </c:strCache>
            </c:strRef>
          </c:tx>
          <c:spPr>
            <a:solidFill>
              <a:srgbClr val="A9C948"/>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export'!$BR$9:$BR$10</c:f>
              <c:strCache>
                <c:ptCount val="2"/>
                <c:pt idx="0">
                  <c:v>Göteborgs stad 2016</c:v>
                </c:pt>
                <c:pt idx="1">
                  <c:v>Göteborgs stad 2015</c:v>
                </c:pt>
              </c:strCache>
            </c:strRef>
          </c:cat>
          <c:val>
            <c:numRef>
              <c:f>'Device export'!$BX$9:$BX$10</c:f>
              <c:numCache>
                <c:formatCode>0%</c:formatCode>
                <c:ptCount val="2"/>
                <c:pt idx="0">
                  <c:v>0.17142857142857137</c:v>
                </c:pt>
                <c:pt idx="1">
                  <c:v>0.20924149956408136</c:v>
                </c:pt>
              </c:numCache>
            </c:numRef>
          </c:val>
          <c:extLst xmlns:c16r2="http://schemas.microsoft.com/office/drawing/2015/06/chart">
            <c:ext xmlns:c16="http://schemas.microsoft.com/office/drawing/2014/chart" uri="{C3380CC4-5D6E-409C-BE32-E72D297353CC}">
              <c16:uniqueId val="{00000004-5D9B-4835-9394-8D444AEEC53D}"/>
            </c:ext>
          </c:extLst>
        </c:ser>
        <c:ser>
          <c:idx val="6"/>
          <c:order val="6"/>
          <c:tx>
            <c:strRef>
              <c:f>'Device export'!$BY$1</c:f>
              <c:strCache>
                <c:ptCount val="1"/>
                <c:pt idx="0">
                  <c:v>7</c:v>
                </c:pt>
              </c:strCache>
            </c:strRef>
          </c:tx>
          <c:spPr>
            <a:solidFill>
              <a:srgbClr val="8BB13F"/>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export'!$BR$9:$BR$10</c:f>
              <c:strCache>
                <c:ptCount val="2"/>
                <c:pt idx="0">
                  <c:v>Göteborgs stad 2016</c:v>
                </c:pt>
                <c:pt idx="1">
                  <c:v>Göteborgs stad 2015</c:v>
                </c:pt>
              </c:strCache>
            </c:strRef>
          </c:cat>
          <c:val>
            <c:numRef>
              <c:f>'Device export'!$BY$9:$BY$10</c:f>
              <c:numCache>
                <c:formatCode>0%</c:formatCode>
                <c:ptCount val="2"/>
                <c:pt idx="0">
                  <c:v>0.13183673469387755</c:v>
                </c:pt>
                <c:pt idx="1">
                  <c:v>0.21447253705318223</c:v>
                </c:pt>
              </c:numCache>
            </c:numRef>
          </c:val>
          <c:extLst xmlns:c16r2="http://schemas.microsoft.com/office/drawing/2015/06/chart">
            <c:ext xmlns:c16="http://schemas.microsoft.com/office/drawing/2014/chart" uri="{C3380CC4-5D6E-409C-BE32-E72D297353CC}">
              <c16:uniqueId val="{00000005-5D9B-4835-9394-8D444AEEC53D}"/>
            </c:ext>
          </c:extLst>
        </c:ser>
        <c:dLbls>
          <c:showVal val="1"/>
        </c:dLbls>
        <c:gapWidth val="50"/>
        <c:overlap val="100"/>
        <c:axId val="146066048"/>
        <c:axId val="146104704"/>
      </c:barChart>
      <c:catAx>
        <c:axId val="146066048"/>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sv-SE"/>
          </a:p>
        </c:txPr>
        <c:crossAx val="146104704"/>
        <c:crosses val="autoZero"/>
        <c:auto val="1"/>
        <c:lblAlgn val="ctr"/>
        <c:lblOffset val="100"/>
      </c:catAx>
      <c:valAx>
        <c:axId val="146104704"/>
        <c:scaling>
          <c:orientation val="minMax"/>
          <c:min val="0"/>
        </c:scaling>
        <c:axPos val="t"/>
        <c:majorGridlines>
          <c:spPr>
            <a:ln w="9525" cap="flat" cmpd="sng" algn="ctr">
              <a:solidFill>
                <a:schemeClr val="tx1">
                  <a:lumMod val="15000"/>
                  <a:lumOff val="85000"/>
                </a:schemeClr>
              </a:solidFill>
              <a:round/>
            </a:ln>
            <a:effectLst/>
          </c:spPr>
        </c:majorGridlines>
        <c:numFmt formatCode="0%" sourceLinked="1"/>
        <c:majorTickMark val="none"/>
        <c:tickLblPos val="high"/>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sv-SE"/>
          </a:p>
        </c:txPr>
        <c:crossAx val="146066048"/>
        <c:crosses val="autoZero"/>
        <c:crossBetween val="between"/>
      </c:valAx>
      <c:spPr>
        <a:noFill/>
        <a:ln>
          <a:noFill/>
        </a:ln>
        <a:effectLst/>
      </c:spPr>
    </c:plotArea>
    <c:legend>
      <c:legendPos val="tr"/>
      <c:layout>
        <c:manualLayout>
          <c:xMode val="edge"/>
          <c:yMode val="edge"/>
          <c:x val="0.87725125742911092"/>
          <c:y val="8.0545229244114003E-2"/>
          <c:w val="5.0281494098829094E-2"/>
          <c:h val="0.73526183297720005"/>
        </c:manualLayout>
      </c:layout>
      <c:spPr>
        <a:noFill/>
        <a:ln>
          <a:noFill/>
        </a:ln>
        <a:effectLst/>
      </c:spPr>
      <c:txPr>
        <a:bodyPr rot="0" spcFirstLastPara="1" vertOverflow="ellipsis" vert="horz" wrap="square" anchor="ctr" anchorCtr="1"/>
        <a:lstStyle/>
        <a:p>
          <a:pPr>
            <a:defRPr sz="800" b="0" i="0" u="none" strike="noStrike" kern="1200" baseline="0">
              <a:solidFill>
                <a:schemeClr val="bg1">
                  <a:lumMod val="50000"/>
                </a:schemeClr>
              </a:solidFill>
              <a:latin typeface="Calibri Light" panose="020F0302020204030204" pitchFamily="34" charset="0"/>
              <a:ea typeface="+mn-ea"/>
              <a:cs typeface="+mn-cs"/>
            </a:defRPr>
          </a:pPr>
          <a:endParaRPr lang="sv-SE"/>
        </a:p>
      </c:txPr>
    </c:legend>
    <c:plotVisOnly val="1"/>
    <c:dispBlanksAs val="gap"/>
  </c:chart>
  <c:spPr>
    <a:noFill/>
    <a:ln>
      <a:noFill/>
    </a:ln>
    <a:effectLst/>
  </c:spPr>
  <c:txPr>
    <a:bodyPr/>
    <a:lstStyle/>
    <a:p>
      <a:pPr>
        <a:defRPr/>
      </a:pPr>
      <a:endParaRPr lang="sv-SE"/>
    </a:p>
  </c:txPr>
  <c:externalData r:id="rId2"/>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sv-SE"/>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458491845822643"/>
          <c:y val="0"/>
          <c:w val="0.7405640746592369"/>
          <c:h val="0.89105511811023619"/>
        </c:manualLayout>
      </c:layout>
      <c:barChart>
        <c:barDir val="bar"/>
        <c:grouping val="percentStacked"/>
        <c:ser>
          <c:idx val="0"/>
          <c:order val="0"/>
          <c:tx>
            <c:strRef>
              <c:f>'Device export'!$BS$1</c:f>
              <c:strCache>
                <c:ptCount val="1"/>
                <c:pt idx="0">
                  <c:v>1</c:v>
                </c:pt>
              </c:strCache>
            </c:strRef>
          </c:tx>
          <c:spPr>
            <a:solidFill>
              <a:srgbClr val="B64E50"/>
            </a:solidFill>
            <a:ln w="12700">
              <a:solidFill>
                <a:sysClr val="window" lastClr="FFFFFF"/>
              </a:solidFill>
            </a:ln>
            <a:effectLst/>
          </c:spPr>
          <c:dLbls>
            <c:spPr>
              <a:noFill/>
              <a:ln>
                <a:noFill/>
              </a:ln>
              <a:effectLst/>
            </c:spPr>
            <c:txPr>
              <a:bodyPr rot="0" spcFirstLastPara="1" vertOverflow="ellipsis" vert="horz" wrap="square" lIns="38100" tIns="19050" rIns="38100" bIns="19050" anchor="ctr" anchorCtr="1">
                <a:spAutoFit/>
              </a:bodyPr>
              <a:lstStyle/>
              <a:p>
                <a:pPr algn="ctr">
                  <a:defRPr lang="da-DK" sz="800" b="0" i="0" u="none" strike="noStrike" kern="1200" baseline="0">
                    <a:solidFill>
                      <a:schemeClr val="tx1"/>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('Device export'!$BR$21:$BR$23,'Device export'!$BR$24:$BR$26)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export'!$BS$21:$BS$23,'Device export'!$BS$24:$BS$26)</c:f>
              <c:numCache>
                <c:formatCode>0%</c:formatCode>
                <c:ptCount val="6"/>
                <c:pt idx="0">
                  <c:v>4.4184535412605593E-2</c:v>
                </c:pt>
                <c:pt idx="1">
                  <c:v>0.11</c:v>
                </c:pt>
                <c:pt idx="2">
                  <c:v>2.6893523600439086E-2</c:v>
                </c:pt>
                <c:pt idx="3">
                  <c:v>0.05</c:v>
                </c:pt>
                <c:pt idx="4">
                  <c:v>2.3529411764705879E-2</c:v>
                </c:pt>
                <c:pt idx="5">
                  <c:v>2.0000000000000011E-2</c:v>
                </c:pt>
              </c:numCache>
            </c:numRef>
          </c:val>
          <c:extLst xmlns:c16r2="http://schemas.microsoft.com/office/drawing/2015/06/chart">
            <c:ext xmlns:c16="http://schemas.microsoft.com/office/drawing/2014/chart" uri="{C3380CC4-5D6E-409C-BE32-E72D297353CC}">
              <c16:uniqueId val="{00000000-063B-4726-AA50-AC33FA9F69D8}"/>
            </c:ext>
          </c:extLst>
        </c:ser>
        <c:ser>
          <c:idx val="1"/>
          <c:order val="1"/>
          <c:tx>
            <c:strRef>
              <c:f>'Device export'!$BT$1</c:f>
              <c:strCache>
                <c:ptCount val="1"/>
                <c:pt idx="0">
                  <c:v>2</c:v>
                </c:pt>
              </c:strCache>
            </c:strRef>
          </c:tx>
          <c:spPr>
            <a:solidFill>
              <a:srgbClr val="E7A4A4"/>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export'!$BR$21:$BR$23,'Device export'!$BR$24:$BR$26)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export'!$BT$21:$BT$23,'Device export'!$BT$24:$BT$26)</c:f>
              <c:numCache>
                <c:formatCode>0%</c:formatCode>
                <c:ptCount val="6"/>
                <c:pt idx="0">
                  <c:v>5.7829759584145553E-2</c:v>
                </c:pt>
                <c:pt idx="1">
                  <c:v>4.0000000000000022E-2</c:v>
                </c:pt>
                <c:pt idx="2">
                  <c:v>5.4884742041712412E-2</c:v>
                </c:pt>
                <c:pt idx="3">
                  <c:v>3.0000000000000002E-2</c:v>
                </c:pt>
                <c:pt idx="4">
                  <c:v>7.0588235294117674E-2</c:v>
                </c:pt>
                <c:pt idx="5">
                  <c:v>0</c:v>
                </c:pt>
              </c:numCache>
            </c:numRef>
          </c:val>
          <c:extLst xmlns:c16r2="http://schemas.microsoft.com/office/drawing/2015/06/chart">
            <c:ext xmlns:c16="http://schemas.microsoft.com/office/drawing/2014/chart" uri="{C3380CC4-5D6E-409C-BE32-E72D297353CC}">
              <c16:uniqueId val="{00000000-18D0-4B44-ABBB-0AD351BA78E2}"/>
            </c:ext>
          </c:extLst>
        </c:ser>
        <c:ser>
          <c:idx val="2"/>
          <c:order val="2"/>
          <c:tx>
            <c:strRef>
              <c:f>'Device export'!$BU$1</c:f>
              <c:strCache>
                <c:ptCount val="1"/>
                <c:pt idx="0">
                  <c:v>3</c:v>
                </c:pt>
              </c:strCache>
            </c:strRef>
          </c:tx>
          <c:spPr>
            <a:solidFill>
              <a:srgbClr val="F1CFCF"/>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export'!$BR$21:$BR$23,'Device export'!$BR$24:$BR$26)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export'!$BU$21:$BU$23,'Device export'!$BU$24:$BU$26)</c:f>
              <c:numCache>
                <c:formatCode>0%</c:formatCode>
                <c:ptCount val="6"/>
                <c:pt idx="0">
                  <c:v>0.12475633528265154</c:v>
                </c:pt>
                <c:pt idx="1">
                  <c:v>8.0000000000000043E-2</c:v>
                </c:pt>
                <c:pt idx="2">
                  <c:v>0.13336992316136184</c:v>
                </c:pt>
                <c:pt idx="3">
                  <c:v>8.0000000000000043E-2</c:v>
                </c:pt>
                <c:pt idx="4">
                  <c:v>0.15294117647058841</c:v>
                </c:pt>
                <c:pt idx="5">
                  <c:v>0.11</c:v>
                </c:pt>
              </c:numCache>
            </c:numRef>
          </c:val>
          <c:extLst xmlns:c16r2="http://schemas.microsoft.com/office/drawing/2015/06/chart">
            <c:ext xmlns:c16="http://schemas.microsoft.com/office/drawing/2014/chart" uri="{C3380CC4-5D6E-409C-BE32-E72D297353CC}">
              <c16:uniqueId val="{00000001-18D0-4B44-ABBB-0AD351BA78E2}"/>
            </c:ext>
          </c:extLst>
        </c:ser>
        <c:ser>
          <c:idx val="3"/>
          <c:order val="3"/>
          <c:tx>
            <c:strRef>
              <c:f>'Device export'!$BV$1</c:f>
              <c:strCache>
                <c:ptCount val="1"/>
                <c:pt idx="0">
                  <c:v>4</c:v>
                </c:pt>
              </c:strCache>
            </c:strRef>
          </c:tx>
          <c:spPr>
            <a:solidFill>
              <a:sysClr val="window" lastClr="FFFFFF">
                <a:lumMod val="85000"/>
              </a:sysClr>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export'!$BR$21:$BR$23,'Device export'!$BR$24:$BR$26)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export'!$BV$21:$BV$23,'Device export'!$BV$24:$BV$26)</c:f>
              <c:numCache>
                <c:formatCode>0%</c:formatCode>
                <c:ptCount val="6"/>
                <c:pt idx="0">
                  <c:v>0.22254710851202197</c:v>
                </c:pt>
                <c:pt idx="1">
                  <c:v>0.17</c:v>
                </c:pt>
                <c:pt idx="2">
                  <c:v>0.22008781558726742</c:v>
                </c:pt>
                <c:pt idx="3">
                  <c:v>0.16</c:v>
                </c:pt>
                <c:pt idx="4">
                  <c:v>0.25882352941176484</c:v>
                </c:pt>
                <c:pt idx="5">
                  <c:v>0.36000000000000032</c:v>
                </c:pt>
              </c:numCache>
            </c:numRef>
          </c:val>
          <c:extLst xmlns:c16r2="http://schemas.microsoft.com/office/drawing/2015/06/chart">
            <c:ext xmlns:c16="http://schemas.microsoft.com/office/drawing/2014/chart" uri="{C3380CC4-5D6E-409C-BE32-E72D297353CC}">
              <c16:uniqueId val="{00000002-18D0-4B44-ABBB-0AD351BA78E2}"/>
            </c:ext>
          </c:extLst>
        </c:ser>
        <c:ser>
          <c:idx val="4"/>
          <c:order val="4"/>
          <c:tx>
            <c:strRef>
              <c:f>'Device export'!$BW$1</c:f>
              <c:strCache>
                <c:ptCount val="1"/>
                <c:pt idx="0">
                  <c:v>5</c:v>
                </c:pt>
              </c:strCache>
            </c:strRef>
          </c:tx>
          <c:spPr>
            <a:solidFill>
              <a:srgbClr val="C3D69B"/>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export'!$BR$21:$BR$23,'Device export'!$BR$24:$BR$26)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export'!$BW$21:$BW$23,'Device export'!$BW$24:$BW$26)</c:f>
              <c:numCache>
                <c:formatCode>0%</c:formatCode>
                <c:ptCount val="6"/>
                <c:pt idx="0">
                  <c:v>0.25860948667966238</c:v>
                </c:pt>
                <c:pt idx="1">
                  <c:v>0.22</c:v>
                </c:pt>
                <c:pt idx="2">
                  <c:v>0.24259055982436944</c:v>
                </c:pt>
                <c:pt idx="3">
                  <c:v>0.2</c:v>
                </c:pt>
                <c:pt idx="4">
                  <c:v>0.31176470588235528</c:v>
                </c:pt>
                <c:pt idx="5">
                  <c:v>0.21000000000000021</c:v>
                </c:pt>
              </c:numCache>
            </c:numRef>
          </c:val>
          <c:extLst xmlns:c16r2="http://schemas.microsoft.com/office/drawing/2015/06/chart">
            <c:ext xmlns:c16="http://schemas.microsoft.com/office/drawing/2014/chart" uri="{C3380CC4-5D6E-409C-BE32-E72D297353CC}">
              <c16:uniqueId val="{00000003-18D0-4B44-ABBB-0AD351BA78E2}"/>
            </c:ext>
          </c:extLst>
        </c:ser>
        <c:ser>
          <c:idx val="5"/>
          <c:order val="5"/>
          <c:tx>
            <c:strRef>
              <c:f>'Device export'!$BX$1</c:f>
              <c:strCache>
                <c:ptCount val="1"/>
                <c:pt idx="0">
                  <c:v>6</c:v>
                </c:pt>
              </c:strCache>
            </c:strRef>
          </c:tx>
          <c:spPr>
            <a:solidFill>
              <a:srgbClr val="A9C948"/>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export'!$BR$21:$BR$23,'Device export'!$BR$24:$BR$26)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export'!$BX$21:$BX$23,'Device export'!$BX$24:$BX$26)</c:f>
              <c:numCache>
                <c:formatCode>0%</c:formatCode>
                <c:ptCount val="6"/>
                <c:pt idx="0">
                  <c:v>0.15951916829109919</c:v>
                </c:pt>
                <c:pt idx="1">
                  <c:v>0.19</c:v>
                </c:pt>
                <c:pt idx="2">
                  <c:v>0.19154774972557628</c:v>
                </c:pt>
                <c:pt idx="3">
                  <c:v>0.24000000000000021</c:v>
                </c:pt>
                <c:pt idx="4">
                  <c:v>0.10588235294117652</c:v>
                </c:pt>
                <c:pt idx="5">
                  <c:v>0.17</c:v>
                </c:pt>
              </c:numCache>
            </c:numRef>
          </c:val>
          <c:extLst xmlns:c16r2="http://schemas.microsoft.com/office/drawing/2015/06/chart">
            <c:ext xmlns:c16="http://schemas.microsoft.com/office/drawing/2014/chart" uri="{C3380CC4-5D6E-409C-BE32-E72D297353CC}">
              <c16:uniqueId val="{00000004-18D0-4B44-ABBB-0AD351BA78E2}"/>
            </c:ext>
          </c:extLst>
        </c:ser>
        <c:ser>
          <c:idx val="6"/>
          <c:order val="6"/>
          <c:tx>
            <c:strRef>
              <c:f>'Device export'!$BY$1</c:f>
              <c:strCache>
                <c:ptCount val="1"/>
                <c:pt idx="0">
                  <c:v>7</c:v>
                </c:pt>
              </c:strCache>
            </c:strRef>
          </c:tx>
          <c:spPr>
            <a:solidFill>
              <a:srgbClr val="8BB13F"/>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export'!$BR$21:$BR$23,'Device export'!$BR$24:$BR$26)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export'!$BY$21:$BY$23,'Device export'!$BY$24:$BY$26)</c:f>
              <c:numCache>
                <c:formatCode>0%</c:formatCode>
                <c:ptCount val="6"/>
                <c:pt idx="0">
                  <c:v>0.13255360623781667</c:v>
                </c:pt>
                <c:pt idx="1">
                  <c:v>0.2</c:v>
                </c:pt>
                <c:pt idx="2">
                  <c:v>0.13062568605927552</c:v>
                </c:pt>
                <c:pt idx="3">
                  <c:v>0.23</c:v>
                </c:pt>
                <c:pt idx="4">
                  <c:v>7.647058823529411E-2</c:v>
                </c:pt>
                <c:pt idx="5">
                  <c:v>0.13</c:v>
                </c:pt>
              </c:numCache>
            </c:numRef>
          </c:val>
          <c:extLst xmlns:c16r2="http://schemas.microsoft.com/office/drawing/2015/06/chart">
            <c:ext xmlns:c16="http://schemas.microsoft.com/office/drawing/2014/chart" uri="{C3380CC4-5D6E-409C-BE32-E72D297353CC}">
              <c16:uniqueId val="{00000005-18D0-4B44-ABBB-0AD351BA78E2}"/>
            </c:ext>
          </c:extLst>
        </c:ser>
        <c:dLbls>
          <c:showVal val="1"/>
        </c:dLbls>
        <c:gapWidth val="50"/>
        <c:overlap val="100"/>
        <c:axId val="146216832"/>
        <c:axId val="146218368"/>
      </c:barChart>
      <c:catAx>
        <c:axId val="146216832"/>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sv-SE"/>
          </a:p>
        </c:txPr>
        <c:crossAx val="146218368"/>
        <c:crosses val="autoZero"/>
        <c:auto val="1"/>
        <c:lblAlgn val="ctr"/>
        <c:lblOffset val="100"/>
      </c:catAx>
      <c:valAx>
        <c:axId val="146218368"/>
        <c:scaling>
          <c:orientation val="minMax"/>
          <c:min val="0"/>
        </c:scaling>
        <c:axPos val="t"/>
        <c:majorGridlines>
          <c:spPr>
            <a:ln w="9525" cap="flat" cmpd="sng" algn="ctr">
              <a:solidFill>
                <a:schemeClr val="tx1">
                  <a:lumMod val="15000"/>
                  <a:lumOff val="85000"/>
                </a:schemeClr>
              </a:solidFill>
              <a:round/>
            </a:ln>
            <a:effectLst/>
          </c:spPr>
        </c:majorGridlines>
        <c:numFmt formatCode="0%" sourceLinked="1"/>
        <c:majorTickMark val="none"/>
        <c:tickLblPos val="high"/>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sv-SE"/>
          </a:p>
        </c:txPr>
        <c:crossAx val="146216832"/>
        <c:crosses val="autoZero"/>
        <c:crossBetween val="between"/>
      </c:valAx>
      <c:spPr>
        <a:noFill/>
        <a:ln>
          <a:noFill/>
        </a:ln>
        <a:effectLst/>
      </c:spPr>
    </c:plotArea>
    <c:legend>
      <c:legendPos val="tr"/>
      <c:layout>
        <c:manualLayout>
          <c:xMode val="edge"/>
          <c:yMode val="edge"/>
          <c:x val="0.87725125742911092"/>
          <c:y val="8.0545229244114003E-2"/>
          <c:w val="5.0281494098829094E-2"/>
          <c:h val="0.73526183297720005"/>
        </c:manualLayout>
      </c:layout>
      <c:spPr>
        <a:noFill/>
        <a:ln>
          <a:noFill/>
        </a:ln>
        <a:effectLst/>
      </c:spPr>
      <c:txPr>
        <a:bodyPr rot="0" spcFirstLastPara="1" vertOverflow="ellipsis" vert="horz" wrap="square" anchor="ctr" anchorCtr="1"/>
        <a:lstStyle/>
        <a:p>
          <a:pPr>
            <a:defRPr sz="800" b="0" i="0" u="none" strike="noStrike" kern="1200" baseline="0">
              <a:solidFill>
                <a:schemeClr val="bg1">
                  <a:lumMod val="50000"/>
                </a:schemeClr>
              </a:solidFill>
              <a:latin typeface="Calibri Light" panose="020F0302020204030204" pitchFamily="34" charset="0"/>
              <a:ea typeface="+mn-ea"/>
              <a:cs typeface="+mn-cs"/>
            </a:defRPr>
          </a:pPr>
          <a:endParaRPr lang="sv-SE"/>
        </a:p>
      </c:txPr>
    </c:legend>
    <c:plotVisOnly val="1"/>
    <c:dispBlanksAs val="gap"/>
  </c:chart>
  <c:spPr>
    <a:noFill/>
    <a:ln>
      <a:noFill/>
    </a:ln>
    <a:effectLst/>
  </c:spPr>
  <c:txPr>
    <a:bodyPr/>
    <a:lstStyle/>
    <a:p>
      <a:pPr>
        <a:defRPr/>
      </a:pPr>
      <a:endParaRPr lang="sv-SE"/>
    </a:p>
  </c:txPr>
  <c:externalData r:id="rId2"/>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sv-SE"/>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458491845822643"/>
          <c:y val="0"/>
          <c:w val="0.7405640746592369"/>
          <c:h val="0.89105511811023619"/>
        </c:manualLayout>
      </c:layout>
      <c:barChart>
        <c:barDir val="bar"/>
        <c:grouping val="percentStacked"/>
        <c:ser>
          <c:idx val="0"/>
          <c:order val="0"/>
          <c:tx>
            <c:strRef>
              <c:f>'Device export'!$CA$1</c:f>
              <c:strCache>
                <c:ptCount val="1"/>
                <c:pt idx="0">
                  <c:v>1</c:v>
                </c:pt>
              </c:strCache>
            </c:strRef>
          </c:tx>
          <c:spPr>
            <a:solidFill>
              <a:srgbClr val="B64E50"/>
            </a:solidFill>
            <a:ln w="12700">
              <a:solidFill>
                <a:sysClr val="window" lastClr="FFFFFF"/>
              </a:solidFill>
            </a:ln>
            <a:effectLst/>
          </c:spPr>
          <c:dLbls>
            <c:spPr>
              <a:noFill/>
              <a:ln>
                <a:noFill/>
              </a:ln>
              <a:effectLst/>
            </c:spPr>
            <c:txPr>
              <a:bodyPr rot="0" spcFirstLastPara="1" vertOverflow="ellipsis" vert="horz" wrap="square" lIns="38100" tIns="19050" rIns="38100" bIns="19050" anchor="ctr" anchorCtr="1">
                <a:spAutoFit/>
              </a:bodyPr>
              <a:lstStyle/>
              <a:p>
                <a:pPr algn="ctr">
                  <a:defRPr lang="da-DK" sz="800" b="0" i="0" u="none" strike="noStrike" kern="1200" baseline="0">
                    <a:solidFill>
                      <a:schemeClr val="tx1"/>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'Device export'!$BZ$9:$BZ$10</c:f>
              <c:strCache>
                <c:ptCount val="2"/>
                <c:pt idx="0">
                  <c:v>Göteborgs stad 2016</c:v>
                </c:pt>
                <c:pt idx="1">
                  <c:v>Göteborgs stad 2015</c:v>
                </c:pt>
              </c:strCache>
            </c:strRef>
          </c:cat>
          <c:val>
            <c:numRef>
              <c:f>'Device export'!$CA$9:$CA$10</c:f>
              <c:numCache>
                <c:formatCode>0%</c:formatCode>
                <c:ptCount val="2"/>
                <c:pt idx="0">
                  <c:v>6.8130515083111021E-2</c:v>
                </c:pt>
                <c:pt idx="1">
                  <c:v>0.13653846153846258</c:v>
                </c:pt>
              </c:numCache>
            </c:numRef>
          </c:val>
          <c:extLst xmlns:c16r2="http://schemas.microsoft.com/office/drawing/2015/06/chart">
            <c:ext xmlns:c16="http://schemas.microsoft.com/office/drawing/2014/chart" uri="{C3380CC4-5D6E-409C-BE32-E72D297353CC}">
              <c16:uniqueId val="{00000000-063B-4726-AA50-AC33FA9F69D8}"/>
            </c:ext>
          </c:extLst>
        </c:ser>
        <c:ser>
          <c:idx val="1"/>
          <c:order val="1"/>
          <c:tx>
            <c:strRef>
              <c:f>'Device export'!$CB$1</c:f>
              <c:strCache>
                <c:ptCount val="1"/>
                <c:pt idx="0">
                  <c:v>2</c:v>
                </c:pt>
              </c:strCache>
            </c:strRef>
          </c:tx>
          <c:spPr>
            <a:solidFill>
              <a:srgbClr val="E7A4A4"/>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export'!$BZ$9:$BZ$10</c:f>
              <c:strCache>
                <c:ptCount val="2"/>
                <c:pt idx="0">
                  <c:v>Göteborgs stad 2016</c:v>
                </c:pt>
                <c:pt idx="1">
                  <c:v>Göteborgs stad 2015</c:v>
                </c:pt>
              </c:strCache>
            </c:strRef>
          </c:cat>
          <c:val>
            <c:numRef>
              <c:f>'Device export'!$CB$9:$CB$10</c:f>
              <c:numCache>
                <c:formatCode>0%</c:formatCode>
                <c:ptCount val="2"/>
                <c:pt idx="0">
                  <c:v>8.6804843012518007E-2</c:v>
                </c:pt>
                <c:pt idx="1">
                  <c:v>8.6538461538462091E-2</c:v>
                </c:pt>
              </c:numCache>
            </c:numRef>
          </c:val>
          <c:extLst xmlns:c16r2="http://schemas.microsoft.com/office/drawing/2015/06/chart">
            <c:ext xmlns:c16="http://schemas.microsoft.com/office/drawing/2014/chart" uri="{C3380CC4-5D6E-409C-BE32-E72D297353CC}">
              <c16:uniqueId val="{00000000-3CC3-447E-AC95-6B7D83E5CDCF}"/>
            </c:ext>
          </c:extLst>
        </c:ser>
        <c:ser>
          <c:idx val="2"/>
          <c:order val="2"/>
          <c:tx>
            <c:strRef>
              <c:f>'Device export'!$CC$1</c:f>
              <c:strCache>
                <c:ptCount val="1"/>
                <c:pt idx="0">
                  <c:v>3</c:v>
                </c:pt>
              </c:strCache>
            </c:strRef>
          </c:tx>
          <c:spPr>
            <a:solidFill>
              <a:srgbClr val="F1CFCF"/>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export'!$BZ$9:$BZ$10</c:f>
              <c:strCache>
                <c:ptCount val="2"/>
                <c:pt idx="0">
                  <c:v>Göteborgs stad 2016</c:v>
                </c:pt>
                <c:pt idx="1">
                  <c:v>Göteborgs stad 2015</c:v>
                </c:pt>
              </c:strCache>
            </c:strRef>
          </c:cat>
          <c:val>
            <c:numRef>
              <c:f>'Device export'!$CC$9:$CC$10</c:f>
              <c:numCache>
                <c:formatCode>0%</c:formatCode>
                <c:ptCount val="2"/>
                <c:pt idx="0">
                  <c:v>0.17873999589575293</c:v>
                </c:pt>
                <c:pt idx="1">
                  <c:v>0.125</c:v>
                </c:pt>
              </c:numCache>
            </c:numRef>
          </c:val>
          <c:extLst xmlns:c16r2="http://schemas.microsoft.com/office/drawing/2015/06/chart">
            <c:ext xmlns:c16="http://schemas.microsoft.com/office/drawing/2014/chart" uri="{C3380CC4-5D6E-409C-BE32-E72D297353CC}">
              <c16:uniqueId val="{00000001-3CC3-447E-AC95-6B7D83E5CDCF}"/>
            </c:ext>
          </c:extLst>
        </c:ser>
        <c:ser>
          <c:idx val="3"/>
          <c:order val="3"/>
          <c:tx>
            <c:strRef>
              <c:f>'Device export'!$CD$1</c:f>
              <c:strCache>
                <c:ptCount val="1"/>
                <c:pt idx="0">
                  <c:v>4</c:v>
                </c:pt>
              </c:strCache>
            </c:strRef>
          </c:tx>
          <c:spPr>
            <a:solidFill>
              <a:sysClr val="window" lastClr="FFFFFF">
                <a:lumMod val="85000"/>
              </a:sysClr>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export'!$BZ$9:$BZ$10</c:f>
              <c:strCache>
                <c:ptCount val="2"/>
                <c:pt idx="0">
                  <c:v>Göteborgs stad 2016</c:v>
                </c:pt>
                <c:pt idx="1">
                  <c:v>Göteborgs stad 2015</c:v>
                </c:pt>
              </c:strCache>
            </c:strRef>
          </c:cat>
          <c:val>
            <c:numRef>
              <c:f>'Device export'!$CD$9:$CD$10</c:f>
              <c:numCache>
                <c:formatCode>0%</c:formatCode>
                <c:ptCount val="2"/>
                <c:pt idx="0">
                  <c:v>0.26780217525138633</c:v>
                </c:pt>
                <c:pt idx="1">
                  <c:v>0.22019230769230771</c:v>
                </c:pt>
              </c:numCache>
            </c:numRef>
          </c:val>
          <c:extLst xmlns:c16r2="http://schemas.microsoft.com/office/drawing/2015/06/chart">
            <c:ext xmlns:c16="http://schemas.microsoft.com/office/drawing/2014/chart" uri="{C3380CC4-5D6E-409C-BE32-E72D297353CC}">
              <c16:uniqueId val="{00000002-3CC3-447E-AC95-6B7D83E5CDCF}"/>
            </c:ext>
          </c:extLst>
        </c:ser>
        <c:ser>
          <c:idx val="4"/>
          <c:order val="4"/>
          <c:tx>
            <c:strRef>
              <c:f>'Device export'!$CE$1</c:f>
              <c:strCache>
                <c:ptCount val="1"/>
                <c:pt idx="0">
                  <c:v>5</c:v>
                </c:pt>
              </c:strCache>
            </c:strRef>
          </c:tx>
          <c:spPr>
            <a:solidFill>
              <a:srgbClr val="C3D69B"/>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export'!$BZ$9:$BZ$10</c:f>
              <c:strCache>
                <c:ptCount val="2"/>
                <c:pt idx="0">
                  <c:v>Göteborgs stad 2016</c:v>
                </c:pt>
                <c:pt idx="1">
                  <c:v>Göteborgs stad 2015</c:v>
                </c:pt>
              </c:strCache>
            </c:strRef>
          </c:cat>
          <c:val>
            <c:numRef>
              <c:f>'Device export'!$CE$9:$CE$10</c:f>
              <c:numCache>
                <c:formatCode>0%</c:formatCode>
                <c:ptCount val="2"/>
                <c:pt idx="0">
                  <c:v>0.19967166016827417</c:v>
                </c:pt>
                <c:pt idx="1">
                  <c:v>0.17788461538461517</c:v>
                </c:pt>
              </c:numCache>
            </c:numRef>
          </c:val>
          <c:extLst xmlns:c16r2="http://schemas.microsoft.com/office/drawing/2015/06/chart">
            <c:ext xmlns:c16="http://schemas.microsoft.com/office/drawing/2014/chart" uri="{C3380CC4-5D6E-409C-BE32-E72D297353CC}">
              <c16:uniqueId val="{00000003-3CC3-447E-AC95-6B7D83E5CDCF}"/>
            </c:ext>
          </c:extLst>
        </c:ser>
        <c:ser>
          <c:idx val="5"/>
          <c:order val="5"/>
          <c:tx>
            <c:strRef>
              <c:f>'Device export'!$CF$1</c:f>
              <c:strCache>
                <c:ptCount val="1"/>
                <c:pt idx="0">
                  <c:v>6</c:v>
                </c:pt>
              </c:strCache>
            </c:strRef>
          </c:tx>
          <c:spPr>
            <a:solidFill>
              <a:srgbClr val="A9C948"/>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export'!$BZ$9:$BZ$10</c:f>
              <c:strCache>
                <c:ptCount val="2"/>
                <c:pt idx="0">
                  <c:v>Göteborgs stad 2016</c:v>
                </c:pt>
                <c:pt idx="1">
                  <c:v>Göteborgs stad 2015</c:v>
                </c:pt>
              </c:strCache>
            </c:strRef>
          </c:cat>
          <c:val>
            <c:numRef>
              <c:f>'Device export'!$CF$9:$CF$10</c:f>
              <c:numCache>
                <c:formatCode>0%</c:formatCode>
                <c:ptCount val="2"/>
                <c:pt idx="0">
                  <c:v>0.10958341883849784</c:v>
                </c:pt>
                <c:pt idx="1">
                  <c:v>0.12115384615384615</c:v>
                </c:pt>
              </c:numCache>
            </c:numRef>
          </c:val>
          <c:extLst xmlns:c16r2="http://schemas.microsoft.com/office/drawing/2015/06/chart">
            <c:ext xmlns:c16="http://schemas.microsoft.com/office/drawing/2014/chart" uri="{C3380CC4-5D6E-409C-BE32-E72D297353CC}">
              <c16:uniqueId val="{00000004-3CC3-447E-AC95-6B7D83E5CDCF}"/>
            </c:ext>
          </c:extLst>
        </c:ser>
        <c:ser>
          <c:idx val="6"/>
          <c:order val="6"/>
          <c:tx>
            <c:strRef>
              <c:f>'Device export'!$CG$1</c:f>
              <c:strCache>
                <c:ptCount val="1"/>
                <c:pt idx="0">
                  <c:v>7</c:v>
                </c:pt>
              </c:strCache>
            </c:strRef>
          </c:tx>
          <c:spPr>
            <a:solidFill>
              <a:srgbClr val="8BB13F"/>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export'!$BZ$9:$BZ$10</c:f>
              <c:strCache>
                <c:ptCount val="2"/>
                <c:pt idx="0">
                  <c:v>Göteborgs stad 2016</c:v>
                </c:pt>
                <c:pt idx="1">
                  <c:v>Göteborgs stad 2015</c:v>
                </c:pt>
              </c:strCache>
            </c:strRef>
          </c:cat>
          <c:val>
            <c:numRef>
              <c:f>'Device export'!$CG$9:$CG$10</c:f>
              <c:numCache>
                <c:formatCode>0%</c:formatCode>
                <c:ptCount val="2"/>
                <c:pt idx="0">
                  <c:v>8.9267391750462319E-2</c:v>
                </c:pt>
                <c:pt idx="1">
                  <c:v>0.13269230769230791</c:v>
                </c:pt>
              </c:numCache>
            </c:numRef>
          </c:val>
          <c:extLst xmlns:c16r2="http://schemas.microsoft.com/office/drawing/2015/06/chart">
            <c:ext xmlns:c16="http://schemas.microsoft.com/office/drawing/2014/chart" uri="{C3380CC4-5D6E-409C-BE32-E72D297353CC}">
              <c16:uniqueId val="{00000005-3CC3-447E-AC95-6B7D83E5CDCF}"/>
            </c:ext>
          </c:extLst>
        </c:ser>
        <c:dLbls>
          <c:showVal val="1"/>
        </c:dLbls>
        <c:gapWidth val="50"/>
        <c:overlap val="100"/>
        <c:axId val="146818560"/>
        <c:axId val="146820096"/>
      </c:barChart>
      <c:catAx>
        <c:axId val="146818560"/>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sv-SE"/>
          </a:p>
        </c:txPr>
        <c:crossAx val="146820096"/>
        <c:crosses val="autoZero"/>
        <c:auto val="1"/>
        <c:lblAlgn val="ctr"/>
        <c:lblOffset val="100"/>
      </c:catAx>
      <c:valAx>
        <c:axId val="146820096"/>
        <c:scaling>
          <c:orientation val="minMax"/>
          <c:min val="0"/>
        </c:scaling>
        <c:axPos val="t"/>
        <c:majorGridlines>
          <c:spPr>
            <a:ln w="9525" cap="flat" cmpd="sng" algn="ctr">
              <a:solidFill>
                <a:schemeClr val="tx1">
                  <a:lumMod val="15000"/>
                  <a:lumOff val="85000"/>
                </a:schemeClr>
              </a:solidFill>
              <a:round/>
            </a:ln>
            <a:effectLst/>
          </c:spPr>
        </c:majorGridlines>
        <c:numFmt formatCode="0%" sourceLinked="1"/>
        <c:majorTickMark val="none"/>
        <c:tickLblPos val="high"/>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sv-SE"/>
          </a:p>
        </c:txPr>
        <c:crossAx val="146818560"/>
        <c:crosses val="autoZero"/>
        <c:crossBetween val="between"/>
      </c:valAx>
      <c:spPr>
        <a:noFill/>
        <a:ln>
          <a:noFill/>
        </a:ln>
        <a:effectLst/>
      </c:spPr>
    </c:plotArea>
    <c:legend>
      <c:legendPos val="tr"/>
      <c:layout>
        <c:manualLayout>
          <c:xMode val="edge"/>
          <c:yMode val="edge"/>
          <c:x val="0.87725125742911092"/>
          <c:y val="8.0545229244114003E-2"/>
          <c:w val="5.0281494098829094E-2"/>
          <c:h val="0.73526183297720005"/>
        </c:manualLayout>
      </c:layout>
      <c:spPr>
        <a:noFill/>
        <a:ln>
          <a:noFill/>
        </a:ln>
        <a:effectLst/>
      </c:spPr>
      <c:txPr>
        <a:bodyPr rot="0" spcFirstLastPara="1" vertOverflow="ellipsis" vert="horz" wrap="square" anchor="ctr" anchorCtr="1"/>
        <a:lstStyle/>
        <a:p>
          <a:pPr>
            <a:defRPr sz="800" b="0" i="0" u="none" strike="noStrike" kern="1200" baseline="0">
              <a:solidFill>
                <a:schemeClr val="bg1">
                  <a:lumMod val="50000"/>
                </a:schemeClr>
              </a:solidFill>
              <a:latin typeface="Calibri Light" panose="020F0302020204030204" pitchFamily="34" charset="0"/>
              <a:ea typeface="+mn-ea"/>
              <a:cs typeface="+mn-cs"/>
            </a:defRPr>
          </a:pPr>
          <a:endParaRPr lang="sv-SE"/>
        </a:p>
      </c:txPr>
    </c:legend>
    <c:plotVisOnly val="1"/>
    <c:dispBlanksAs val="gap"/>
  </c:chart>
  <c:spPr>
    <a:noFill/>
    <a:ln>
      <a:noFill/>
    </a:ln>
    <a:effectLst/>
  </c:spPr>
  <c:txPr>
    <a:bodyPr/>
    <a:lstStyle/>
    <a:p>
      <a:pPr>
        <a:defRPr/>
      </a:pPr>
      <a:endParaRPr lang="sv-SE"/>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sv-SE"/>
  <c:chart>
    <c:plotArea>
      <c:layout/>
      <c:barChart>
        <c:barDir val="col"/>
        <c:grouping val="clustered"/>
        <c:ser>
          <c:idx val="0"/>
          <c:order val="0"/>
          <c:cat>
            <c:strRef>
              <c:f>'Surf från mobilen'!$A$21:$A$25</c:f>
              <c:strCache>
                <c:ptCount val="5"/>
                <c:pt idx="0">
                  <c:v>2012</c:v>
                </c:pt>
                <c:pt idx="1">
                  <c:v>2013</c:v>
                </c:pt>
                <c:pt idx="2">
                  <c:v>2014</c:v>
                </c:pt>
                <c:pt idx="3">
                  <c:v>2015</c:v>
                </c:pt>
                <c:pt idx="4">
                  <c:v>2016</c:v>
                </c:pt>
              </c:strCache>
            </c:strRef>
          </c:cat>
          <c:val>
            <c:numRef>
              <c:f>'Surf från mobilen'!$B$21:$B$25</c:f>
              <c:numCache>
                <c:formatCode>General</c:formatCode>
                <c:ptCount val="5"/>
                <c:pt idx="0">
                  <c:v>19.68</c:v>
                </c:pt>
                <c:pt idx="1">
                  <c:v>32.700000000000003</c:v>
                </c:pt>
                <c:pt idx="2">
                  <c:v>42.220000000000013</c:v>
                </c:pt>
                <c:pt idx="3">
                  <c:v>49</c:v>
                </c:pt>
                <c:pt idx="4">
                  <c:v>54</c:v>
                </c:pt>
              </c:numCache>
            </c:numRef>
          </c:val>
        </c:ser>
        <c:axId val="77872128"/>
        <c:axId val="77918976"/>
      </c:barChart>
      <c:catAx>
        <c:axId val="77872128"/>
        <c:scaling>
          <c:orientation val="minMax"/>
        </c:scaling>
        <c:axPos val="b"/>
        <c:tickLblPos val="nextTo"/>
        <c:crossAx val="77918976"/>
        <c:crosses val="autoZero"/>
        <c:auto val="1"/>
        <c:lblAlgn val="ctr"/>
        <c:lblOffset val="100"/>
      </c:catAx>
      <c:valAx>
        <c:axId val="77918976"/>
        <c:scaling>
          <c:orientation val="minMax"/>
        </c:scaling>
        <c:axPos val="l"/>
        <c:majorGridlines/>
        <c:numFmt formatCode="General" sourceLinked="1"/>
        <c:tickLblPos val="nextTo"/>
        <c:crossAx val="77872128"/>
        <c:crosses val="autoZero"/>
        <c:crossBetween val="between"/>
      </c:valAx>
    </c:plotArea>
    <c:plotVisOnly val="1"/>
  </c:chart>
  <c:externalData r:id="rId1"/>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sv-SE"/>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458491845822643"/>
          <c:y val="0"/>
          <c:w val="0.7405640746592369"/>
          <c:h val="0.89105511811023619"/>
        </c:manualLayout>
      </c:layout>
      <c:barChart>
        <c:barDir val="bar"/>
        <c:grouping val="percentStacked"/>
        <c:ser>
          <c:idx val="0"/>
          <c:order val="0"/>
          <c:tx>
            <c:strRef>
              <c:f>'Device export'!$CA$1</c:f>
              <c:strCache>
                <c:ptCount val="1"/>
                <c:pt idx="0">
                  <c:v>1</c:v>
                </c:pt>
              </c:strCache>
            </c:strRef>
          </c:tx>
          <c:spPr>
            <a:solidFill>
              <a:srgbClr val="B64E50"/>
            </a:solidFill>
            <a:ln w="12700">
              <a:solidFill>
                <a:sysClr val="window" lastClr="FFFFFF"/>
              </a:solidFill>
            </a:ln>
            <a:effectLst/>
          </c:spPr>
          <c:dLbls>
            <c:spPr>
              <a:noFill/>
              <a:ln>
                <a:noFill/>
              </a:ln>
              <a:effectLst/>
            </c:spPr>
            <c:txPr>
              <a:bodyPr rot="0" spcFirstLastPara="1" vertOverflow="ellipsis" vert="horz" wrap="square" lIns="38100" tIns="19050" rIns="38100" bIns="19050" anchor="ctr" anchorCtr="1">
                <a:spAutoFit/>
              </a:bodyPr>
              <a:lstStyle/>
              <a:p>
                <a:pPr algn="ctr">
                  <a:defRPr lang="da-DK" sz="800" b="0" i="0" u="none" strike="noStrike" kern="1200" baseline="0">
                    <a:solidFill>
                      <a:schemeClr val="tx1"/>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('Device export'!$BZ$21:$BZ$23,'Device export'!$BZ$24:$BZ$26)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export'!$CA$21:$CA$23,'Device export'!$CA$24:$CA$26)</c:f>
              <c:numCache>
                <c:formatCode>0%</c:formatCode>
                <c:ptCount val="6"/>
                <c:pt idx="0">
                  <c:v>7.7900912646675383E-2</c:v>
                </c:pt>
                <c:pt idx="1">
                  <c:v>0.17</c:v>
                </c:pt>
                <c:pt idx="2">
                  <c:v>5.1523545706370917E-2</c:v>
                </c:pt>
                <c:pt idx="3">
                  <c:v>8.0000000000000043E-2</c:v>
                </c:pt>
                <c:pt idx="4">
                  <c:v>0.05</c:v>
                </c:pt>
                <c:pt idx="5">
                  <c:v>2.0000000000000011E-2</c:v>
                </c:pt>
              </c:numCache>
            </c:numRef>
          </c:val>
          <c:extLst xmlns:c16r2="http://schemas.microsoft.com/office/drawing/2015/06/chart">
            <c:ext xmlns:c16="http://schemas.microsoft.com/office/drawing/2014/chart" uri="{C3380CC4-5D6E-409C-BE32-E72D297353CC}">
              <c16:uniqueId val="{00000000-063B-4726-AA50-AC33FA9F69D8}"/>
            </c:ext>
          </c:extLst>
        </c:ser>
        <c:ser>
          <c:idx val="1"/>
          <c:order val="1"/>
          <c:tx>
            <c:strRef>
              <c:f>'Device export'!$CB$1</c:f>
              <c:strCache>
                <c:ptCount val="1"/>
                <c:pt idx="0">
                  <c:v>2</c:v>
                </c:pt>
              </c:strCache>
            </c:strRef>
          </c:tx>
          <c:spPr>
            <a:solidFill>
              <a:srgbClr val="E7A4A4"/>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export'!$BZ$21:$BZ$23,'Device export'!$BZ$24:$BZ$26)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export'!$CB$21:$CB$23,'Device export'!$CB$24:$CB$26)</c:f>
              <c:numCache>
                <c:formatCode>0%</c:formatCode>
                <c:ptCount val="6"/>
                <c:pt idx="0">
                  <c:v>8.8657105606258738E-2</c:v>
                </c:pt>
                <c:pt idx="1">
                  <c:v>9.0000000000000024E-2</c:v>
                </c:pt>
                <c:pt idx="2">
                  <c:v>8.365650969529162E-2</c:v>
                </c:pt>
                <c:pt idx="3">
                  <c:v>7.0000000000000021E-2</c:v>
                </c:pt>
                <c:pt idx="4">
                  <c:v>7.5000000000000011E-2</c:v>
                </c:pt>
                <c:pt idx="5">
                  <c:v>0.12000000000000002</c:v>
                </c:pt>
              </c:numCache>
            </c:numRef>
          </c:val>
          <c:extLst xmlns:c16r2="http://schemas.microsoft.com/office/drawing/2015/06/chart">
            <c:ext xmlns:c16="http://schemas.microsoft.com/office/drawing/2014/chart" uri="{C3380CC4-5D6E-409C-BE32-E72D297353CC}">
              <c16:uniqueId val="{00000000-B943-4093-BBB7-F5982887C77A}"/>
            </c:ext>
          </c:extLst>
        </c:ser>
        <c:ser>
          <c:idx val="2"/>
          <c:order val="2"/>
          <c:tx>
            <c:strRef>
              <c:f>'Device export'!$CC$1</c:f>
              <c:strCache>
                <c:ptCount val="1"/>
                <c:pt idx="0">
                  <c:v>3</c:v>
                </c:pt>
              </c:strCache>
            </c:strRef>
          </c:tx>
          <c:spPr>
            <a:solidFill>
              <a:srgbClr val="F1CFCF"/>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export'!$BZ$21:$BZ$23,'Device export'!$BZ$24:$BZ$26)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export'!$CC$21:$CC$23,'Device export'!$CC$24:$CC$26)</c:f>
              <c:numCache>
                <c:formatCode>0%</c:formatCode>
                <c:ptCount val="6"/>
                <c:pt idx="0">
                  <c:v>0.17861799217731536</c:v>
                </c:pt>
                <c:pt idx="1">
                  <c:v>0.13</c:v>
                </c:pt>
                <c:pt idx="2">
                  <c:v>0.17894736842105369</c:v>
                </c:pt>
                <c:pt idx="3">
                  <c:v>0.11</c:v>
                </c:pt>
                <c:pt idx="4">
                  <c:v>0.21875000000000044</c:v>
                </c:pt>
                <c:pt idx="5">
                  <c:v>0.12000000000000002</c:v>
                </c:pt>
              </c:numCache>
            </c:numRef>
          </c:val>
          <c:extLst xmlns:c16r2="http://schemas.microsoft.com/office/drawing/2015/06/chart">
            <c:ext xmlns:c16="http://schemas.microsoft.com/office/drawing/2014/chart" uri="{C3380CC4-5D6E-409C-BE32-E72D297353CC}">
              <c16:uniqueId val="{00000001-B943-4093-BBB7-F5982887C77A}"/>
            </c:ext>
          </c:extLst>
        </c:ser>
        <c:ser>
          <c:idx val="3"/>
          <c:order val="3"/>
          <c:tx>
            <c:strRef>
              <c:f>'Device export'!$CD$1</c:f>
              <c:strCache>
                <c:ptCount val="1"/>
                <c:pt idx="0">
                  <c:v>4</c:v>
                </c:pt>
              </c:strCache>
            </c:strRef>
          </c:tx>
          <c:spPr>
            <a:solidFill>
              <a:sysClr val="window" lastClr="FFFFFF">
                <a:lumMod val="85000"/>
              </a:sysClr>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export'!$BZ$21:$BZ$23,'Device export'!$BZ$24:$BZ$26)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export'!$CD$21:$CD$23,'Device export'!$CD$24:$CD$26)</c:f>
              <c:numCache>
                <c:formatCode>0%</c:formatCode>
                <c:ptCount val="6"/>
                <c:pt idx="0">
                  <c:v>0.27998696219035468</c:v>
                </c:pt>
                <c:pt idx="1">
                  <c:v>0.23</c:v>
                </c:pt>
                <c:pt idx="2">
                  <c:v>0.24709141274238342</c:v>
                </c:pt>
                <c:pt idx="3">
                  <c:v>0.22</c:v>
                </c:pt>
                <c:pt idx="4">
                  <c:v>0.39375000000000032</c:v>
                </c:pt>
                <c:pt idx="5">
                  <c:v>0.48000000000000032</c:v>
                </c:pt>
              </c:numCache>
            </c:numRef>
          </c:val>
          <c:extLst xmlns:c16r2="http://schemas.microsoft.com/office/drawing/2015/06/chart">
            <c:ext xmlns:c16="http://schemas.microsoft.com/office/drawing/2014/chart" uri="{C3380CC4-5D6E-409C-BE32-E72D297353CC}">
              <c16:uniqueId val="{00000002-B943-4093-BBB7-F5982887C77A}"/>
            </c:ext>
          </c:extLst>
        </c:ser>
        <c:ser>
          <c:idx val="4"/>
          <c:order val="4"/>
          <c:tx>
            <c:strRef>
              <c:f>'Device export'!$CE$1</c:f>
              <c:strCache>
                <c:ptCount val="1"/>
                <c:pt idx="0">
                  <c:v>5</c:v>
                </c:pt>
              </c:strCache>
            </c:strRef>
          </c:tx>
          <c:spPr>
            <a:solidFill>
              <a:srgbClr val="C3D69B"/>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export'!$BZ$21:$BZ$23,'Device export'!$BZ$24:$BZ$26)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export'!$CE$21:$CE$23,'Device export'!$CE$24:$CE$26)</c:f>
              <c:numCache>
                <c:formatCode>0%</c:formatCode>
                <c:ptCount val="6"/>
                <c:pt idx="0">
                  <c:v>0.18937418513689802</c:v>
                </c:pt>
                <c:pt idx="1">
                  <c:v>0.17</c:v>
                </c:pt>
                <c:pt idx="2">
                  <c:v>0.21717451523545667</c:v>
                </c:pt>
                <c:pt idx="3">
                  <c:v>0.2</c:v>
                </c:pt>
                <c:pt idx="4">
                  <c:v>0.15625000000000044</c:v>
                </c:pt>
                <c:pt idx="5">
                  <c:v>0.17</c:v>
                </c:pt>
              </c:numCache>
            </c:numRef>
          </c:val>
          <c:extLst xmlns:c16r2="http://schemas.microsoft.com/office/drawing/2015/06/chart">
            <c:ext xmlns:c16="http://schemas.microsoft.com/office/drawing/2014/chart" uri="{C3380CC4-5D6E-409C-BE32-E72D297353CC}">
              <c16:uniqueId val="{00000003-B943-4093-BBB7-F5982887C77A}"/>
            </c:ext>
          </c:extLst>
        </c:ser>
        <c:ser>
          <c:idx val="5"/>
          <c:order val="5"/>
          <c:tx>
            <c:strRef>
              <c:f>'Device export'!$CF$1</c:f>
              <c:strCache>
                <c:ptCount val="1"/>
                <c:pt idx="0">
                  <c:v>6</c:v>
                </c:pt>
              </c:strCache>
            </c:strRef>
          </c:tx>
          <c:spPr>
            <a:solidFill>
              <a:srgbClr val="A9C948"/>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export'!$BZ$21:$BZ$23,'Device export'!$BZ$24:$BZ$26)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export'!$CF$21:$CF$23,'Device export'!$CF$24:$CF$26)</c:f>
              <c:numCache>
                <c:formatCode>0%</c:formatCode>
                <c:ptCount val="6"/>
                <c:pt idx="0">
                  <c:v>9.8761408083442886E-2</c:v>
                </c:pt>
                <c:pt idx="1">
                  <c:v>0.1</c:v>
                </c:pt>
                <c:pt idx="2">
                  <c:v>0.12797783933518006</c:v>
                </c:pt>
                <c:pt idx="3">
                  <c:v>0.16</c:v>
                </c:pt>
                <c:pt idx="4">
                  <c:v>5.6249999999999946E-2</c:v>
                </c:pt>
                <c:pt idx="5">
                  <c:v>7.0000000000000021E-2</c:v>
                </c:pt>
              </c:numCache>
            </c:numRef>
          </c:val>
          <c:extLst xmlns:c16r2="http://schemas.microsoft.com/office/drawing/2015/06/chart">
            <c:ext xmlns:c16="http://schemas.microsoft.com/office/drawing/2014/chart" uri="{C3380CC4-5D6E-409C-BE32-E72D297353CC}">
              <c16:uniqueId val="{00000004-B943-4093-BBB7-F5982887C77A}"/>
            </c:ext>
          </c:extLst>
        </c:ser>
        <c:ser>
          <c:idx val="6"/>
          <c:order val="6"/>
          <c:tx>
            <c:strRef>
              <c:f>'Device export'!$CG$1</c:f>
              <c:strCache>
                <c:ptCount val="1"/>
                <c:pt idx="0">
                  <c:v>7</c:v>
                </c:pt>
              </c:strCache>
            </c:strRef>
          </c:tx>
          <c:spPr>
            <a:solidFill>
              <a:srgbClr val="8BB13F"/>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export'!$BZ$21:$BZ$23,'Device export'!$BZ$24:$BZ$26)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export'!$CG$21:$CG$23,'Device export'!$CG$24:$CG$26)</c:f>
              <c:numCache>
                <c:formatCode>0%</c:formatCode>
                <c:ptCount val="6"/>
                <c:pt idx="0">
                  <c:v>8.6701434159061272E-2</c:v>
                </c:pt>
                <c:pt idx="1">
                  <c:v>0.11</c:v>
                </c:pt>
                <c:pt idx="2">
                  <c:v>9.362880886426693E-2</c:v>
                </c:pt>
                <c:pt idx="3">
                  <c:v>0.17</c:v>
                </c:pt>
                <c:pt idx="4">
                  <c:v>0.05</c:v>
                </c:pt>
                <c:pt idx="5">
                  <c:v>2.0000000000000011E-2</c:v>
                </c:pt>
              </c:numCache>
            </c:numRef>
          </c:val>
          <c:extLst xmlns:c16r2="http://schemas.microsoft.com/office/drawing/2015/06/chart">
            <c:ext xmlns:c16="http://schemas.microsoft.com/office/drawing/2014/chart" uri="{C3380CC4-5D6E-409C-BE32-E72D297353CC}">
              <c16:uniqueId val="{00000005-B943-4093-BBB7-F5982887C77A}"/>
            </c:ext>
          </c:extLst>
        </c:ser>
        <c:dLbls>
          <c:showVal val="1"/>
        </c:dLbls>
        <c:gapWidth val="50"/>
        <c:overlap val="100"/>
        <c:axId val="147276544"/>
        <c:axId val="147278080"/>
      </c:barChart>
      <c:catAx>
        <c:axId val="147276544"/>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sv-SE"/>
          </a:p>
        </c:txPr>
        <c:crossAx val="147278080"/>
        <c:crosses val="autoZero"/>
        <c:auto val="1"/>
        <c:lblAlgn val="ctr"/>
        <c:lblOffset val="100"/>
      </c:catAx>
      <c:valAx>
        <c:axId val="147278080"/>
        <c:scaling>
          <c:orientation val="minMax"/>
          <c:min val="0"/>
        </c:scaling>
        <c:axPos val="t"/>
        <c:majorGridlines>
          <c:spPr>
            <a:ln w="9525" cap="flat" cmpd="sng" algn="ctr">
              <a:solidFill>
                <a:schemeClr val="tx1">
                  <a:lumMod val="15000"/>
                  <a:lumOff val="85000"/>
                </a:schemeClr>
              </a:solidFill>
              <a:round/>
            </a:ln>
            <a:effectLst/>
          </c:spPr>
        </c:majorGridlines>
        <c:numFmt formatCode="0%" sourceLinked="1"/>
        <c:majorTickMark val="none"/>
        <c:tickLblPos val="high"/>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sv-SE"/>
          </a:p>
        </c:txPr>
        <c:crossAx val="147276544"/>
        <c:crosses val="autoZero"/>
        <c:crossBetween val="between"/>
      </c:valAx>
      <c:spPr>
        <a:noFill/>
        <a:ln>
          <a:noFill/>
        </a:ln>
        <a:effectLst/>
      </c:spPr>
    </c:plotArea>
    <c:legend>
      <c:legendPos val="tr"/>
      <c:layout>
        <c:manualLayout>
          <c:xMode val="edge"/>
          <c:yMode val="edge"/>
          <c:x val="0.87725125742911092"/>
          <c:y val="8.0545229244114003E-2"/>
          <c:w val="5.0281494098829094E-2"/>
          <c:h val="0.73526183297720005"/>
        </c:manualLayout>
      </c:layout>
      <c:spPr>
        <a:noFill/>
        <a:ln>
          <a:noFill/>
        </a:ln>
        <a:effectLst/>
      </c:spPr>
      <c:txPr>
        <a:bodyPr rot="0" spcFirstLastPara="1" vertOverflow="ellipsis" vert="horz" wrap="square" anchor="ctr" anchorCtr="1"/>
        <a:lstStyle/>
        <a:p>
          <a:pPr>
            <a:defRPr sz="800" b="0" i="0" u="none" strike="noStrike" kern="1200" baseline="0">
              <a:solidFill>
                <a:schemeClr val="bg1">
                  <a:lumMod val="50000"/>
                </a:schemeClr>
              </a:solidFill>
              <a:latin typeface="Calibri Light" panose="020F0302020204030204" pitchFamily="34" charset="0"/>
              <a:ea typeface="+mn-ea"/>
              <a:cs typeface="+mn-cs"/>
            </a:defRPr>
          </a:pPr>
          <a:endParaRPr lang="sv-SE"/>
        </a:p>
      </c:txPr>
    </c:legend>
    <c:plotVisOnly val="1"/>
    <c:dispBlanksAs val="gap"/>
  </c:chart>
  <c:spPr>
    <a:noFill/>
    <a:ln>
      <a:noFill/>
    </a:ln>
    <a:effectLst/>
  </c:spPr>
  <c:txPr>
    <a:bodyPr/>
    <a:lstStyle/>
    <a:p>
      <a:pPr>
        <a:defRPr/>
      </a:pPr>
      <a:endParaRPr lang="sv-SE"/>
    </a:p>
  </c:txPr>
  <c:externalData r:id="rId2"/>
</c:chartSpace>
</file>

<file path=ppt/charts/chart31.xml><?xml version="1.0" encoding="utf-8"?>
<c:chartSpace xmlns:c="http://schemas.openxmlformats.org/drawingml/2006/chart" xmlns:a="http://schemas.openxmlformats.org/drawingml/2006/main" xmlns:r="http://schemas.openxmlformats.org/officeDocument/2006/relationships">
  <c:date1904 val="1"/>
  <c:lang val="sv-SE"/>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458491845822643"/>
          <c:y val="0"/>
          <c:w val="0.7405640746592369"/>
          <c:h val="0.89105511811023619"/>
        </c:manualLayout>
      </c:layout>
      <c:barChart>
        <c:barDir val="bar"/>
        <c:grouping val="percentStacked"/>
        <c:ser>
          <c:idx val="0"/>
          <c:order val="0"/>
          <c:tx>
            <c:strRef>
              <c:f>'Device export'!$CJ$1</c:f>
              <c:strCache>
                <c:ptCount val="1"/>
                <c:pt idx="0">
                  <c:v>1</c:v>
                </c:pt>
              </c:strCache>
            </c:strRef>
          </c:tx>
          <c:spPr>
            <a:solidFill>
              <a:srgbClr val="B64E50"/>
            </a:solidFill>
            <a:ln w="12700">
              <a:solidFill>
                <a:sysClr val="window" lastClr="FFFFFF"/>
              </a:solidFill>
            </a:ln>
            <a:effectLst/>
          </c:spPr>
          <c:dLbls>
            <c:spPr>
              <a:noFill/>
              <a:ln>
                <a:noFill/>
              </a:ln>
              <a:effectLst/>
            </c:spPr>
            <c:txPr>
              <a:bodyPr rot="0" spcFirstLastPara="1" vertOverflow="ellipsis" vert="horz" wrap="square" lIns="38100" tIns="19050" rIns="38100" bIns="19050" anchor="ctr" anchorCtr="1">
                <a:spAutoFit/>
              </a:bodyPr>
              <a:lstStyle/>
              <a:p>
                <a:pPr algn="ctr">
                  <a:defRPr lang="da-DK" sz="800" b="0" i="0" u="none" strike="noStrike" kern="1200" baseline="0">
                    <a:solidFill>
                      <a:schemeClr val="tx1"/>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('Device export'!$CI$9,'Device export'!$CI$10)</c:f>
              <c:strCache>
                <c:ptCount val="2"/>
                <c:pt idx="0">
                  <c:v>Göteborgs stad 2016</c:v>
                </c:pt>
                <c:pt idx="1">
                  <c:v>Göteborgs stad 2015</c:v>
                </c:pt>
              </c:strCache>
            </c:strRef>
          </c:cat>
          <c:val>
            <c:numRef>
              <c:f>('Device export'!$CJ$9,'Device export'!$CJ$10)</c:f>
              <c:numCache>
                <c:formatCode>0%</c:formatCode>
                <c:ptCount val="2"/>
                <c:pt idx="0">
                  <c:v>6.1733800350262713E-2</c:v>
                </c:pt>
                <c:pt idx="1">
                  <c:v>0.12474226804123774</c:v>
                </c:pt>
              </c:numCache>
            </c:numRef>
          </c:val>
          <c:extLst xmlns:c16r2="http://schemas.microsoft.com/office/drawing/2015/06/chart">
            <c:ext xmlns:c16="http://schemas.microsoft.com/office/drawing/2014/chart" uri="{C3380CC4-5D6E-409C-BE32-E72D297353CC}">
              <c16:uniqueId val="{00000000-063B-4726-AA50-AC33FA9F69D8}"/>
            </c:ext>
          </c:extLst>
        </c:ser>
        <c:ser>
          <c:idx val="1"/>
          <c:order val="1"/>
          <c:tx>
            <c:strRef>
              <c:f>'Device export'!$CK$1</c:f>
              <c:strCache>
                <c:ptCount val="1"/>
                <c:pt idx="0">
                  <c:v>2</c:v>
                </c:pt>
              </c:strCache>
            </c:strRef>
          </c:tx>
          <c:spPr>
            <a:solidFill>
              <a:srgbClr val="E7A4A4"/>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export'!$CI$9,'Device export'!$CI$10)</c:f>
              <c:strCache>
                <c:ptCount val="2"/>
                <c:pt idx="0">
                  <c:v>Göteborgs stad 2016</c:v>
                </c:pt>
                <c:pt idx="1">
                  <c:v>Göteborgs stad 2015</c:v>
                </c:pt>
              </c:strCache>
            </c:strRef>
          </c:cat>
          <c:val>
            <c:numRef>
              <c:f>('Device export'!$CK$9,'Device export'!$CK$10)</c:f>
              <c:numCache>
                <c:formatCode>0%</c:formatCode>
                <c:ptCount val="2"/>
                <c:pt idx="0">
                  <c:v>7.6401050788091063E-2</c:v>
                </c:pt>
                <c:pt idx="1">
                  <c:v>5.5670103092783467E-2</c:v>
                </c:pt>
              </c:numCache>
            </c:numRef>
          </c:val>
          <c:extLst xmlns:c16r2="http://schemas.microsoft.com/office/drawing/2015/06/chart">
            <c:ext xmlns:c16="http://schemas.microsoft.com/office/drawing/2014/chart" uri="{C3380CC4-5D6E-409C-BE32-E72D297353CC}">
              <c16:uniqueId val="{00000000-E55F-4BE6-8171-3953FFC0DE98}"/>
            </c:ext>
          </c:extLst>
        </c:ser>
        <c:ser>
          <c:idx val="2"/>
          <c:order val="2"/>
          <c:tx>
            <c:strRef>
              <c:f>'Device export'!$CL$1</c:f>
              <c:strCache>
                <c:ptCount val="1"/>
                <c:pt idx="0">
                  <c:v>3</c:v>
                </c:pt>
              </c:strCache>
            </c:strRef>
          </c:tx>
          <c:spPr>
            <a:solidFill>
              <a:srgbClr val="F1CFCF"/>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export'!$CI$9,'Device export'!$CI$10)</c:f>
              <c:strCache>
                <c:ptCount val="2"/>
                <c:pt idx="0">
                  <c:v>Göteborgs stad 2016</c:v>
                </c:pt>
                <c:pt idx="1">
                  <c:v>Göteborgs stad 2015</c:v>
                </c:pt>
              </c:strCache>
            </c:strRef>
          </c:cat>
          <c:val>
            <c:numRef>
              <c:f>('Device export'!$CL$9,'Device export'!$CL$10)</c:f>
              <c:numCache>
                <c:formatCode>0%</c:formatCode>
                <c:ptCount val="2"/>
                <c:pt idx="0">
                  <c:v>0.1790718038528897</c:v>
                </c:pt>
                <c:pt idx="1">
                  <c:v>0.11649484536082474</c:v>
                </c:pt>
              </c:numCache>
            </c:numRef>
          </c:val>
          <c:extLst xmlns:c16r2="http://schemas.microsoft.com/office/drawing/2015/06/chart">
            <c:ext xmlns:c16="http://schemas.microsoft.com/office/drawing/2014/chart" uri="{C3380CC4-5D6E-409C-BE32-E72D297353CC}">
              <c16:uniqueId val="{00000001-E55F-4BE6-8171-3953FFC0DE98}"/>
            </c:ext>
          </c:extLst>
        </c:ser>
        <c:ser>
          <c:idx val="3"/>
          <c:order val="3"/>
          <c:tx>
            <c:strRef>
              <c:f>'Device export'!$CM$1</c:f>
              <c:strCache>
                <c:ptCount val="1"/>
                <c:pt idx="0">
                  <c:v>4</c:v>
                </c:pt>
              </c:strCache>
            </c:strRef>
          </c:tx>
          <c:spPr>
            <a:solidFill>
              <a:sysClr val="window" lastClr="FFFFFF">
                <a:lumMod val="85000"/>
              </a:sysClr>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export'!$CI$9,'Device export'!$CI$10)</c:f>
              <c:strCache>
                <c:ptCount val="2"/>
                <c:pt idx="0">
                  <c:v>Göteborgs stad 2016</c:v>
                </c:pt>
                <c:pt idx="1">
                  <c:v>Göteborgs stad 2015</c:v>
                </c:pt>
              </c:strCache>
            </c:strRef>
          </c:cat>
          <c:val>
            <c:numRef>
              <c:f>('Device export'!$CM$9,'Device export'!$CM$10)</c:f>
              <c:numCache>
                <c:formatCode>0%</c:formatCode>
                <c:ptCount val="2"/>
                <c:pt idx="0">
                  <c:v>0.28239929947460723</c:v>
                </c:pt>
                <c:pt idx="1">
                  <c:v>0.24536082474226864</c:v>
                </c:pt>
              </c:numCache>
            </c:numRef>
          </c:val>
          <c:extLst xmlns:c16r2="http://schemas.microsoft.com/office/drawing/2015/06/chart">
            <c:ext xmlns:c16="http://schemas.microsoft.com/office/drawing/2014/chart" uri="{C3380CC4-5D6E-409C-BE32-E72D297353CC}">
              <c16:uniqueId val="{00000002-E55F-4BE6-8171-3953FFC0DE98}"/>
            </c:ext>
          </c:extLst>
        </c:ser>
        <c:ser>
          <c:idx val="4"/>
          <c:order val="4"/>
          <c:tx>
            <c:strRef>
              <c:f>'Device export'!$CN$1</c:f>
              <c:strCache>
                <c:ptCount val="1"/>
                <c:pt idx="0">
                  <c:v>5</c:v>
                </c:pt>
              </c:strCache>
            </c:strRef>
          </c:tx>
          <c:spPr>
            <a:solidFill>
              <a:srgbClr val="C3D69B"/>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export'!$CI$9,'Device export'!$CI$10)</c:f>
              <c:strCache>
                <c:ptCount val="2"/>
                <c:pt idx="0">
                  <c:v>Göteborgs stad 2016</c:v>
                </c:pt>
                <c:pt idx="1">
                  <c:v>Göteborgs stad 2015</c:v>
                </c:pt>
              </c:strCache>
            </c:strRef>
          </c:cat>
          <c:val>
            <c:numRef>
              <c:f>('Device export'!$CN$9,'Device export'!$CN$10)</c:f>
              <c:numCache>
                <c:formatCode>0%</c:formatCode>
                <c:ptCount val="2"/>
                <c:pt idx="0">
                  <c:v>0.20052539404553421</c:v>
                </c:pt>
                <c:pt idx="1">
                  <c:v>0.17422680412371133</c:v>
                </c:pt>
              </c:numCache>
            </c:numRef>
          </c:val>
          <c:extLst xmlns:c16r2="http://schemas.microsoft.com/office/drawing/2015/06/chart">
            <c:ext xmlns:c16="http://schemas.microsoft.com/office/drawing/2014/chart" uri="{C3380CC4-5D6E-409C-BE32-E72D297353CC}">
              <c16:uniqueId val="{00000003-E55F-4BE6-8171-3953FFC0DE98}"/>
            </c:ext>
          </c:extLst>
        </c:ser>
        <c:ser>
          <c:idx val="5"/>
          <c:order val="5"/>
          <c:tx>
            <c:strRef>
              <c:f>'Device export'!$CO$1</c:f>
              <c:strCache>
                <c:ptCount val="1"/>
                <c:pt idx="0">
                  <c:v>6</c:v>
                </c:pt>
              </c:strCache>
            </c:strRef>
          </c:tx>
          <c:spPr>
            <a:solidFill>
              <a:srgbClr val="A9C948"/>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export'!$CI$9,'Device export'!$CI$10)</c:f>
              <c:strCache>
                <c:ptCount val="2"/>
                <c:pt idx="0">
                  <c:v>Göteborgs stad 2016</c:v>
                </c:pt>
                <c:pt idx="1">
                  <c:v>Göteborgs stad 2015</c:v>
                </c:pt>
              </c:strCache>
            </c:strRef>
          </c:cat>
          <c:val>
            <c:numRef>
              <c:f>('Device export'!$CO$9,'Device export'!$CO$10)</c:f>
              <c:numCache>
                <c:formatCode>0%</c:formatCode>
                <c:ptCount val="2"/>
                <c:pt idx="0">
                  <c:v>0.10551663747810899</c:v>
                </c:pt>
                <c:pt idx="1">
                  <c:v>0.13814432989690784</c:v>
                </c:pt>
              </c:numCache>
            </c:numRef>
          </c:val>
          <c:extLst xmlns:c16r2="http://schemas.microsoft.com/office/drawing/2015/06/chart">
            <c:ext xmlns:c16="http://schemas.microsoft.com/office/drawing/2014/chart" uri="{C3380CC4-5D6E-409C-BE32-E72D297353CC}">
              <c16:uniqueId val="{00000004-E55F-4BE6-8171-3953FFC0DE98}"/>
            </c:ext>
          </c:extLst>
        </c:ser>
        <c:ser>
          <c:idx val="6"/>
          <c:order val="6"/>
          <c:tx>
            <c:strRef>
              <c:f>'Device export'!$CP$1</c:f>
              <c:strCache>
                <c:ptCount val="1"/>
                <c:pt idx="0">
                  <c:v>7</c:v>
                </c:pt>
              </c:strCache>
            </c:strRef>
          </c:tx>
          <c:spPr>
            <a:solidFill>
              <a:srgbClr val="8BB13F"/>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export'!$CI$9,'Device export'!$CI$10)</c:f>
              <c:strCache>
                <c:ptCount val="2"/>
                <c:pt idx="0">
                  <c:v>Göteborgs stad 2016</c:v>
                </c:pt>
                <c:pt idx="1">
                  <c:v>Göteborgs stad 2015</c:v>
                </c:pt>
              </c:strCache>
            </c:strRef>
          </c:cat>
          <c:val>
            <c:numRef>
              <c:f>('Device export'!$CP$9,'Device export'!$CP$10)</c:f>
              <c:numCache>
                <c:formatCode>0%</c:formatCode>
                <c:ptCount val="2"/>
                <c:pt idx="0">
                  <c:v>9.4352014010507829E-2</c:v>
                </c:pt>
                <c:pt idx="1">
                  <c:v>0.14536082474226841</c:v>
                </c:pt>
              </c:numCache>
            </c:numRef>
          </c:val>
          <c:extLst xmlns:c16r2="http://schemas.microsoft.com/office/drawing/2015/06/chart">
            <c:ext xmlns:c16="http://schemas.microsoft.com/office/drawing/2014/chart" uri="{C3380CC4-5D6E-409C-BE32-E72D297353CC}">
              <c16:uniqueId val="{00000005-E55F-4BE6-8171-3953FFC0DE98}"/>
            </c:ext>
          </c:extLst>
        </c:ser>
        <c:dLbls>
          <c:showVal val="1"/>
        </c:dLbls>
        <c:gapWidth val="50"/>
        <c:overlap val="100"/>
        <c:axId val="147505536"/>
        <c:axId val="147507072"/>
      </c:barChart>
      <c:catAx>
        <c:axId val="147505536"/>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sv-SE"/>
          </a:p>
        </c:txPr>
        <c:crossAx val="147507072"/>
        <c:crosses val="autoZero"/>
        <c:auto val="1"/>
        <c:lblAlgn val="ctr"/>
        <c:lblOffset val="100"/>
      </c:catAx>
      <c:valAx>
        <c:axId val="147507072"/>
        <c:scaling>
          <c:orientation val="minMax"/>
          <c:min val="0"/>
        </c:scaling>
        <c:axPos val="t"/>
        <c:majorGridlines>
          <c:spPr>
            <a:ln w="9525" cap="flat" cmpd="sng" algn="ctr">
              <a:solidFill>
                <a:schemeClr val="tx1">
                  <a:lumMod val="15000"/>
                  <a:lumOff val="85000"/>
                </a:schemeClr>
              </a:solidFill>
              <a:round/>
            </a:ln>
            <a:effectLst/>
          </c:spPr>
        </c:majorGridlines>
        <c:numFmt formatCode="0%" sourceLinked="1"/>
        <c:majorTickMark val="none"/>
        <c:tickLblPos val="high"/>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sv-SE"/>
          </a:p>
        </c:txPr>
        <c:crossAx val="147505536"/>
        <c:crosses val="autoZero"/>
        <c:crossBetween val="between"/>
      </c:valAx>
      <c:spPr>
        <a:noFill/>
        <a:ln>
          <a:noFill/>
        </a:ln>
        <a:effectLst/>
      </c:spPr>
    </c:plotArea>
    <c:legend>
      <c:legendPos val="tr"/>
      <c:layout>
        <c:manualLayout>
          <c:xMode val="edge"/>
          <c:yMode val="edge"/>
          <c:x val="0.87725125742911092"/>
          <c:y val="8.0545229244114003E-2"/>
          <c:w val="5.0281494098829094E-2"/>
          <c:h val="0.73526183297720005"/>
        </c:manualLayout>
      </c:layout>
      <c:spPr>
        <a:noFill/>
        <a:ln>
          <a:noFill/>
        </a:ln>
        <a:effectLst/>
      </c:spPr>
      <c:txPr>
        <a:bodyPr rot="0" spcFirstLastPara="1" vertOverflow="ellipsis" vert="horz" wrap="square" anchor="ctr" anchorCtr="1"/>
        <a:lstStyle/>
        <a:p>
          <a:pPr>
            <a:defRPr sz="800" b="0" i="0" u="none" strike="noStrike" kern="1200" baseline="0">
              <a:solidFill>
                <a:schemeClr val="bg1">
                  <a:lumMod val="50000"/>
                </a:schemeClr>
              </a:solidFill>
              <a:latin typeface="Calibri Light" panose="020F0302020204030204" pitchFamily="34" charset="0"/>
              <a:ea typeface="+mn-ea"/>
              <a:cs typeface="+mn-cs"/>
            </a:defRPr>
          </a:pPr>
          <a:endParaRPr lang="sv-SE"/>
        </a:p>
      </c:txPr>
    </c:legend>
    <c:plotVisOnly val="1"/>
    <c:dispBlanksAs val="gap"/>
  </c:chart>
  <c:spPr>
    <a:noFill/>
    <a:ln>
      <a:noFill/>
    </a:ln>
    <a:effectLst/>
  </c:spPr>
  <c:txPr>
    <a:bodyPr/>
    <a:lstStyle/>
    <a:p>
      <a:pPr>
        <a:defRPr/>
      </a:pPr>
      <a:endParaRPr lang="sv-SE"/>
    </a:p>
  </c:txPr>
  <c:externalData r:id="rId2"/>
</c:chartSpace>
</file>

<file path=ppt/charts/chart32.xml><?xml version="1.0" encoding="utf-8"?>
<c:chartSpace xmlns:c="http://schemas.openxmlformats.org/drawingml/2006/chart" xmlns:a="http://schemas.openxmlformats.org/drawingml/2006/main" xmlns:r="http://schemas.openxmlformats.org/officeDocument/2006/relationships">
  <c:date1904 val="1"/>
  <c:lang val="sv-SE"/>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458491845822643"/>
          <c:y val="0"/>
          <c:w val="0.7405640746592369"/>
          <c:h val="0.89105511811023619"/>
        </c:manualLayout>
      </c:layout>
      <c:barChart>
        <c:barDir val="bar"/>
        <c:grouping val="percentStacked"/>
        <c:ser>
          <c:idx val="0"/>
          <c:order val="0"/>
          <c:tx>
            <c:strRef>
              <c:f>'Device export'!$CJ$1</c:f>
              <c:strCache>
                <c:ptCount val="1"/>
                <c:pt idx="0">
                  <c:v>1</c:v>
                </c:pt>
              </c:strCache>
            </c:strRef>
          </c:tx>
          <c:spPr>
            <a:solidFill>
              <a:srgbClr val="B64E50"/>
            </a:solidFill>
            <a:ln w="12700">
              <a:solidFill>
                <a:sysClr val="window" lastClr="FFFFFF"/>
              </a:solidFill>
            </a:ln>
            <a:effectLst/>
          </c:spPr>
          <c:dLbls>
            <c:spPr>
              <a:noFill/>
              <a:ln>
                <a:noFill/>
              </a:ln>
              <a:effectLst/>
            </c:spPr>
            <c:txPr>
              <a:bodyPr rot="0" spcFirstLastPara="1" vertOverflow="ellipsis" vert="horz" wrap="square" lIns="38100" tIns="19050" rIns="38100" bIns="19050" anchor="ctr" anchorCtr="1">
                <a:spAutoFit/>
              </a:bodyPr>
              <a:lstStyle/>
              <a:p>
                <a:pPr algn="ctr">
                  <a:defRPr lang="da-DK" sz="800" b="0" i="0" u="none" strike="noStrike" kern="1200" baseline="0">
                    <a:solidFill>
                      <a:schemeClr val="tx1"/>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('Device export'!$CI$21:$CI$23,'Device export'!$CI$24:$CI$26)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export'!$CJ$21:$CJ$23,'Device export'!$CJ$24:$CJ$26)</c:f>
              <c:numCache>
                <c:formatCode>0%</c:formatCode>
                <c:ptCount val="6"/>
                <c:pt idx="0">
                  <c:v>7.2931276297335423E-2</c:v>
                </c:pt>
                <c:pt idx="1">
                  <c:v>0.16</c:v>
                </c:pt>
                <c:pt idx="2">
                  <c:v>4.312354312354312E-2</c:v>
                </c:pt>
                <c:pt idx="3">
                  <c:v>7.0000000000000021E-2</c:v>
                </c:pt>
                <c:pt idx="4">
                  <c:v>8.1761006289308172E-2</c:v>
                </c:pt>
                <c:pt idx="5">
                  <c:v>0.05</c:v>
                </c:pt>
              </c:numCache>
            </c:numRef>
          </c:val>
          <c:extLst xmlns:c16r2="http://schemas.microsoft.com/office/drawing/2015/06/chart">
            <c:ext xmlns:c16="http://schemas.microsoft.com/office/drawing/2014/chart" uri="{C3380CC4-5D6E-409C-BE32-E72D297353CC}">
              <c16:uniqueId val="{00000000-063B-4726-AA50-AC33FA9F69D8}"/>
            </c:ext>
          </c:extLst>
        </c:ser>
        <c:ser>
          <c:idx val="1"/>
          <c:order val="1"/>
          <c:tx>
            <c:strRef>
              <c:f>'Device export'!$CK$1</c:f>
              <c:strCache>
                <c:ptCount val="1"/>
                <c:pt idx="0">
                  <c:v>2</c:v>
                </c:pt>
              </c:strCache>
            </c:strRef>
          </c:tx>
          <c:spPr>
            <a:solidFill>
              <a:srgbClr val="E7A4A4"/>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export'!$CI$21:$CI$23,'Device export'!$CI$24:$CI$26)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export'!$CK$21:$CK$23,'Device export'!$CK$24:$CK$26)</c:f>
              <c:numCache>
                <c:formatCode>0%</c:formatCode>
                <c:ptCount val="6"/>
                <c:pt idx="0">
                  <c:v>7.9593267882188345E-2</c:v>
                </c:pt>
                <c:pt idx="1">
                  <c:v>6.0000000000000032E-2</c:v>
                </c:pt>
                <c:pt idx="2">
                  <c:v>7.1095571095571103E-2</c:v>
                </c:pt>
                <c:pt idx="3">
                  <c:v>6.0000000000000032E-2</c:v>
                </c:pt>
                <c:pt idx="4">
                  <c:v>6.2893081761006608E-2</c:v>
                </c:pt>
                <c:pt idx="5">
                  <c:v>0</c:v>
                </c:pt>
              </c:numCache>
            </c:numRef>
          </c:val>
          <c:extLst xmlns:c16r2="http://schemas.microsoft.com/office/drawing/2015/06/chart">
            <c:ext xmlns:c16="http://schemas.microsoft.com/office/drawing/2014/chart" uri="{C3380CC4-5D6E-409C-BE32-E72D297353CC}">
              <c16:uniqueId val="{00000000-143D-46E0-9C64-90DB58638A3D}"/>
            </c:ext>
          </c:extLst>
        </c:ser>
        <c:ser>
          <c:idx val="2"/>
          <c:order val="2"/>
          <c:tx>
            <c:strRef>
              <c:f>'Device export'!$CL$1</c:f>
              <c:strCache>
                <c:ptCount val="1"/>
                <c:pt idx="0">
                  <c:v>3</c:v>
                </c:pt>
              </c:strCache>
            </c:strRef>
          </c:tx>
          <c:spPr>
            <a:solidFill>
              <a:srgbClr val="F1CFCF"/>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export'!$CI$21:$CI$23,'Device export'!$CI$24:$CI$26)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export'!$CL$21:$CL$23,'Device export'!$CL$24:$CL$26)</c:f>
              <c:numCache>
                <c:formatCode>0%</c:formatCode>
                <c:ptCount val="6"/>
                <c:pt idx="0">
                  <c:v>0.1711079943899019</c:v>
                </c:pt>
                <c:pt idx="1">
                  <c:v>0.11</c:v>
                </c:pt>
                <c:pt idx="2">
                  <c:v>0.1923076923076924</c:v>
                </c:pt>
                <c:pt idx="3">
                  <c:v>0.12000000000000002</c:v>
                </c:pt>
                <c:pt idx="4">
                  <c:v>0.19496855345911951</c:v>
                </c:pt>
                <c:pt idx="5">
                  <c:v>0.1</c:v>
                </c:pt>
              </c:numCache>
            </c:numRef>
          </c:val>
          <c:extLst xmlns:c16r2="http://schemas.microsoft.com/office/drawing/2015/06/chart">
            <c:ext xmlns:c16="http://schemas.microsoft.com/office/drawing/2014/chart" uri="{C3380CC4-5D6E-409C-BE32-E72D297353CC}">
              <c16:uniqueId val="{00000001-143D-46E0-9C64-90DB58638A3D}"/>
            </c:ext>
          </c:extLst>
        </c:ser>
        <c:ser>
          <c:idx val="3"/>
          <c:order val="3"/>
          <c:tx>
            <c:strRef>
              <c:f>'Device export'!$CM$1</c:f>
              <c:strCache>
                <c:ptCount val="1"/>
                <c:pt idx="0">
                  <c:v>4</c:v>
                </c:pt>
              </c:strCache>
            </c:strRef>
          </c:tx>
          <c:spPr>
            <a:solidFill>
              <a:sysClr val="window" lastClr="FFFFFF">
                <a:lumMod val="85000"/>
              </a:sysClr>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export'!$CI$21:$CI$23,'Device export'!$CI$24:$CI$26)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export'!$CM$21:$CM$23,'Device export'!$CM$24:$CM$26)</c:f>
              <c:numCache>
                <c:formatCode>0%</c:formatCode>
                <c:ptCount val="6"/>
                <c:pt idx="0">
                  <c:v>0.28751753155680232</c:v>
                </c:pt>
                <c:pt idx="1">
                  <c:v>0.26</c:v>
                </c:pt>
                <c:pt idx="2">
                  <c:v>0.27389277389277622</c:v>
                </c:pt>
                <c:pt idx="3">
                  <c:v>0.23</c:v>
                </c:pt>
                <c:pt idx="4">
                  <c:v>0.28930817610063064</c:v>
                </c:pt>
                <c:pt idx="5">
                  <c:v>0.48000000000000032</c:v>
                </c:pt>
              </c:numCache>
            </c:numRef>
          </c:val>
          <c:extLst xmlns:c16r2="http://schemas.microsoft.com/office/drawing/2015/06/chart">
            <c:ext xmlns:c16="http://schemas.microsoft.com/office/drawing/2014/chart" uri="{C3380CC4-5D6E-409C-BE32-E72D297353CC}">
              <c16:uniqueId val="{00000002-143D-46E0-9C64-90DB58638A3D}"/>
            </c:ext>
          </c:extLst>
        </c:ser>
        <c:ser>
          <c:idx val="4"/>
          <c:order val="4"/>
          <c:tx>
            <c:strRef>
              <c:f>'Device export'!$CN$1</c:f>
              <c:strCache>
                <c:ptCount val="1"/>
                <c:pt idx="0">
                  <c:v>5</c:v>
                </c:pt>
              </c:strCache>
            </c:strRef>
          </c:tx>
          <c:spPr>
            <a:solidFill>
              <a:srgbClr val="C3D69B"/>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export'!$CI$21:$CI$23,'Device export'!$CI$24:$CI$26)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export'!$CN$21:$CN$23,'Device export'!$CN$24:$CN$26)</c:f>
              <c:numCache>
                <c:formatCode>0%</c:formatCode>
                <c:ptCount val="6"/>
                <c:pt idx="0">
                  <c:v>0.19424964936886396</c:v>
                </c:pt>
                <c:pt idx="1">
                  <c:v>0.15000000000000024</c:v>
                </c:pt>
                <c:pt idx="2">
                  <c:v>0.21095571095571095</c:v>
                </c:pt>
                <c:pt idx="3">
                  <c:v>0.21000000000000021</c:v>
                </c:pt>
                <c:pt idx="4">
                  <c:v>0.18867924528301888</c:v>
                </c:pt>
                <c:pt idx="5">
                  <c:v>0.15000000000000024</c:v>
                </c:pt>
              </c:numCache>
            </c:numRef>
          </c:val>
          <c:extLst xmlns:c16r2="http://schemas.microsoft.com/office/drawing/2015/06/chart">
            <c:ext xmlns:c16="http://schemas.microsoft.com/office/drawing/2014/chart" uri="{C3380CC4-5D6E-409C-BE32-E72D297353CC}">
              <c16:uniqueId val="{00000003-143D-46E0-9C64-90DB58638A3D}"/>
            </c:ext>
          </c:extLst>
        </c:ser>
        <c:ser>
          <c:idx val="5"/>
          <c:order val="5"/>
          <c:tx>
            <c:strRef>
              <c:f>'Device export'!$CO$1</c:f>
              <c:strCache>
                <c:ptCount val="1"/>
                <c:pt idx="0">
                  <c:v>6</c:v>
                </c:pt>
              </c:strCache>
            </c:strRef>
          </c:tx>
          <c:spPr>
            <a:solidFill>
              <a:srgbClr val="A9C948"/>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export'!$CI$21:$CI$23,'Device export'!$CI$24:$CI$26)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export'!$CO$21:$CO$23,'Device export'!$CO$24:$CO$26)</c:f>
              <c:numCache>
                <c:formatCode>0%</c:formatCode>
                <c:ptCount val="6"/>
                <c:pt idx="0">
                  <c:v>9.88779803646571E-2</c:v>
                </c:pt>
                <c:pt idx="1">
                  <c:v>0.13</c:v>
                </c:pt>
                <c:pt idx="2">
                  <c:v>0.11655011655011654</c:v>
                </c:pt>
                <c:pt idx="3">
                  <c:v>0.15000000000000024</c:v>
                </c:pt>
                <c:pt idx="4">
                  <c:v>9.4339622641509524E-2</c:v>
                </c:pt>
                <c:pt idx="5">
                  <c:v>0.15000000000000024</c:v>
                </c:pt>
              </c:numCache>
            </c:numRef>
          </c:val>
          <c:extLst xmlns:c16r2="http://schemas.microsoft.com/office/drawing/2015/06/chart">
            <c:ext xmlns:c16="http://schemas.microsoft.com/office/drawing/2014/chart" uri="{C3380CC4-5D6E-409C-BE32-E72D297353CC}">
              <c16:uniqueId val="{00000004-143D-46E0-9C64-90DB58638A3D}"/>
            </c:ext>
          </c:extLst>
        </c:ser>
        <c:ser>
          <c:idx val="6"/>
          <c:order val="6"/>
          <c:tx>
            <c:strRef>
              <c:f>'Device export'!$CP$1</c:f>
              <c:strCache>
                <c:ptCount val="1"/>
                <c:pt idx="0">
                  <c:v>7</c:v>
                </c:pt>
              </c:strCache>
            </c:strRef>
          </c:tx>
          <c:spPr>
            <a:solidFill>
              <a:srgbClr val="8BB13F"/>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export'!$CI$21:$CI$23,'Device export'!$CI$24:$CI$26)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export'!$CP$21:$CP$23,'Device export'!$CP$24:$CP$26)</c:f>
              <c:numCache>
                <c:formatCode>0%</c:formatCode>
                <c:ptCount val="6"/>
                <c:pt idx="0">
                  <c:v>9.5722300140253305E-2</c:v>
                </c:pt>
                <c:pt idx="1">
                  <c:v>0.13</c:v>
                </c:pt>
                <c:pt idx="2">
                  <c:v>9.2074592074592662E-2</c:v>
                </c:pt>
                <c:pt idx="3">
                  <c:v>0.16</c:v>
                </c:pt>
                <c:pt idx="4">
                  <c:v>8.8050314465408827E-2</c:v>
                </c:pt>
                <c:pt idx="5">
                  <c:v>8.0000000000000043E-2</c:v>
                </c:pt>
              </c:numCache>
            </c:numRef>
          </c:val>
          <c:extLst xmlns:c16r2="http://schemas.microsoft.com/office/drawing/2015/06/chart">
            <c:ext xmlns:c16="http://schemas.microsoft.com/office/drawing/2014/chart" uri="{C3380CC4-5D6E-409C-BE32-E72D297353CC}">
              <c16:uniqueId val="{00000005-143D-46E0-9C64-90DB58638A3D}"/>
            </c:ext>
          </c:extLst>
        </c:ser>
        <c:dLbls>
          <c:showVal val="1"/>
        </c:dLbls>
        <c:gapWidth val="50"/>
        <c:overlap val="100"/>
        <c:axId val="147811712"/>
        <c:axId val="148243584"/>
      </c:barChart>
      <c:catAx>
        <c:axId val="147811712"/>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sv-SE"/>
          </a:p>
        </c:txPr>
        <c:crossAx val="148243584"/>
        <c:crosses val="autoZero"/>
        <c:auto val="1"/>
        <c:lblAlgn val="ctr"/>
        <c:lblOffset val="100"/>
      </c:catAx>
      <c:valAx>
        <c:axId val="148243584"/>
        <c:scaling>
          <c:orientation val="minMax"/>
          <c:min val="0"/>
        </c:scaling>
        <c:axPos val="t"/>
        <c:majorGridlines>
          <c:spPr>
            <a:ln w="9525" cap="flat" cmpd="sng" algn="ctr">
              <a:solidFill>
                <a:schemeClr val="tx1">
                  <a:lumMod val="15000"/>
                  <a:lumOff val="85000"/>
                </a:schemeClr>
              </a:solidFill>
              <a:round/>
            </a:ln>
            <a:effectLst/>
          </c:spPr>
        </c:majorGridlines>
        <c:numFmt formatCode="0%" sourceLinked="1"/>
        <c:majorTickMark val="none"/>
        <c:tickLblPos val="high"/>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sv-SE"/>
          </a:p>
        </c:txPr>
        <c:crossAx val="147811712"/>
        <c:crosses val="autoZero"/>
        <c:crossBetween val="between"/>
      </c:valAx>
      <c:spPr>
        <a:noFill/>
        <a:ln>
          <a:noFill/>
        </a:ln>
        <a:effectLst/>
      </c:spPr>
    </c:plotArea>
    <c:legend>
      <c:legendPos val="tr"/>
      <c:layout>
        <c:manualLayout>
          <c:xMode val="edge"/>
          <c:yMode val="edge"/>
          <c:x val="0.87725125742911092"/>
          <c:y val="8.0545229244114003E-2"/>
          <c:w val="5.0281494098829094E-2"/>
          <c:h val="0.73526183297720005"/>
        </c:manualLayout>
      </c:layout>
      <c:spPr>
        <a:noFill/>
        <a:ln>
          <a:noFill/>
        </a:ln>
        <a:effectLst/>
      </c:spPr>
      <c:txPr>
        <a:bodyPr rot="0" spcFirstLastPara="1" vertOverflow="ellipsis" vert="horz" wrap="square" anchor="ctr" anchorCtr="1"/>
        <a:lstStyle/>
        <a:p>
          <a:pPr>
            <a:defRPr sz="800" b="0" i="0" u="none" strike="noStrike" kern="1200" baseline="0">
              <a:solidFill>
                <a:schemeClr val="bg1">
                  <a:lumMod val="50000"/>
                </a:schemeClr>
              </a:solidFill>
              <a:latin typeface="Calibri Light" panose="020F0302020204030204" pitchFamily="34" charset="0"/>
              <a:ea typeface="+mn-ea"/>
              <a:cs typeface="+mn-cs"/>
            </a:defRPr>
          </a:pPr>
          <a:endParaRPr lang="sv-SE"/>
        </a:p>
      </c:txPr>
    </c:legend>
    <c:plotVisOnly val="1"/>
    <c:dispBlanksAs val="gap"/>
  </c:chart>
  <c:spPr>
    <a:noFill/>
    <a:ln>
      <a:noFill/>
    </a:ln>
    <a:effectLst/>
  </c:spPr>
  <c:txPr>
    <a:bodyPr/>
    <a:lstStyle/>
    <a:p>
      <a:pPr>
        <a:defRPr/>
      </a:pPr>
      <a:endParaRPr lang="sv-SE"/>
    </a:p>
  </c:txPr>
  <c:externalData r:id="rId2"/>
</c:chartSpace>
</file>

<file path=ppt/charts/chart33.xml><?xml version="1.0" encoding="utf-8"?>
<c:chartSpace xmlns:c="http://schemas.openxmlformats.org/drawingml/2006/chart" xmlns:a="http://schemas.openxmlformats.org/drawingml/2006/main" xmlns:r="http://schemas.openxmlformats.org/officeDocument/2006/relationships">
  <c:date1904 val="1"/>
  <c:lang val="sv-SE"/>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458491845822643"/>
          <c:y val="0"/>
          <c:w val="0.7405640746592369"/>
          <c:h val="0.89105511811023619"/>
        </c:manualLayout>
      </c:layout>
      <c:barChart>
        <c:barDir val="bar"/>
        <c:grouping val="percentStacked"/>
        <c:ser>
          <c:idx val="0"/>
          <c:order val="0"/>
          <c:tx>
            <c:strRef>
              <c:f>'Device export'!$CR$1</c:f>
              <c:strCache>
                <c:ptCount val="1"/>
                <c:pt idx="0">
                  <c:v>1</c:v>
                </c:pt>
              </c:strCache>
            </c:strRef>
          </c:tx>
          <c:spPr>
            <a:solidFill>
              <a:srgbClr val="B64E50"/>
            </a:solidFill>
            <a:ln w="12700">
              <a:solidFill>
                <a:sysClr val="window" lastClr="FFFFFF"/>
              </a:solidFill>
            </a:ln>
            <a:effectLst/>
          </c:spPr>
          <c:dLbls>
            <c:spPr>
              <a:noFill/>
              <a:ln>
                <a:noFill/>
              </a:ln>
              <a:effectLst/>
            </c:spPr>
            <c:txPr>
              <a:bodyPr rot="0" spcFirstLastPara="1" vertOverflow="ellipsis" vert="horz" wrap="square" lIns="38100" tIns="19050" rIns="38100" bIns="19050" anchor="ctr" anchorCtr="1">
                <a:spAutoFit/>
              </a:bodyPr>
              <a:lstStyle/>
              <a:p>
                <a:pPr algn="ctr">
                  <a:defRPr lang="da-DK" sz="800" b="0" i="0" u="none" strike="noStrike" kern="1200" baseline="0">
                    <a:solidFill>
                      <a:schemeClr val="tx1"/>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'Device export'!$CQ$9:$CQ$10</c:f>
              <c:strCache>
                <c:ptCount val="2"/>
                <c:pt idx="0">
                  <c:v>Göteborgs stad 2016</c:v>
                </c:pt>
                <c:pt idx="1">
                  <c:v>Göteborgs stad 2015</c:v>
                </c:pt>
              </c:strCache>
            </c:strRef>
          </c:cat>
          <c:val>
            <c:numRef>
              <c:f>'Device export'!$CR$9:$CR$10</c:f>
              <c:numCache>
                <c:formatCode>0%</c:formatCode>
                <c:ptCount val="2"/>
                <c:pt idx="0">
                  <c:v>6.2486200044159924E-2</c:v>
                </c:pt>
                <c:pt idx="1">
                  <c:v>0.12090163934426228</c:v>
                </c:pt>
              </c:numCache>
            </c:numRef>
          </c:val>
          <c:extLst xmlns:c16r2="http://schemas.microsoft.com/office/drawing/2015/06/chart">
            <c:ext xmlns:c16="http://schemas.microsoft.com/office/drawing/2014/chart" uri="{C3380CC4-5D6E-409C-BE32-E72D297353CC}">
              <c16:uniqueId val="{00000000-063B-4726-AA50-AC33FA9F69D8}"/>
            </c:ext>
          </c:extLst>
        </c:ser>
        <c:ser>
          <c:idx val="1"/>
          <c:order val="1"/>
          <c:tx>
            <c:strRef>
              <c:f>'Device export'!$CS$1</c:f>
              <c:strCache>
                <c:ptCount val="1"/>
                <c:pt idx="0">
                  <c:v>2</c:v>
                </c:pt>
              </c:strCache>
            </c:strRef>
          </c:tx>
          <c:spPr>
            <a:solidFill>
              <a:srgbClr val="E7A4A4"/>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export'!$CQ$9:$CQ$10</c:f>
              <c:strCache>
                <c:ptCount val="2"/>
                <c:pt idx="0">
                  <c:v>Göteborgs stad 2016</c:v>
                </c:pt>
                <c:pt idx="1">
                  <c:v>Göteborgs stad 2015</c:v>
                </c:pt>
              </c:strCache>
            </c:strRef>
          </c:cat>
          <c:val>
            <c:numRef>
              <c:f>'Device export'!$CS$9:$CS$10</c:f>
              <c:numCache>
                <c:formatCode>0%</c:formatCode>
                <c:ptCount val="2"/>
                <c:pt idx="0">
                  <c:v>8.7657319496577707E-2</c:v>
                </c:pt>
                <c:pt idx="1">
                  <c:v>6.25E-2</c:v>
                </c:pt>
              </c:numCache>
            </c:numRef>
          </c:val>
          <c:extLst xmlns:c16r2="http://schemas.microsoft.com/office/drawing/2015/06/chart">
            <c:ext xmlns:c16="http://schemas.microsoft.com/office/drawing/2014/chart" uri="{C3380CC4-5D6E-409C-BE32-E72D297353CC}">
              <c16:uniqueId val="{00000000-B92D-404F-BBF5-B1D8E6A88140}"/>
            </c:ext>
          </c:extLst>
        </c:ser>
        <c:ser>
          <c:idx val="2"/>
          <c:order val="2"/>
          <c:tx>
            <c:strRef>
              <c:f>'Device export'!$CT$1</c:f>
              <c:strCache>
                <c:ptCount val="1"/>
                <c:pt idx="0">
                  <c:v>3</c:v>
                </c:pt>
              </c:strCache>
            </c:strRef>
          </c:tx>
          <c:spPr>
            <a:solidFill>
              <a:srgbClr val="F1CFCF"/>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export'!$CQ$9:$CQ$10</c:f>
              <c:strCache>
                <c:ptCount val="2"/>
                <c:pt idx="0">
                  <c:v>Göteborgs stad 2016</c:v>
                </c:pt>
                <c:pt idx="1">
                  <c:v>Göteborgs stad 2015</c:v>
                </c:pt>
              </c:strCache>
            </c:strRef>
          </c:cat>
          <c:val>
            <c:numRef>
              <c:f>'Device export'!$CT$9:$CT$10</c:f>
              <c:numCache>
                <c:formatCode>0%</c:formatCode>
                <c:ptCount val="2"/>
                <c:pt idx="0">
                  <c:v>0.17156105100463678</c:v>
                </c:pt>
                <c:pt idx="1">
                  <c:v>0.12397540983606557</c:v>
                </c:pt>
              </c:numCache>
            </c:numRef>
          </c:val>
          <c:extLst xmlns:c16r2="http://schemas.microsoft.com/office/drawing/2015/06/chart">
            <c:ext xmlns:c16="http://schemas.microsoft.com/office/drawing/2014/chart" uri="{C3380CC4-5D6E-409C-BE32-E72D297353CC}">
              <c16:uniqueId val="{00000001-B92D-404F-BBF5-B1D8E6A88140}"/>
            </c:ext>
          </c:extLst>
        </c:ser>
        <c:ser>
          <c:idx val="3"/>
          <c:order val="3"/>
          <c:tx>
            <c:strRef>
              <c:f>'Device export'!$CU$1</c:f>
              <c:strCache>
                <c:ptCount val="1"/>
                <c:pt idx="0">
                  <c:v>4</c:v>
                </c:pt>
              </c:strCache>
            </c:strRef>
          </c:tx>
          <c:spPr>
            <a:solidFill>
              <a:sysClr val="window" lastClr="FFFFFF">
                <a:lumMod val="85000"/>
              </a:sysClr>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export'!$CQ$9:$CQ$10</c:f>
              <c:strCache>
                <c:ptCount val="2"/>
                <c:pt idx="0">
                  <c:v>Göteborgs stad 2016</c:v>
                </c:pt>
                <c:pt idx="1">
                  <c:v>Göteborgs stad 2015</c:v>
                </c:pt>
              </c:strCache>
            </c:strRef>
          </c:cat>
          <c:val>
            <c:numRef>
              <c:f>'Device export'!$CU$9:$CU$10</c:f>
              <c:numCache>
                <c:formatCode>0%</c:formatCode>
                <c:ptCount val="2"/>
                <c:pt idx="0">
                  <c:v>0.2848310885405167</c:v>
                </c:pt>
                <c:pt idx="1">
                  <c:v>0.26639344262295084</c:v>
                </c:pt>
              </c:numCache>
            </c:numRef>
          </c:val>
          <c:extLst xmlns:c16r2="http://schemas.microsoft.com/office/drawing/2015/06/chart">
            <c:ext xmlns:c16="http://schemas.microsoft.com/office/drawing/2014/chart" uri="{C3380CC4-5D6E-409C-BE32-E72D297353CC}">
              <c16:uniqueId val="{00000002-B92D-404F-BBF5-B1D8E6A88140}"/>
            </c:ext>
          </c:extLst>
        </c:ser>
        <c:ser>
          <c:idx val="4"/>
          <c:order val="4"/>
          <c:tx>
            <c:strRef>
              <c:f>'Device export'!$CV$1</c:f>
              <c:strCache>
                <c:ptCount val="1"/>
                <c:pt idx="0">
                  <c:v>5</c:v>
                </c:pt>
              </c:strCache>
            </c:strRef>
          </c:tx>
          <c:spPr>
            <a:solidFill>
              <a:srgbClr val="C3D69B"/>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export'!$CQ$9:$CQ$10</c:f>
              <c:strCache>
                <c:ptCount val="2"/>
                <c:pt idx="0">
                  <c:v>Göteborgs stad 2016</c:v>
                </c:pt>
                <c:pt idx="1">
                  <c:v>Göteborgs stad 2015</c:v>
                </c:pt>
              </c:strCache>
            </c:strRef>
          </c:cat>
          <c:val>
            <c:numRef>
              <c:f>'Device export'!$CV$9:$CV$10</c:f>
              <c:numCache>
                <c:formatCode>0%</c:formatCode>
                <c:ptCount val="2"/>
                <c:pt idx="0">
                  <c:v>0.19275778317509462</c:v>
                </c:pt>
                <c:pt idx="1">
                  <c:v>0.16086065573770492</c:v>
                </c:pt>
              </c:numCache>
            </c:numRef>
          </c:val>
          <c:extLst xmlns:c16r2="http://schemas.microsoft.com/office/drawing/2015/06/chart">
            <c:ext xmlns:c16="http://schemas.microsoft.com/office/drawing/2014/chart" uri="{C3380CC4-5D6E-409C-BE32-E72D297353CC}">
              <c16:uniqueId val="{00000003-B92D-404F-BBF5-B1D8E6A88140}"/>
            </c:ext>
          </c:extLst>
        </c:ser>
        <c:ser>
          <c:idx val="5"/>
          <c:order val="5"/>
          <c:tx>
            <c:strRef>
              <c:f>'Device export'!$CW$1</c:f>
              <c:strCache>
                <c:ptCount val="1"/>
                <c:pt idx="0">
                  <c:v>6</c:v>
                </c:pt>
              </c:strCache>
            </c:strRef>
          </c:tx>
          <c:spPr>
            <a:solidFill>
              <a:srgbClr val="A9C948"/>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export'!$CQ$9:$CQ$10</c:f>
              <c:strCache>
                <c:ptCount val="2"/>
                <c:pt idx="0">
                  <c:v>Göteborgs stad 2016</c:v>
                </c:pt>
                <c:pt idx="1">
                  <c:v>Göteborgs stad 2015</c:v>
                </c:pt>
              </c:strCache>
            </c:strRef>
          </c:cat>
          <c:val>
            <c:numRef>
              <c:f>'Device export'!$CW$9:$CW$10</c:f>
              <c:numCache>
                <c:formatCode>0%</c:formatCode>
                <c:ptCount val="2"/>
                <c:pt idx="0">
                  <c:v>0.10819165378670852</c:v>
                </c:pt>
                <c:pt idx="1">
                  <c:v>0.12807377049180327</c:v>
                </c:pt>
              </c:numCache>
            </c:numRef>
          </c:val>
          <c:extLst xmlns:c16r2="http://schemas.microsoft.com/office/drawing/2015/06/chart">
            <c:ext xmlns:c16="http://schemas.microsoft.com/office/drawing/2014/chart" uri="{C3380CC4-5D6E-409C-BE32-E72D297353CC}">
              <c16:uniqueId val="{00000004-B92D-404F-BBF5-B1D8E6A88140}"/>
            </c:ext>
          </c:extLst>
        </c:ser>
        <c:ser>
          <c:idx val="6"/>
          <c:order val="6"/>
          <c:tx>
            <c:strRef>
              <c:f>'Device export'!$CX$1</c:f>
              <c:strCache>
                <c:ptCount val="1"/>
                <c:pt idx="0">
                  <c:v>7</c:v>
                </c:pt>
              </c:strCache>
            </c:strRef>
          </c:tx>
          <c:spPr>
            <a:solidFill>
              <a:srgbClr val="8BB13F"/>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export'!$CQ$9:$CQ$10</c:f>
              <c:strCache>
                <c:ptCount val="2"/>
                <c:pt idx="0">
                  <c:v>Göteborgs stad 2016</c:v>
                </c:pt>
                <c:pt idx="1">
                  <c:v>Göteborgs stad 2015</c:v>
                </c:pt>
              </c:strCache>
            </c:strRef>
          </c:cat>
          <c:val>
            <c:numRef>
              <c:f>'Device export'!$CX$9:$CX$10</c:f>
              <c:numCache>
                <c:formatCode>0%</c:formatCode>
                <c:ptCount val="2"/>
                <c:pt idx="0">
                  <c:v>9.2514903952307367E-2</c:v>
                </c:pt>
                <c:pt idx="1">
                  <c:v>0.13729508196721407</c:v>
                </c:pt>
              </c:numCache>
            </c:numRef>
          </c:val>
          <c:extLst xmlns:c16r2="http://schemas.microsoft.com/office/drawing/2015/06/chart">
            <c:ext xmlns:c16="http://schemas.microsoft.com/office/drawing/2014/chart" uri="{C3380CC4-5D6E-409C-BE32-E72D297353CC}">
              <c16:uniqueId val="{00000005-B92D-404F-BBF5-B1D8E6A88140}"/>
            </c:ext>
          </c:extLst>
        </c:ser>
        <c:dLbls>
          <c:showVal val="1"/>
        </c:dLbls>
        <c:gapWidth val="50"/>
        <c:overlap val="100"/>
        <c:axId val="149765120"/>
        <c:axId val="149775104"/>
      </c:barChart>
      <c:catAx>
        <c:axId val="149765120"/>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sv-SE"/>
          </a:p>
        </c:txPr>
        <c:crossAx val="149775104"/>
        <c:crosses val="autoZero"/>
        <c:auto val="1"/>
        <c:lblAlgn val="ctr"/>
        <c:lblOffset val="100"/>
      </c:catAx>
      <c:valAx>
        <c:axId val="149775104"/>
        <c:scaling>
          <c:orientation val="minMax"/>
          <c:min val="0"/>
        </c:scaling>
        <c:axPos val="t"/>
        <c:majorGridlines>
          <c:spPr>
            <a:ln w="9525" cap="flat" cmpd="sng" algn="ctr">
              <a:solidFill>
                <a:schemeClr val="tx1">
                  <a:lumMod val="15000"/>
                  <a:lumOff val="85000"/>
                </a:schemeClr>
              </a:solidFill>
              <a:round/>
            </a:ln>
            <a:effectLst/>
          </c:spPr>
        </c:majorGridlines>
        <c:numFmt formatCode="0%" sourceLinked="1"/>
        <c:majorTickMark val="none"/>
        <c:tickLblPos val="high"/>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sv-SE"/>
          </a:p>
        </c:txPr>
        <c:crossAx val="149765120"/>
        <c:crosses val="autoZero"/>
        <c:crossBetween val="between"/>
      </c:valAx>
      <c:spPr>
        <a:noFill/>
        <a:ln>
          <a:noFill/>
        </a:ln>
        <a:effectLst/>
      </c:spPr>
    </c:plotArea>
    <c:legend>
      <c:legendPos val="tr"/>
      <c:layout>
        <c:manualLayout>
          <c:xMode val="edge"/>
          <c:yMode val="edge"/>
          <c:x val="0.87725125742911092"/>
          <c:y val="8.0545229244114003E-2"/>
          <c:w val="5.0281494098829094E-2"/>
          <c:h val="0.73526183297720005"/>
        </c:manualLayout>
      </c:layout>
      <c:spPr>
        <a:noFill/>
        <a:ln>
          <a:noFill/>
        </a:ln>
        <a:effectLst/>
      </c:spPr>
      <c:txPr>
        <a:bodyPr rot="0" spcFirstLastPara="1" vertOverflow="ellipsis" vert="horz" wrap="square" anchor="ctr" anchorCtr="1"/>
        <a:lstStyle/>
        <a:p>
          <a:pPr>
            <a:defRPr sz="800" b="0" i="0" u="none" strike="noStrike" kern="1200" baseline="0">
              <a:solidFill>
                <a:schemeClr val="bg1">
                  <a:lumMod val="50000"/>
                </a:schemeClr>
              </a:solidFill>
              <a:latin typeface="Calibri Light" panose="020F0302020204030204" pitchFamily="34" charset="0"/>
              <a:ea typeface="+mn-ea"/>
              <a:cs typeface="+mn-cs"/>
            </a:defRPr>
          </a:pPr>
          <a:endParaRPr lang="sv-SE"/>
        </a:p>
      </c:txPr>
    </c:legend>
    <c:plotVisOnly val="1"/>
    <c:dispBlanksAs val="gap"/>
  </c:chart>
  <c:spPr>
    <a:noFill/>
    <a:ln>
      <a:noFill/>
    </a:ln>
    <a:effectLst/>
  </c:spPr>
  <c:txPr>
    <a:bodyPr/>
    <a:lstStyle/>
    <a:p>
      <a:pPr>
        <a:defRPr/>
      </a:pPr>
      <a:endParaRPr lang="sv-SE"/>
    </a:p>
  </c:txPr>
  <c:externalData r:id="rId2"/>
</c:chartSpace>
</file>

<file path=ppt/charts/chart34.xml><?xml version="1.0" encoding="utf-8"?>
<c:chartSpace xmlns:c="http://schemas.openxmlformats.org/drawingml/2006/chart" xmlns:a="http://schemas.openxmlformats.org/drawingml/2006/main" xmlns:r="http://schemas.openxmlformats.org/officeDocument/2006/relationships">
  <c:date1904 val="1"/>
  <c:lang val="sv-SE"/>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458491845822643"/>
          <c:y val="0"/>
          <c:w val="0.7405640746592369"/>
          <c:h val="0.89105511811023619"/>
        </c:manualLayout>
      </c:layout>
      <c:barChart>
        <c:barDir val="bar"/>
        <c:grouping val="percentStacked"/>
        <c:ser>
          <c:idx val="0"/>
          <c:order val="0"/>
          <c:tx>
            <c:strRef>
              <c:f>'Device export'!$CR$1</c:f>
              <c:strCache>
                <c:ptCount val="1"/>
                <c:pt idx="0">
                  <c:v>1</c:v>
                </c:pt>
              </c:strCache>
            </c:strRef>
          </c:tx>
          <c:spPr>
            <a:solidFill>
              <a:srgbClr val="B64E50"/>
            </a:solidFill>
            <a:ln w="12700">
              <a:solidFill>
                <a:sysClr val="window" lastClr="FFFFFF"/>
              </a:solidFill>
            </a:ln>
            <a:effectLst/>
          </c:spPr>
          <c:dLbls>
            <c:spPr>
              <a:noFill/>
              <a:ln>
                <a:noFill/>
              </a:ln>
              <a:effectLst/>
            </c:spPr>
            <c:txPr>
              <a:bodyPr rot="0" spcFirstLastPara="1" vertOverflow="ellipsis" vert="horz" wrap="square" lIns="38100" tIns="19050" rIns="38100" bIns="19050" anchor="ctr" anchorCtr="1">
                <a:spAutoFit/>
              </a:bodyPr>
              <a:lstStyle/>
              <a:p>
                <a:pPr algn="ctr">
                  <a:defRPr lang="da-DK" sz="800" b="0" i="0" u="none" strike="noStrike" kern="1200" baseline="0">
                    <a:solidFill>
                      <a:schemeClr val="tx1"/>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('Device export'!$CQ$21:$CQ$23,'Device export'!$CQ$24:$CQ$26)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export'!$CR$21:$CR$23,'Device export'!$CR$24:$CR$26)</c:f>
              <c:numCache>
                <c:formatCode>0%</c:formatCode>
                <c:ptCount val="6"/>
                <c:pt idx="0">
                  <c:v>7.3239436619718323E-2</c:v>
                </c:pt>
                <c:pt idx="1">
                  <c:v>0.15000000000000024</c:v>
                </c:pt>
                <c:pt idx="2">
                  <c:v>4.4404973357016375E-2</c:v>
                </c:pt>
                <c:pt idx="3">
                  <c:v>8.0000000000000043E-2</c:v>
                </c:pt>
                <c:pt idx="4">
                  <c:v>6.369426751592358E-2</c:v>
                </c:pt>
                <c:pt idx="5">
                  <c:v>0</c:v>
                </c:pt>
              </c:numCache>
            </c:numRef>
          </c:val>
          <c:extLst xmlns:c16r2="http://schemas.microsoft.com/office/drawing/2015/06/chart">
            <c:ext xmlns:c16="http://schemas.microsoft.com/office/drawing/2014/chart" uri="{C3380CC4-5D6E-409C-BE32-E72D297353CC}">
              <c16:uniqueId val="{00000000-063B-4726-AA50-AC33FA9F69D8}"/>
            </c:ext>
          </c:extLst>
        </c:ser>
        <c:ser>
          <c:idx val="1"/>
          <c:order val="1"/>
          <c:tx>
            <c:strRef>
              <c:f>'Device export'!$CS$1</c:f>
              <c:strCache>
                <c:ptCount val="1"/>
                <c:pt idx="0">
                  <c:v>2</c:v>
                </c:pt>
              </c:strCache>
            </c:strRef>
          </c:tx>
          <c:spPr>
            <a:solidFill>
              <a:srgbClr val="E7A4A4"/>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export'!$CQ$21:$CQ$23,'Device export'!$CQ$24:$CQ$26)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export'!$CS$21:$CS$23,'Device export'!$CS$24:$CS$26)</c:f>
              <c:numCache>
                <c:formatCode>0%</c:formatCode>
                <c:ptCount val="6"/>
                <c:pt idx="0">
                  <c:v>8.4859154929577504E-2</c:v>
                </c:pt>
                <c:pt idx="1">
                  <c:v>7.0000000000000021E-2</c:v>
                </c:pt>
                <c:pt idx="2">
                  <c:v>9.2362344582593264E-2</c:v>
                </c:pt>
                <c:pt idx="3">
                  <c:v>6.0000000000000032E-2</c:v>
                </c:pt>
                <c:pt idx="4">
                  <c:v>9.5541401273885398E-2</c:v>
                </c:pt>
                <c:pt idx="5">
                  <c:v>0</c:v>
                </c:pt>
              </c:numCache>
            </c:numRef>
          </c:val>
          <c:extLst xmlns:c16r2="http://schemas.microsoft.com/office/drawing/2015/06/chart">
            <c:ext xmlns:c16="http://schemas.microsoft.com/office/drawing/2014/chart" uri="{C3380CC4-5D6E-409C-BE32-E72D297353CC}">
              <c16:uniqueId val="{00000000-B922-45CD-87EE-F3F18A493025}"/>
            </c:ext>
          </c:extLst>
        </c:ser>
        <c:ser>
          <c:idx val="2"/>
          <c:order val="2"/>
          <c:tx>
            <c:strRef>
              <c:f>'Device export'!$CT$1</c:f>
              <c:strCache>
                <c:ptCount val="1"/>
                <c:pt idx="0">
                  <c:v>3</c:v>
                </c:pt>
              </c:strCache>
            </c:strRef>
          </c:tx>
          <c:spPr>
            <a:solidFill>
              <a:srgbClr val="F1CFCF"/>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export'!$CQ$21:$CQ$23,'Device export'!$CQ$24:$CQ$26)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export'!$CT$21:$CT$23,'Device export'!$CT$24:$CT$26)</c:f>
              <c:numCache>
                <c:formatCode>0%</c:formatCode>
                <c:ptCount val="6"/>
                <c:pt idx="0">
                  <c:v>0.16408450704225352</c:v>
                </c:pt>
                <c:pt idx="1">
                  <c:v>0.12000000000000002</c:v>
                </c:pt>
                <c:pt idx="2">
                  <c:v>0.18413262285375917</c:v>
                </c:pt>
                <c:pt idx="3">
                  <c:v>0.13</c:v>
                </c:pt>
                <c:pt idx="4">
                  <c:v>0.17834394904458598</c:v>
                </c:pt>
                <c:pt idx="5">
                  <c:v>7.0000000000000021E-2</c:v>
                </c:pt>
              </c:numCache>
            </c:numRef>
          </c:val>
          <c:extLst xmlns:c16r2="http://schemas.microsoft.com/office/drawing/2015/06/chart">
            <c:ext xmlns:c16="http://schemas.microsoft.com/office/drawing/2014/chart" uri="{C3380CC4-5D6E-409C-BE32-E72D297353CC}">
              <c16:uniqueId val="{00000001-B922-45CD-87EE-F3F18A493025}"/>
            </c:ext>
          </c:extLst>
        </c:ser>
        <c:ser>
          <c:idx val="3"/>
          <c:order val="3"/>
          <c:tx>
            <c:strRef>
              <c:f>'Device export'!$CU$1</c:f>
              <c:strCache>
                <c:ptCount val="1"/>
                <c:pt idx="0">
                  <c:v>4</c:v>
                </c:pt>
              </c:strCache>
            </c:strRef>
          </c:tx>
          <c:spPr>
            <a:solidFill>
              <a:sysClr val="window" lastClr="FFFFFF">
                <a:lumMod val="85000"/>
              </a:sysClr>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export'!$CQ$21:$CQ$23,'Device export'!$CQ$24:$CQ$26)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export'!$CU$21:$CU$23,'Device export'!$CU$24:$CU$26)</c:f>
              <c:numCache>
                <c:formatCode>0%</c:formatCode>
                <c:ptCount val="6"/>
                <c:pt idx="0">
                  <c:v>0.29014084507042281</c:v>
                </c:pt>
                <c:pt idx="1">
                  <c:v>0.28000000000000008</c:v>
                </c:pt>
                <c:pt idx="2">
                  <c:v>0.27590290112492816</c:v>
                </c:pt>
                <c:pt idx="3">
                  <c:v>0.26</c:v>
                </c:pt>
                <c:pt idx="4">
                  <c:v>0.33757961783439705</c:v>
                </c:pt>
                <c:pt idx="5">
                  <c:v>0.54</c:v>
                </c:pt>
              </c:numCache>
            </c:numRef>
          </c:val>
          <c:extLst xmlns:c16r2="http://schemas.microsoft.com/office/drawing/2015/06/chart">
            <c:ext xmlns:c16="http://schemas.microsoft.com/office/drawing/2014/chart" uri="{C3380CC4-5D6E-409C-BE32-E72D297353CC}">
              <c16:uniqueId val="{00000002-B922-45CD-87EE-F3F18A493025}"/>
            </c:ext>
          </c:extLst>
        </c:ser>
        <c:ser>
          <c:idx val="4"/>
          <c:order val="4"/>
          <c:tx>
            <c:strRef>
              <c:f>'Device export'!$CV$1</c:f>
              <c:strCache>
                <c:ptCount val="1"/>
                <c:pt idx="0">
                  <c:v>5</c:v>
                </c:pt>
              </c:strCache>
            </c:strRef>
          </c:tx>
          <c:spPr>
            <a:solidFill>
              <a:srgbClr val="C3D69B"/>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export'!$CQ$21:$CQ$23,'Device export'!$CQ$24:$CQ$26)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export'!$CV$21:$CV$23,'Device export'!$CV$24:$CV$26)</c:f>
              <c:numCache>
                <c:formatCode>0%</c:formatCode>
                <c:ptCount val="6"/>
                <c:pt idx="0">
                  <c:v>0.19119718309859154</c:v>
                </c:pt>
                <c:pt idx="1">
                  <c:v>0.14000000000000001</c:v>
                </c:pt>
                <c:pt idx="2">
                  <c:v>0.1953818827708704</c:v>
                </c:pt>
                <c:pt idx="3">
                  <c:v>0.19</c:v>
                </c:pt>
                <c:pt idx="4">
                  <c:v>0.19745222929936321</c:v>
                </c:pt>
                <c:pt idx="5">
                  <c:v>0.24000000000000021</c:v>
                </c:pt>
              </c:numCache>
            </c:numRef>
          </c:val>
          <c:extLst xmlns:c16r2="http://schemas.microsoft.com/office/drawing/2015/06/chart">
            <c:ext xmlns:c16="http://schemas.microsoft.com/office/drawing/2014/chart" uri="{C3380CC4-5D6E-409C-BE32-E72D297353CC}">
              <c16:uniqueId val="{00000003-B922-45CD-87EE-F3F18A493025}"/>
            </c:ext>
          </c:extLst>
        </c:ser>
        <c:ser>
          <c:idx val="5"/>
          <c:order val="5"/>
          <c:tx>
            <c:strRef>
              <c:f>'Device export'!$CW$1</c:f>
              <c:strCache>
                <c:ptCount val="1"/>
                <c:pt idx="0">
                  <c:v>6</c:v>
                </c:pt>
              </c:strCache>
            </c:strRef>
          </c:tx>
          <c:spPr>
            <a:solidFill>
              <a:srgbClr val="A9C948"/>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export'!$CQ$21:$CQ$23,'Device export'!$CQ$24:$CQ$26)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export'!$CW$21:$CW$23,'Device export'!$CW$24:$CW$26)</c:f>
              <c:numCache>
                <c:formatCode>0%</c:formatCode>
                <c:ptCount val="6"/>
                <c:pt idx="0">
                  <c:v>0.10281690140845072</c:v>
                </c:pt>
                <c:pt idx="1">
                  <c:v>0.13</c:v>
                </c:pt>
                <c:pt idx="2">
                  <c:v>0.11722912966252222</c:v>
                </c:pt>
                <c:pt idx="3">
                  <c:v>0.13</c:v>
                </c:pt>
                <c:pt idx="4">
                  <c:v>8.2802547770700632E-2</c:v>
                </c:pt>
                <c:pt idx="5">
                  <c:v>7.0000000000000021E-2</c:v>
                </c:pt>
              </c:numCache>
            </c:numRef>
          </c:val>
          <c:extLst xmlns:c16r2="http://schemas.microsoft.com/office/drawing/2015/06/chart">
            <c:ext xmlns:c16="http://schemas.microsoft.com/office/drawing/2014/chart" uri="{C3380CC4-5D6E-409C-BE32-E72D297353CC}">
              <c16:uniqueId val="{00000004-B922-45CD-87EE-F3F18A493025}"/>
            </c:ext>
          </c:extLst>
        </c:ser>
        <c:ser>
          <c:idx val="6"/>
          <c:order val="6"/>
          <c:tx>
            <c:strRef>
              <c:f>'Device export'!$CX$1</c:f>
              <c:strCache>
                <c:ptCount val="1"/>
                <c:pt idx="0">
                  <c:v>7</c:v>
                </c:pt>
              </c:strCache>
            </c:strRef>
          </c:tx>
          <c:spPr>
            <a:solidFill>
              <a:srgbClr val="8BB13F"/>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export'!$CQ$21:$CQ$23,'Device export'!$CQ$24:$CQ$26)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export'!$CX$21:$CX$23,'Device export'!$CX$24:$CX$26)</c:f>
              <c:numCache>
                <c:formatCode>0%</c:formatCode>
                <c:ptCount val="6"/>
                <c:pt idx="0">
                  <c:v>9.3661971830985943E-2</c:v>
                </c:pt>
                <c:pt idx="1">
                  <c:v>0.12000000000000002</c:v>
                </c:pt>
                <c:pt idx="2">
                  <c:v>9.0586145648312744E-2</c:v>
                </c:pt>
                <c:pt idx="3">
                  <c:v>0.16</c:v>
                </c:pt>
                <c:pt idx="4">
                  <c:v>4.4585987261146758E-2</c:v>
                </c:pt>
                <c:pt idx="5">
                  <c:v>7.0000000000000021E-2</c:v>
                </c:pt>
              </c:numCache>
            </c:numRef>
          </c:val>
          <c:extLst xmlns:c16r2="http://schemas.microsoft.com/office/drawing/2015/06/chart">
            <c:ext xmlns:c16="http://schemas.microsoft.com/office/drawing/2014/chart" uri="{C3380CC4-5D6E-409C-BE32-E72D297353CC}">
              <c16:uniqueId val="{00000005-B922-45CD-87EE-F3F18A493025}"/>
            </c:ext>
          </c:extLst>
        </c:ser>
        <c:dLbls>
          <c:showVal val="1"/>
        </c:dLbls>
        <c:gapWidth val="50"/>
        <c:overlap val="100"/>
        <c:axId val="154396928"/>
        <c:axId val="154480640"/>
      </c:barChart>
      <c:catAx>
        <c:axId val="154396928"/>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sv-SE"/>
          </a:p>
        </c:txPr>
        <c:crossAx val="154480640"/>
        <c:crosses val="autoZero"/>
        <c:auto val="1"/>
        <c:lblAlgn val="ctr"/>
        <c:lblOffset val="100"/>
      </c:catAx>
      <c:valAx>
        <c:axId val="154480640"/>
        <c:scaling>
          <c:orientation val="minMax"/>
          <c:min val="0"/>
        </c:scaling>
        <c:axPos val="t"/>
        <c:majorGridlines>
          <c:spPr>
            <a:ln w="9525" cap="flat" cmpd="sng" algn="ctr">
              <a:solidFill>
                <a:schemeClr val="tx1">
                  <a:lumMod val="15000"/>
                  <a:lumOff val="85000"/>
                </a:schemeClr>
              </a:solidFill>
              <a:round/>
            </a:ln>
            <a:effectLst/>
          </c:spPr>
        </c:majorGridlines>
        <c:numFmt formatCode="0%" sourceLinked="1"/>
        <c:majorTickMark val="none"/>
        <c:tickLblPos val="high"/>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sv-SE"/>
          </a:p>
        </c:txPr>
        <c:crossAx val="154396928"/>
        <c:crosses val="autoZero"/>
        <c:crossBetween val="between"/>
      </c:valAx>
      <c:spPr>
        <a:noFill/>
        <a:ln>
          <a:noFill/>
        </a:ln>
        <a:effectLst/>
      </c:spPr>
    </c:plotArea>
    <c:legend>
      <c:legendPos val="tr"/>
      <c:layout>
        <c:manualLayout>
          <c:xMode val="edge"/>
          <c:yMode val="edge"/>
          <c:x val="0.87725125742911092"/>
          <c:y val="8.0545229244114003E-2"/>
          <c:w val="5.0281494098829094E-2"/>
          <c:h val="0.73526183297720005"/>
        </c:manualLayout>
      </c:layout>
      <c:spPr>
        <a:noFill/>
        <a:ln>
          <a:noFill/>
        </a:ln>
        <a:effectLst/>
      </c:spPr>
      <c:txPr>
        <a:bodyPr rot="0" spcFirstLastPara="1" vertOverflow="ellipsis" vert="horz" wrap="square" anchor="ctr" anchorCtr="1"/>
        <a:lstStyle/>
        <a:p>
          <a:pPr>
            <a:defRPr sz="800" b="0" i="0" u="none" strike="noStrike" kern="1200" baseline="0">
              <a:solidFill>
                <a:schemeClr val="bg1">
                  <a:lumMod val="50000"/>
                </a:schemeClr>
              </a:solidFill>
              <a:latin typeface="Calibri Light" panose="020F0302020204030204" pitchFamily="34" charset="0"/>
              <a:ea typeface="+mn-ea"/>
              <a:cs typeface="+mn-cs"/>
            </a:defRPr>
          </a:pPr>
          <a:endParaRPr lang="sv-SE"/>
        </a:p>
      </c:txPr>
    </c:legend>
    <c:plotVisOnly val="1"/>
    <c:dispBlanksAs val="gap"/>
  </c:chart>
  <c:spPr>
    <a:noFill/>
    <a:ln>
      <a:noFill/>
    </a:ln>
    <a:effectLst/>
  </c:spPr>
  <c:txPr>
    <a:bodyPr/>
    <a:lstStyle/>
    <a:p>
      <a:pPr>
        <a:defRPr/>
      </a:pPr>
      <a:endParaRPr lang="sv-SE"/>
    </a:p>
  </c:txPr>
  <c:externalData r:id="rId2"/>
</c:chartSpace>
</file>

<file path=ppt/charts/chart35.xml><?xml version="1.0" encoding="utf-8"?>
<c:chartSpace xmlns:c="http://schemas.openxmlformats.org/drawingml/2006/chart" xmlns:a="http://schemas.openxmlformats.org/drawingml/2006/main" xmlns:r="http://schemas.openxmlformats.org/officeDocument/2006/relationships">
  <c:date1904 val="1"/>
  <c:lang val="sv-SE"/>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458491845822643"/>
          <c:y val="0"/>
          <c:w val="0.7405640746592369"/>
          <c:h val="0.89105511811023619"/>
        </c:manualLayout>
      </c:layout>
      <c:barChart>
        <c:barDir val="bar"/>
        <c:grouping val="percentStacked"/>
        <c:ser>
          <c:idx val="0"/>
          <c:order val="0"/>
          <c:tx>
            <c:strRef>
              <c:f>'Device export'!$CZ$1</c:f>
              <c:strCache>
                <c:ptCount val="1"/>
                <c:pt idx="0">
                  <c:v>1</c:v>
                </c:pt>
              </c:strCache>
            </c:strRef>
          </c:tx>
          <c:spPr>
            <a:solidFill>
              <a:srgbClr val="B64E50"/>
            </a:solidFill>
            <a:ln w="12700">
              <a:solidFill>
                <a:sysClr val="window" lastClr="FFFFFF"/>
              </a:solidFill>
            </a:ln>
            <a:effectLst/>
          </c:spPr>
          <c:dLbls>
            <c:spPr>
              <a:noFill/>
              <a:ln>
                <a:noFill/>
              </a:ln>
              <a:effectLst/>
            </c:spPr>
            <c:txPr>
              <a:bodyPr rot="0" spcFirstLastPara="1" vertOverflow="ellipsis" vert="horz" wrap="square" lIns="38100" tIns="19050" rIns="38100" bIns="19050" anchor="ctr" anchorCtr="1">
                <a:spAutoFit/>
              </a:bodyPr>
              <a:lstStyle/>
              <a:p>
                <a:pPr algn="ctr">
                  <a:defRPr lang="da-DK" sz="800" b="0" i="0" u="none" strike="noStrike" kern="1200" baseline="0">
                    <a:solidFill>
                      <a:schemeClr val="tx1"/>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'Device export'!$CY$9</c:f>
              <c:strCache>
                <c:ptCount val="1"/>
                <c:pt idx="0">
                  <c:v>Göteborgs stad 2016</c:v>
                </c:pt>
              </c:strCache>
            </c:strRef>
          </c:cat>
          <c:val>
            <c:numRef>
              <c:f>'Device export'!$CZ$9</c:f>
              <c:numCache>
                <c:formatCode>0%</c:formatCode>
                <c:ptCount val="1"/>
                <c:pt idx="0">
                  <c:v>6.5612310322718539E-2</c:v>
                </c:pt>
              </c:numCache>
            </c:numRef>
          </c:val>
          <c:extLst xmlns:c16r2="http://schemas.microsoft.com/office/drawing/2015/06/chart">
            <c:ext xmlns:c16="http://schemas.microsoft.com/office/drawing/2014/chart" uri="{C3380CC4-5D6E-409C-BE32-E72D297353CC}">
              <c16:uniqueId val="{00000000-063B-4726-AA50-AC33FA9F69D8}"/>
            </c:ext>
          </c:extLst>
        </c:ser>
        <c:ser>
          <c:idx val="1"/>
          <c:order val="1"/>
          <c:tx>
            <c:strRef>
              <c:f>'Device export'!$DA$1</c:f>
              <c:strCache>
                <c:ptCount val="1"/>
                <c:pt idx="0">
                  <c:v>2</c:v>
                </c:pt>
              </c:strCache>
            </c:strRef>
          </c:tx>
          <c:spPr>
            <a:solidFill>
              <a:srgbClr val="E7A4A4"/>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export'!$CY$9</c:f>
              <c:strCache>
                <c:ptCount val="1"/>
                <c:pt idx="0">
                  <c:v>Göteborgs stad 2016</c:v>
                </c:pt>
              </c:strCache>
            </c:strRef>
          </c:cat>
          <c:val>
            <c:numRef>
              <c:f>'Device export'!$DA$9</c:f>
              <c:numCache>
                <c:formatCode>0%</c:formatCode>
                <c:ptCount val="1"/>
                <c:pt idx="0">
                  <c:v>9.8952767685403065E-2</c:v>
                </c:pt>
              </c:numCache>
            </c:numRef>
          </c:val>
          <c:extLst xmlns:c16r2="http://schemas.microsoft.com/office/drawing/2015/06/chart">
            <c:ext xmlns:c16="http://schemas.microsoft.com/office/drawing/2014/chart" uri="{C3380CC4-5D6E-409C-BE32-E72D297353CC}">
              <c16:uniqueId val="{00000000-0D0D-4F2D-BC27-15AB709F3C20}"/>
            </c:ext>
          </c:extLst>
        </c:ser>
        <c:ser>
          <c:idx val="2"/>
          <c:order val="2"/>
          <c:tx>
            <c:strRef>
              <c:f>'Device export'!$DB$1</c:f>
              <c:strCache>
                <c:ptCount val="1"/>
                <c:pt idx="0">
                  <c:v>3</c:v>
                </c:pt>
              </c:strCache>
            </c:strRef>
          </c:tx>
          <c:spPr>
            <a:solidFill>
              <a:srgbClr val="F1CFCF"/>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export'!$CY$9</c:f>
              <c:strCache>
                <c:ptCount val="1"/>
                <c:pt idx="0">
                  <c:v>Göteborgs stad 2016</c:v>
                </c:pt>
              </c:strCache>
            </c:strRef>
          </c:cat>
          <c:val>
            <c:numRef>
              <c:f>'Device export'!$DB$9</c:f>
              <c:numCache>
                <c:formatCode>0%</c:formatCode>
                <c:ptCount val="1"/>
                <c:pt idx="0">
                  <c:v>0.16114554391964087</c:v>
                </c:pt>
              </c:numCache>
            </c:numRef>
          </c:val>
          <c:extLst xmlns:c16r2="http://schemas.microsoft.com/office/drawing/2015/06/chart">
            <c:ext xmlns:c16="http://schemas.microsoft.com/office/drawing/2014/chart" uri="{C3380CC4-5D6E-409C-BE32-E72D297353CC}">
              <c16:uniqueId val="{00000001-0D0D-4F2D-BC27-15AB709F3C20}"/>
            </c:ext>
          </c:extLst>
        </c:ser>
        <c:ser>
          <c:idx val="3"/>
          <c:order val="3"/>
          <c:tx>
            <c:strRef>
              <c:f>'Device export'!$DC$1</c:f>
              <c:strCache>
                <c:ptCount val="1"/>
                <c:pt idx="0">
                  <c:v>4</c:v>
                </c:pt>
              </c:strCache>
            </c:strRef>
          </c:tx>
          <c:spPr>
            <a:solidFill>
              <a:sysClr val="window" lastClr="FFFFFF">
                <a:lumMod val="85000"/>
              </a:sysClr>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export'!$CY$9</c:f>
              <c:strCache>
                <c:ptCount val="1"/>
                <c:pt idx="0">
                  <c:v>Göteborgs stad 2016</c:v>
                </c:pt>
              </c:strCache>
            </c:strRef>
          </c:cat>
          <c:val>
            <c:numRef>
              <c:f>'Device export'!$DC$9</c:f>
              <c:numCache>
                <c:formatCode>0%</c:formatCode>
                <c:ptCount val="1"/>
                <c:pt idx="0">
                  <c:v>0.2504808719811939</c:v>
                </c:pt>
              </c:numCache>
            </c:numRef>
          </c:val>
          <c:extLst xmlns:c16r2="http://schemas.microsoft.com/office/drawing/2015/06/chart">
            <c:ext xmlns:c16="http://schemas.microsoft.com/office/drawing/2014/chart" uri="{C3380CC4-5D6E-409C-BE32-E72D297353CC}">
              <c16:uniqueId val="{00000002-0D0D-4F2D-BC27-15AB709F3C20}"/>
            </c:ext>
          </c:extLst>
        </c:ser>
        <c:ser>
          <c:idx val="4"/>
          <c:order val="4"/>
          <c:tx>
            <c:strRef>
              <c:f>'Device export'!$DD$1</c:f>
              <c:strCache>
                <c:ptCount val="1"/>
                <c:pt idx="0">
                  <c:v>5</c:v>
                </c:pt>
              </c:strCache>
            </c:strRef>
          </c:tx>
          <c:spPr>
            <a:solidFill>
              <a:srgbClr val="C3D69B"/>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export'!$CY$9</c:f>
              <c:strCache>
                <c:ptCount val="1"/>
                <c:pt idx="0">
                  <c:v>Göteborgs stad 2016</c:v>
                </c:pt>
              </c:strCache>
            </c:strRef>
          </c:cat>
          <c:val>
            <c:numRef>
              <c:f>'Device export'!$DD$9</c:f>
              <c:numCache>
                <c:formatCode>0%</c:formatCode>
                <c:ptCount val="1"/>
                <c:pt idx="0">
                  <c:v>0.20260739474246753</c:v>
                </c:pt>
              </c:numCache>
            </c:numRef>
          </c:val>
          <c:extLst xmlns:c16r2="http://schemas.microsoft.com/office/drawing/2015/06/chart">
            <c:ext xmlns:c16="http://schemas.microsoft.com/office/drawing/2014/chart" uri="{C3380CC4-5D6E-409C-BE32-E72D297353CC}">
              <c16:uniqueId val="{00000003-0D0D-4F2D-BC27-15AB709F3C20}"/>
            </c:ext>
          </c:extLst>
        </c:ser>
        <c:ser>
          <c:idx val="5"/>
          <c:order val="5"/>
          <c:tx>
            <c:strRef>
              <c:f>'Device export'!$DE$1</c:f>
              <c:strCache>
                <c:ptCount val="1"/>
                <c:pt idx="0">
                  <c:v>6</c:v>
                </c:pt>
              </c:strCache>
            </c:strRef>
          </c:tx>
          <c:spPr>
            <a:solidFill>
              <a:srgbClr val="A9C948"/>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export'!$CY$9</c:f>
              <c:strCache>
                <c:ptCount val="1"/>
                <c:pt idx="0">
                  <c:v>Göteborgs stad 2016</c:v>
                </c:pt>
              </c:strCache>
            </c:strRef>
          </c:cat>
          <c:val>
            <c:numRef>
              <c:f>'Device export'!$DE$9</c:f>
              <c:numCache>
                <c:formatCode>0%</c:formatCode>
                <c:ptCount val="1"/>
                <c:pt idx="0">
                  <c:v>0.11776020517204552</c:v>
                </c:pt>
              </c:numCache>
            </c:numRef>
          </c:val>
          <c:extLst xmlns:c16r2="http://schemas.microsoft.com/office/drawing/2015/06/chart">
            <c:ext xmlns:c16="http://schemas.microsoft.com/office/drawing/2014/chart" uri="{C3380CC4-5D6E-409C-BE32-E72D297353CC}">
              <c16:uniqueId val="{00000004-0D0D-4F2D-BC27-15AB709F3C20}"/>
            </c:ext>
          </c:extLst>
        </c:ser>
        <c:ser>
          <c:idx val="6"/>
          <c:order val="6"/>
          <c:tx>
            <c:strRef>
              <c:f>'Device export'!$DF$1</c:f>
              <c:strCache>
                <c:ptCount val="1"/>
                <c:pt idx="0">
                  <c:v>7</c:v>
                </c:pt>
              </c:strCache>
            </c:strRef>
          </c:tx>
          <c:spPr>
            <a:solidFill>
              <a:srgbClr val="8BB13F"/>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export'!$CY$9</c:f>
              <c:strCache>
                <c:ptCount val="1"/>
                <c:pt idx="0">
                  <c:v>Göteborgs stad 2016</c:v>
                </c:pt>
              </c:strCache>
            </c:strRef>
          </c:cat>
          <c:val>
            <c:numRef>
              <c:f>'Device export'!$DF$9</c:f>
              <c:numCache>
                <c:formatCode>0%</c:formatCode>
                <c:ptCount val="1"/>
                <c:pt idx="0">
                  <c:v>0.10344090617653352</c:v>
                </c:pt>
              </c:numCache>
            </c:numRef>
          </c:val>
          <c:extLst xmlns:c16r2="http://schemas.microsoft.com/office/drawing/2015/06/chart">
            <c:ext xmlns:c16="http://schemas.microsoft.com/office/drawing/2014/chart" uri="{C3380CC4-5D6E-409C-BE32-E72D297353CC}">
              <c16:uniqueId val="{00000005-0D0D-4F2D-BC27-15AB709F3C20}"/>
            </c:ext>
          </c:extLst>
        </c:ser>
        <c:dLbls>
          <c:showVal val="1"/>
        </c:dLbls>
        <c:gapWidth val="50"/>
        <c:overlap val="100"/>
        <c:axId val="154638208"/>
        <c:axId val="154639744"/>
      </c:barChart>
      <c:catAx>
        <c:axId val="154638208"/>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sv-SE"/>
          </a:p>
        </c:txPr>
        <c:crossAx val="154639744"/>
        <c:crosses val="autoZero"/>
        <c:auto val="1"/>
        <c:lblAlgn val="ctr"/>
        <c:lblOffset val="100"/>
      </c:catAx>
      <c:valAx>
        <c:axId val="154639744"/>
        <c:scaling>
          <c:orientation val="minMax"/>
          <c:min val="0"/>
        </c:scaling>
        <c:axPos val="t"/>
        <c:majorGridlines>
          <c:spPr>
            <a:ln w="9525" cap="flat" cmpd="sng" algn="ctr">
              <a:solidFill>
                <a:schemeClr val="tx1">
                  <a:lumMod val="15000"/>
                  <a:lumOff val="85000"/>
                </a:schemeClr>
              </a:solidFill>
              <a:round/>
            </a:ln>
            <a:effectLst/>
          </c:spPr>
        </c:majorGridlines>
        <c:numFmt formatCode="0%" sourceLinked="1"/>
        <c:majorTickMark val="none"/>
        <c:tickLblPos val="high"/>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sv-SE"/>
          </a:p>
        </c:txPr>
        <c:crossAx val="154638208"/>
        <c:crosses val="autoZero"/>
        <c:crossBetween val="between"/>
      </c:valAx>
      <c:spPr>
        <a:noFill/>
        <a:ln>
          <a:noFill/>
        </a:ln>
        <a:effectLst/>
      </c:spPr>
    </c:plotArea>
    <c:legend>
      <c:legendPos val="tr"/>
      <c:layout>
        <c:manualLayout>
          <c:xMode val="edge"/>
          <c:yMode val="edge"/>
          <c:x val="0.87725125742911092"/>
          <c:y val="8.0545229244114003E-2"/>
          <c:w val="5.0281494098829094E-2"/>
          <c:h val="0.73526183297720005"/>
        </c:manualLayout>
      </c:layout>
      <c:spPr>
        <a:noFill/>
        <a:ln>
          <a:noFill/>
        </a:ln>
        <a:effectLst/>
      </c:spPr>
      <c:txPr>
        <a:bodyPr rot="0" spcFirstLastPara="1" vertOverflow="ellipsis" vert="horz" wrap="square" anchor="ctr" anchorCtr="1"/>
        <a:lstStyle/>
        <a:p>
          <a:pPr>
            <a:defRPr sz="800" b="0" i="0" u="none" strike="noStrike" kern="1200" baseline="0">
              <a:solidFill>
                <a:schemeClr val="bg1">
                  <a:lumMod val="50000"/>
                </a:schemeClr>
              </a:solidFill>
              <a:latin typeface="Calibri Light" panose="020F0302020204030204" pitchFamily="34" charset="0"/>
              <a:ea typeface="+mn-ea"/>
              <a:cs typeface="+mn-cs"/>
            </a:defRPr>
          </a:pPr>
          <a:endParaRPr lang="sv-SE"/>
        </a:p>
      </c:txPr>
    </c:legend>
    <c:plotVisOnly val="1"/>
    <c:dispBlanksAs val="gap"/>
  </c:chart>
  <c:spPr>
    <a:noFill/>
    <a:ln>
      <a:noFill/>
    </a:ln>
    <a:effectLst/>
  </c:spPr>
  <c:txPr>
    <a:bodyPr/>
    <a:lstStyle/>
    <a:p>
      <a:pPr>
        <a:defRPr/>
      </a:pPr>
      <a:endParaRPr lang="sv-SE"/>
    </a:p>
  </c:txPr>
  <c:externalData r:id="rId2"/>
</c:chartSpace>
</file>

<file path=ppt/charts/chart36.xml><?xml version="1.0" encoding="utf-8"?>
<c:chartSpace xmlns:c="http://schemas.openxmlformats.org/drawingml/2006/chart" xmlns:a="http://schemas.openxmlformats.org/drawingml/2006/main" xmlns:r="http://schemas.openxmlformats.org/officeDocument/2006/relationships">
  <c:date1904 val="1"/>
  <c:lang val="sv-SE"/>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458491845822643"/>
          <c:y val="0"/>
          <c:w val="0.7405640746592369"/>
          <c:h val="0.89105511811023619"/>
        </c:manualLayout>
      </c:layout>
      <c:barChart>
        <c:barDir val="bar"/>
        <c:grouping val="percentStacked"/>
        <c:ser>
          <c:idx val="0"/>
          <c:order val="0"/>
          <c:tx>
            <c:strRef>
              <c:f>'Device export'!$CZ$1</c:f>
              <c:strCache>
                <c:ptCount val="1"/>
                <c:pt idx="0">
                  <c:v>1</c:v>
                </c:pt>
              </c:strCache>
            </c:strRef>
          </c:tx>
          <c:spPr>
            <a:solidFill>
              <a:srgbClr val="B64E50"/>
            </a:solidFill>
            <a:ln w="12700">
              <a:solidFill>
                <a:sysClr val="window" lastClr="FFFFFF"/>
              </a:solidFill>
            </a:ln>
            <a:effectLst/>
          </c:spPr>
          <c:dLbls>
            <c:spPr>
              <a:noFill/>
              <a:ln>
                <a:noFill/>
              </a:ln>
              <a:effectLst/>
            </c:spPr>
            <c:txPr>
              <a:bodyPr rot="0" spcFirstLastPara="1" vertOverflow="ellipsis" vert="horz" wrap="square" lIns="38100" tIns="19050" rIns="38100" bIns="19050" anchor="ctr" anchorCtr="1">
                <a:spAutoFit/>
              </a:bodyPr>
              <a:lstStyle/>
              <a:p>
                <a:pPr algn="ctr">
                  <a:defRPr lang="da-DK" sz="800" b="0" i="0" u="none" strike="noStrike" kern="1200" baseline="0">
                    <a:solidFill>
                      <a:schemeClr val="tx1"/>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'Device export'!$CY$21:$CY$23</c:f>
              <c:strCache>
                <c:ptCount val="3"/>
                <c:pt idx="0">
                  <c:v>Medborgare</c:v>
                </c:pt>
                <c:pt idx="1">
                  <c:v>Anställda inom kommunen</c:v>
                </c:pt>
                <c:pt idx="2">
                  <c:v>Företagare </c:v>
                </c:pt>
              </c:strCache>
            </c:strRef>
          </c:cat>
          <c:val>
            <c:numRef>
              <c:f>'Device export'!$CZ$21:$CZ$23</c:f>
              <c:numCache>
                <c:formatCode>0%</c:formatCode>
                <c:ptCount val="3"/>
                <c:pt idx="0">
                  <c:v>7.4702886247878103E-2</c:v>
                </c:pt>
                <c:pt idx="1">
                  <c:v>5.0173010380622836E-2</c:v>
                </c:pt>
                <c:pt idx="2">
                  <c:v>6.1728395061728392E-2</c:v>
                </c:pt>
              </c:numCache>
            </c:numRef>
          </c:val>
          <c:extLst xmlns:c16r2="http://schemas.microsoft.com/office/drawing/2015/06/chart">
            <c:ext xmlns:c16="http://schemas.microsoft.com/office/drawing/2014/chart" uri="{C3380CC4-5D6E-409C-BE32-E72D297353CC}">
              <c16:uniqueId val="{00000000-063B-4726-AA50-AC33FA9F69D8}"/>
            </c:ext>
          </c:extLst>
        </c:ser>
        <c:ser>
          <c:idx val="1"/>
          <c:order val="1"/>
          <c:tx>
            <c:strRef>
              <c:f>'Device export'!$DA$1</c:f>
              <c:strCache>
                <c:ptCount val="1"/>
                <c:pt idx="0">
                  <c:v>2</c:v>
                </c:pt>
              </c:strCache>
            </c:strRef>
          </c:tx>
          <c:spPr>
            <a:solidFill>
              <a:srgbClr val="E7A4A4"/>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export'!$CY$21:$CY$23</c:f>
              <c:strCache>
                <c:ptCount val="3"/>
                <c:pt idx="0">
                  <c:v>Medborgare</c:v>
                </c:pt>
                <c:pt idx="1">
                  <c:v>Anställda inom kommunen</c:v>
                </c:pt>
                <c:pt idx="2">
                  <c:v>Företagare </c:v>
                </c:pt>
              </c:strCache>
            </c:strRef>
          </c:cat>
          <c:val>
            <c:numRef>
              <c:f>'Device export'!$DA$21:$DA$23</c:f>
              <c:numCache>
                <c:formatCode>0%</c:formatCode>
                <c:ptCount val="3"/>
                <c:pt idx="0">
                  <c:v>9.8471986417657031E-2</c:v>
                </c:pt>
                <c:pt idx="1">
                  <c:v>9.9769319492503006E-2</c:v>
                </c:pt>
                <c:pt idx="2">
                  <c:v>0.12962962962962873</c:v>
                </c:pt>
              </c:numCache>
            </c:numRef>
          </c:val>
          <c:extLst xmlns:c16r2="http://schemas.microsoft.com/office/drawing/2015/06/chart">
            <c:ext xmlns:c16="http://schemas.microsoft.com/office/drawing/2014/chart" uri="{C3380CC4-5D6E-409C-BE32-E72D297353CC}">
              <c16:uniqueId val="{00000000-94D3-424F-8FD8-025365B7FBB8}"/>
            </c:ext>
          </c:extLst>
        </c:ser>
        <c:ser>
          <c:idx val="2"/>
          <c:order val="2"/>
          <c:tx>
            <c:strRef>
              <c:f>'Device export'!$DB$1</c:f>
              <c:strCache>
                <c:ptCount val="1"/>
                <c:pt idx="0">
                  <c:v>3</c:v>
                </c:pt>
              </c:strCache>
            </c:strRef>
          </c:tx>
          <c:spPr>
            <a:solidFill>
              <a:srgbClr val="F1CFCF"/>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export'!$CY$21:$CY$23</c:f>
              <c:strCache>
                <c:ptCount val="3"/>
                <c:pt idx="0">
                  <c:v>Medborgare</c:v>
                </c:pt>
                <c:pt idx="1">
                  <c:v>Anställda inom kommunen</c:v>
                </c:pt>
                <c:pt idx="2">
                  <c:v>Företagare </c:v>
                </c:pt>
              </c:strCache>
            </c:strRef>
          </c:cat>
          <c:val>
            <c:numRef>
              <c:f>'Device export'!$DB$21:$DB$23</c:f>
              <c:numCache>
                <c:formatCode>0%</c:formatCode>
                <c:ptCount val="3"/>
                <c:pt idx="0">
                  <c:v>0.15687606112054328</c:v>
                </c:pt>
                <c:pt idx="1">
                  <c:v>0.16839677047289564</c:v>
                </c:pt>
                <c:pt idx="2">
                  <c:v>0.19753086419753091</c:v>
                </c:pt>
              </c:numCache>
            </c:numRef>
          </c:val>
          <c:extLst xmlns:c16r2="http://schemas.microsoft.com/office/drawing/2015/06/chart">
            <c:ext xmlns:c16="http://schemas.microsoft.com/office/drawing/2014/chart" uri="{C3380CC4-5D6E-409C-BE32-E72D297353CC}">
              <c16:uniqueId val="{00000001-94D3-424F-8FD8-025365B7FBB8}"/>
            </c:ext>
          </c:extLst>
        </c:ser>
        <c:ser>
          <c:idx val="3"/>
          <c:order val="3"/>
          <c:tx>
            <c:strRef>
              <c:f>'Device export'!$DC$1</c:f>
              <c:strCache>
                <c:ptCount val="1"/>
                <c:pt idx="0">
                  <c:v>4</c:v>
                </c:pt>
              </c:strCache>
            </c:strRef>
          </c:tx>
          <c:spPr>
            <a:solidFill>
              <a:sysClr val="window" lastClr="FFFFFF">
                <a:lumMod val="85000"/>
              </a:sysClr>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export'!$CY$21:$CY$23</c:f>
              <c:strCache>
                <c:ptCount val="3"/>
                <c:pt idx="0">
                  <c:v>Medborgare</c:v>
                </c:pt>
                <c:pt idx="1">
                  <c:v>Anställda inom kommunen</c:v>
                </c:pt>
                <c:pt idx="2">
                  <c:v>Företagare </c:v>
                </c:pt>
              </c:strCache>
            </c:strRef>
          </c:cat>
          <c:val>
            <c:numRef>
              <c:f>'Device export'!$DC$21:$DC$23</c:f>
              <c:numCache>
                <c:formatCode>0%</c:formatCode>
                <c:ptCount val="3"/>
                <c:pt idx="0">
                  <c:v>0.25670628183361632</c:v>
                </c:pt>
                <c:pt idx="1">
                  <c:v>0.23990772779700184</c:v>
                </c:pt>
                <c:pt idx="2">
                  <c:v>0.27160493827160492</c:v>
                </c:pt>
              </c:numCache>
            </c:numRef>
          </c:val>
          <c:extLst xmlns:c16r2="http://schemas.microsoft.com/office/drawing/2015/06/chart">
            <c:ext xmlns:c16="http://schemas.microsoft.com/office/drawing/2014/chart" uri="{C3380CC4-5D6E-409C-BE32-E72D297353CC}">
              <c16:uniqueId val="{00000002-94D3-424F-8FD8-025365B7FBB8}"/>
            </c:ext>
          </c:extLst>
        </c:ser>
        <c:ser>
          <c:idx val="4"/>
          <c:order val="4"/>
          <c:tx>
            <c:strRef>
              <c:f>'Device export'!$DD$1</c:f>
              <c:strCache>
                <c:ptCount val="1"/>
                <c:pt idx="0">
                  <c:v>5</c:v>
                </c:pt>
              </c:strCache>
            </c:strRef>
          </c:tx>
          <c:spPr>
            <a:solidFill>
              <a:srgbClr val="C3D69B"/>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export'!$CY$21:$CY$23</c:f>
              <c:strCache>
                <c:ptCount val="3"/>
                <c:pt idx="0">
                  <c:v>Medborgare</c:v>
                </c:pt>
                <c:pt idx="1">
                  <c:v>Anställda inom kommunen</c:v>
                </c:pt>
                <c:pt idx="2">
                  <c:v>Företagare </c:v>
                </c:pt>
              </c:strCache>
            </c:strRef>
          </c:cat>
          <c:val>
            <c:numRef>
              <c:f>'Device export'!$DD$21:$DD$23</c:f>
              <c:numCache>
                <c:formatCode>0%</c:formatCode>
                <c:ptCount val="3"/>
                <c:pt idx="0">
                  <c:v>0.19524617996604421</c:v>
                </c:pt>
                <c:pt idx="1">
                  <c:v>0.21510957324106114</c:v>
                </c:pt>
                <c:pt idx="2">
                  <c:v>0.18518518518518587</c:v>
                </c:pt>
              </c:numCache>
            </c:numRef>
          </c:val>
          <c:extLst xmlns:c16r2="http://schemas.microsoft.com/office/drawing/2015/06/chart">
            <c:ext xmlns:c16="http://schemas.microsoft.com/office/drawing/2014/chart" uri="{C3380CC4-5D6E-409C-BE32-E72D297353CC}">
              <c16:uniqueId val="{00000003-94D3-424F-8FD8-025365B7FBB8}"/>
            </c:ext>
          </c:extLst>
        </c:ser>
        <c:ser>
          <c:idx val="5"/>
          <c:order val="5"/>
          <c:tx>
            <c:strRef>
              <c:f>'Device export'!$DE$1</c:f>
              <c:strCache>
                <c:ptCount val="1"/>
                <c:pt idx="0">
                  <c:v>6</c:v>
                </c:pt>
              </c:strCache>
            </c:strRef>
          </c:tx>
          <c:spPr>
            <a:solidFill>
              <a:srgbClr val="A9C948"/>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export'!$CY$21:$CY$23</c:f>
              <c:strCache>
                <c:ptCount val="3"/>
                <c:pt idx="0">
                  <c:v>Medborgare</c:v>
                </c:pt>
                <c:pt idx="1">
                  <c:v>Anställda inom kommunen</c:v>
                </c:pt>
                <c:pt idx="2">
                  <c:v>Företagare </c:v>
                </c:pt>
              </c:strCache>
            </c:strRef>
          </c:cat>
          <c:val>
            <c:numRef>
              <c:f>'Device export'!$DE$21:$DE$23</c:f>
              <c:numCache>
                <c:formatCode>0%</c:formatCode>
                <c:ptCount val="3"/>
                <c:pt idx="0">
                  <c:v>0.11544991511035596</c:v>
                </c:pt>
                <c:pt idx="1">
                  <c:v>0.12168396770472895</c:v>
                </c:pt>
                <c:pt idx="2">
                  <c:v>0.10493827160493827</c:v>
                </c:pt>
              </c:numCache>
            </c:numRef>
          </c:val>
          <c:extLst xmlns:c16r2="http://schemas.microsoft.com/office/drawing/2015/06/chart">
            <c:ext xmlns:c16="http://schemas.microsoft.com/office/drawing/2014/chart" uri="{C3380CC4-5D6E-409C-BE32-E72D297353CC}">
              <c16:uniqueId val="{00000004-94D3-424F-8FD8-025365B7FBB8}"/>
            </c:ext>
          </c:extLst>
        </c:ser>
        <c:ser>
          <c:idx val="6"/>
          <c:order val="6"/>
          <c:tx>
            <c:strRef>
              <c:f>'Device export'!$DF$1</c:f>
              <c:strCache>
                <c:ptCount val="1"/>
                <c:pt idx="0">
                  <c:v>7</c:v>
                </c:pt>
              </c:strCache>
            </c:strRef>
          </c:tx>
          <c:spPr>
            <a:solidFill>
              <a:srgbClr val="8BB13F"/>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export'!$CY$21:$CY$23</c:f>
              <c:strCache>
                <c:ptCount val="3"/>
                <c:pt idx="0">
                  <c:v>Medborgare</c:v>
                </c:pt>
                <c:pt idx="1">
                  <c:v>Anställda inom kommunen</c:v>
                </c:pt>
                <c:pt idx="2">
                  <c:v>Företagare </c:v>
                </c:pt>
              </c:strCache>
            </c:strRef>
          </c:cat>
          <c:val>
            <c:numRef>
              <c:f>'Device export'!$DF$21:$DF$23</c:f>
              <c:numCache>
                <c:formatCode>0%</c:formatCode>
                <c:ptCount val="3"/>
                <c:pt idx="0">
                  <c:v>0.10254668930390499</c:v>
                </c:pt>
                <c:pt idx="1">
                  <c:v>0.10495963091118812</c:v>
                </c:pt>
                <c:pt idx="2">
                  <c:v>4.9382716049383074E-2</c:v>
                </c:pt>
              </c:numCache>
            </c:numRef>
          </c:val>
          <c:extLst xmlns:c16r2="http://schemas.microsoft.com/office/drawing/2015/06/chart">
            <c:ext xmlns:c16="http://schemas.microsoft.com/office/drawing/2014/chart" uri="{C3380CC4-5D6E-409C-BE32-E72D297353CC}">
              <c16:uniqueId val="{00000005-94D3-424F-8FD8-025365B7FBB8}"/>
            </c:ext>
          </c:extLst>
        </c:ser>
        <c:dLbls>
          <c:showVal val="1"/>
        </c:dLbls>
        <c:gapWidth val="50"/>
        <c:overlap val="100"/>
        <c:axId val="154760320"/>
        <c:axId val="154761856"/>
      </c:barChart>
      <c:catAx>
        <c:axId val="154760320"/>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sv-SE"/>
          </a:p>
        </c:txPr>
        <c:crossAx val="154761856"/>
        <c:crosses val="autoZero"/>
        <c:auto val="1"/>
        <c:lblAlgn val="ctr"/>
        <c:lblOffset val="100"/>
      </c:catAx>
      <c:valAx>
        <c:axId val="154761856"/>
        <c:scaling>
          <c:orientation val="minMax"/>
          <c:min val="0"/>
        </c:scaling>
        <c:axPos val="t"/>
        <c:majorGridlines>
          <c:spPr>
            <a:ln w="9525" cap="flat" cmpd="sng" algn="ctr">
              <a:solidFill>
                <a:schemeClr val="tx1">
                  <a:lumMod val="15000"/>
                  <a:lumOff val="85000"/>
                </a:schemeClr>
              </a:solidFill>
              <a:round/>
            </a:ln>
            <a:effectLst/>
          </c:spPr>
        </c:majorGridlines>
        <c:numFmt formatCode="0%" sourceLinked="1"/>
        <c:majorTickMark val="none"/>
        <c:tickLblPos val="high"/>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sv-SE"/>
          </a:p>
        </c:txPr>
        <c:crossAx val="154760320"/>
        <c:crosses val="autoZero"/>
        <c:crossBetween val="between"/>
      </c:valAx>
      <c:spPr>
        <a:noFill/>
        <a:ln>
          <a:noFill/>
        </a:ln>
        <a:effectLst/>
      </c:spPr>
    </c:plotArea>
    <c:legend>
      <c:legendPos val="tr"/>
      <c:layout>
        <c:manualLayout>
          <c:xMode val="edge"/>
          <c:yMode val="edge"/>
          <c:x val="0.87725125742911092"/>
          <c:y val="8.0545229244114003E-2"/>
          <c:w val="5.0281494098829094E-2"/>
          <c:h val="0.73526183297720005"/>
        </c:manualLayout>
      </c:layout>
      <c:spPr>
        <a:noFill/>
        <a:ln>
          <a:noFill/>
        </a:ln>
        <a:effectLst/>
      </c:spPr>
      <c:txPr>
        <a:bodyPr rot="0" spcFirstLastPara="1" vertOverflow="ellipsis" vert="horz" wrap="square" anchor="ctr" anchorCtr="1"/>
        <a:lstStyle/>
        <a:p>
          <a:pPr>
            <a:defRPr sz="800" b="0" i="0" u="none" strike="noStrike" kern="1200" baseline="0">
              <a:solidFill>
                <a:schemeClr val="bg1">
                  <a:lumMod val="50000"/>
                </a:schemeClr>
              </a:solidFill>
              <a:latin typeface="Calibri Light" panose="020F0302020204030204" pitchFamily="34" charset="0"/>
              <a:ea typeface="+mn-ea"/>
              <a:cs typeface="+mn-cs"/>
            </a:defRPr>
          </a:pPr>
          <a:endParaRPr lang="sv-SE"/>
        </a:p>
      </c:txPr>
    </c:legend>
    <c:plotVisOnly val="1"/>
    <c:dispBlanksAs val="gap"/>
  </c:chart>
  <c:spPr>
    <a:noFill/>
    <a:ln>
      <a:noFill/>
    </a:ln>
    <a:effectLst/>
  </c:spPr>
  <c:txPr>
    <a:bodyPr/>
    <a:lstStyle/>
    <a:p>
      <a:pPr>
        <a:defRPr/>
      </a:pPr>
      <a:endParaRPr lang="sv-SE"/>
    </a:p>
  </c:txPr>
  <c:externalData r:id="rId2"/>
</c:chartSpace>
</file>

<file path=ppt/charts/chart37.xml><?xml version="1.0" encoding="utf-8"?>
<c:chartSpace xmlns:c="http://schemas.openxmlformats.org/drawingml/2006/chart" xmlns:a="http://schemas.openxmlformats.org/drawingml/2006/main" xmlns:r="http://schemas.openxmlformats.org/officeDocument/2006/relationships">
  <c:date1904 val="1"/>
  <c:lang val="sv-SE"/>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770387597032971"/>
          <c:y val="0"/>
          <c:w val="0.64744524791873803"/>
          <c:h val="0.65159658953735056"/>
        </c:manualLayout>
      </c:layout>
      <c:barChart>
        <c:barDir val="bar"/>
        <c:grouping val="percentStacked"/>
        <c:ser>
          <c:idx val="0"/>
          <c:order val="0"/>
          <c:tx>
            <c:strRef>
              <c:f>'Device export'!$DX$11</c:f>
              <c:strCache>
                <c:ptCount val="1"/>
                <c:pt idx="0">
                  <c:v>Mycket bra</c:v>
                </c:pt>
              </c:strCache>
            </c:strRef>
          </c:tx>
          <c:spPr>
            <a:solidFill>
              <a:srgbClr val="8BB13F"/>
            </a:solidFill>
            <a:ln w="12700">
              <a:solidFill>
                <a:sysClr val="window" lastClr="FFFFFF"/>
              </a:solidFill>
            </a:ln>
            <a:effectLst/>
          </c:spPr>
          <c:dLbls>
            <c:spPr>
              <a:noFill/>
              <a:ln>
                <a:noFill/>
              </a:ln>
              <a:effectLst/>
            </c:spPr>
            <c:txPr>
              <a:bodyPr rot="0" spcFirstLastPara="1" vertOverflow="ellipsis" vert="horz" wrap="square" lIns="38100" tIns="19050" rIns="38100" bIns="19050" anchor="ctr" anchorCtr="1">
                <a:spAutoFit/>
              </a:bodyPr>
              <a:lstStyle/>
              <a:p>
                <a:pPr algn="ctr">
                  <a:defRPr lang="da-DK" sz="800" b="0" i="0" u="none" strike="noStrike" kern="1200" baseline="0">
                    <a:solidFill>
                      <a:schemeClr val="tx1"/>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'Device export'!$DW$12:$DW$14</c:f>
              <c:strCache>
                <c:ptCount val="3"/>
                <c:pt idx="0">
                  <c:v>Göteborgs stad 2016</c:v>
                </c:pt>
                <c:pt idx="1">
                  <c:v>Göteborgs stad 2015</c:v>
                </c:pt>
                <c:pt idx="2">
                  <c:v>Offentlig sektor</c:v>
                </c:pt>
              </c:strCache>
            </c:strRef>
          </c:cat>
          <c:val>
            <c:numRef>
              <c:f>'Device export'!$DX$12:$DX$14</c:f>
              <c:numCache>
                <c:formatCode>0%</c:formatCode>
                <c:ptCount val="3"/>
                <c:pt idx="0">
                  <c:v>0.18453652285348141</c:v>
                </c:pt>
                <c:pt idx="1">
                  <c:v>0.16715830875122975</c:v>
                </c:pt>
                <c:pt idx="2">
                  <c:v>0.17900000000000021</c:v>
                </c:pt>
              </c:numCache>
            </c:numRef>
          </c:val>
          <c:extLst xmlns:c16r2="http://schemas.microsoft.com/office/drawing/2015/06/chart">
            <c:ext xmlns:c16="http://schemas.microsoft.com/office/drawing/2014/chart" uri="{C3380CC4-5D6E-409C-BE32-E72D297353CC}">
              <c16:uniqueId val="{00000000-063B-4726-AA50-AC33FA9F69D8}"/>
            </c:ext>
          </c:extLst>
        </c:ser>
        <c:ser>
          <c:idx val="1"/>
          <c:order val="1"/>
          <c:tx>
            <c:strRef>
              <c:f>'Device export'!$DY$11</c:f>
              <c:strCache>
                <c:ptCount val="1"/>
                <c:pt idx="0">
                  <c:v>Bra</c:v>
                </c:pt>
              </c:strCache>
            </c:strRef>
          </c:tx>
          <c:spPr>
            <a:solidFill>
              <a:srgbClr val="C3D69B"/>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export'!$DW$12:$DW$14</c:f>
              <c:strCache>
                <c:ptCount val="3"/>
                <c:pt idx="0">
                  <c:v>Göteborgs stad 2016</c:v>
                </c:pt>
                <c:pt idx="1">
                  <c:v>Göteborgs stad 2015</c:v>
                </c:pt>
                <c:pt idx="2">
                  <c:v>Offentlig sektor</c:v>
                </c:pt>
              </c:strCache>
            </c:strRef>
          </c:cat>
          <c:val>
            <c:numRef>
              <c:f>'Device export'!$DY$12:$DY$14</c:f>
              <c:numCache>
                <c:formatCode>0%</c:formatCode>
                <c:ptCount val="3"/>
                <c:pt idx="0">
                  <c:v>0.45194361384023934</c:v>
                </c:pt>
                <c:pt idx="1">
                  <c:v>0.25958702064896755</c:v>
                </c:pt>
                <c:pt idx="2">
                  <c:v>0.49300000000000038</c:v>
                </c:pt>
              </c:numCache>
            </c:numRef>
          </c:val>
          <c:extLst xmlns:c16r2="http://schemas.microsoft.com/office/drawing/2015/06/chart">
            <c:ext xmlns:c16="http://schemas.microsoft.com/office/drawing/2014/chart" uri="{C3380CC4-5D6E-409C-BE32-E72D297353CC}">
              <c16:uniqueId val="{00000000-2193-41D2-9776-5C51FB9BE7C4}"/>
            </c:ext>
          </c:extLst>
        </c:ser>
        <c:ser>
          <c:idx val="2"/>
          <c:order val="2"/>
          <c:tx>
            <c:strRef>
              <c:f>'Device export'!$DZ$11</c:f>
              <c:strCache>
                <c:ptCount val="1"/>
                <c:pt idx="0">
                  <c:v>Dålig</c:v>
                </c:pt>
              </c:strCache>
            </c:strRef>
          </c:tx>
          <c:spPr>
            <a:solidFill>
              <a:srgbClr val="F1CFCF"/>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export'!$DW$12:$DW$14</c:f>
              <c:strCache>
                <c:ptCount val="3"/>
                <c:pt idx="0">
                  <c:v>Göteborgs stad 2016</c:v>
                </c:pt>
                <c:pt idx="1">
                  <c:v>Göteborgs stad 2015</c:v>
                </c:pt>
                <c:pt idx="2">
                  <c:v>Offentlig sektor</c:v>
                </c:pt>
              </c:strCache>
            </c:strRef>
          </c:cat>
          <c:val>
            <c:numRef>
              <c:f>'Device export'!$DZ$12:$DZ$14</c:f>
              <c:numCache>
                <c:formatCode>0%</c:formatCode>
                <c:ptCount val="3"/>
                <c:pt idx="0">
                  <c:v>0.22404955147372921</c:v>
                </c:pt>
                <c:pt idx="1">
                  <c:v>0.42576204523107181</c:v>
                </c:pt>
                <c:pt idx="2">
                  <c:v>0.22600000000000001</c:v>
                </c:pt>
              </c:numCache>
            </c:numRef>
          </c:val>
          <c:extLst xmlns:c16r2="http://schemas.microsoft.com/office/drawing/2015/06/chart">
            <c:ext xmlns:c16="http://schemas.microsoft.com/office/drawing/2014/chart" uri="{C3380CC4-5D6E-409C-BE32-E72D297353CC}">
              <c16:uniqueId val="{00000001-2193-41D2-9776-5C51FB9BE7C4}"/>
            </c:ext>
          </c:extLst>
        </c:ser>
        <c:ser>
          <c:idx val="3"/>
          <c:order val="3"/>
          <c:tx>
            <c:strRef>
              <c:f>'Device export'!$EA$11</c:f>
              <c:strCache>
                <c:ptCount val="1"/>
                <c:pt idx="0">
                  <c:v>Mycket dålig</c:v>
                </c:pt>
              </c:strCache>
            </c:strRef>
          </c:tx>
          <c:spPr>
            <a:solidFill>
              <a:srgbClr val="B64E50"/>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export'!$DW$12:$DW$14</c:f>
              <c:strCache>
                <c:ptCount val="3"/>
                <c:pt idx="0">
                  <c:v>Göteborgs stad 2016</c:v>
                </c:pt>
                <c:pt idx="1">
                  <c:v>Göteborgs stad 2015</c:v>
                </c:pt>
                <c:pt idx="2">
                  <c:v>Offentlig sektor</c:v>
                </c:pt>
              </c:strCache>
            </c:strRef>
          </c:cat>
          <c:val>
            <c:numRef>
              <c:f>'Device export'!$EA$12:$EA$14</c:f>
              <c:numCache>
                <c:formatCode>0%</c:formatCode>
                <c:ptCount val="3"/>
                <c:pt idx="0">
                  <c:v>0.13947031183255021</c:v>
                </c:pt>
                <c:pt idx="1">
                  <c:v>0.14749262536873156</c:v>
                </c:pt>
                <c:pt idx="2">
                  <c:v>0.10299999999999998</c:v>
                </c:pt>
              </c:numCache>
            </c:numRef>
          </c:val>
          <c:extLst xmlns:c16r2="http://schemas.microsoft.com/office/drawing/2015/06/chart">
            <c:ext xmlns:c16="http://schemas.microsoft.com/office/drawing/2014/chart" uri="{C3380CC4-5D6E-409C-BE32-E72D297353CC}">
              <c16:uniqueId val="{00000002-2193-41D2-9776-5C51FB9BE7C4}"/>
            </c:ext>
          </c:extLst>
        </c:ser>
        <c:dLbls>
          <c:showVal val="1"/>
        </c:dLbls>
        <c:gapWidth val="50"/>
        <c:overlap val="100"/>
        <c:axId val="154886144"/>
        <c:axId val="154887680"/>
      </c:barChart>
      <c:catAx>
        <c:axId val="154886144"/>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sv-SE"/>
          </a:p>
        </c:txPr>
        <c:crossAx val="154887680"/>
        <c:crosses val="autoZero"/>
        <c:auto val="1"/>
        <c:lblAlgn val="ctr"/>
        <c:lblOffset val="100"/>
      </c:catAx>
      <c:valAx>
        <c:axId val="154887680"/>
        <c:scaling>
          <c:orientation val="minMax"/>
          <c:min val="0"/>
        </c:scaling>
        <c:axPos val="t"/>
        <c:majorGridlines>
          <c:spPr>
            <a:ln w="9525" cap="flat" cmpd="sng" algn="ctr">
              <a:solidFill>
                <a:schemeClr val="tx1">
                  <a:lumMod val="15000"/>
                  <a:lumOff val="85000"/>
                </a:schemeClr>
              </a:solidFill>
              <a:round/>
            </a:ln>
            <a:effectLst/>
          </c:spPr>
        </c:majorGridlines>
        <c:numFmt formatCode="0%" sourceLinked="1"/>
        <c:majorTickMark val="none"/>
        <c:tickLblPos val="high"/>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sv-SE"/>
          </a:p>
        </c:txPr>
        <c:crossAx val="154886144"/>
        <c:crosses val="autoZero"/>
        <c:crossBetween val="between"/>
      </c:valAx>
      <c:spPr>
        <a:noFill/>
        <a:ln>
          <a:noFill/>
        </a:ln>
        <a:effectLst/>
      </c:spPr>
    </c:plotArea>
    <c:legend>
      <c:legendPos val="b"/>
      <c:layout>
        <c:manualLayout>
          <c:xMode val="edge"/>
          <c:yMode val="edge"/>
          <c:x val="0.28536144697831656"/>
          <c:y val="0.73624495782010047"/>
          <c:w val="0.58264913898475867"/>
          <c:h val="8.1558194984647767E-2"/>
        </c:manualLayout>
      </c:layout>
      <c:spPr>
        <a:noFill/>
        <a:ln>
          <a:noFill/>
        </a:ln>
        <a:effectLst/>
      </c:spPr>
      <c:txPr>
        <a:bodyPr rot="0" spcFirstLastPara="1" vertOverflow="ellipsis" vert="horz" wrap="square" anchor="ctr" anchorCtr="1"/>
        <a:lstStyle/>
        <a:p>
          <a:pPr>
            <a:defRPr sz="800" b="0" i="0" u="none" strike="noStrike" kern="1200" baseline="0">
              <a:solidFill>
                <a:schemeClr val="bg1">
                  <a:lumMod val="50000"/>
                </a:schemeClr>
              </a:solidFill>
              <a:latin typeface="Calibri Light" panose="020F0302020204030204" pitchFamily="34" charset="0"/>
              <a:ea typeface="+mn-ea"/>
              <a:cs typeface="+mn-cs"/>
            </a:defRPr>
          </a:pPr>
          <a:endParaRPr lang="sv-SE"/>
        </a:p>
      </c:txPr>
    </c:legend>
    <c:plotVisOnly val="1"/>
    <c:dispBlanksAs val="gap"/>
  </c:chart>
  <c:spPr>
    <a:noFill/>
    <a:ln>
      <a:noFill/>
    </a:ln>
    <a:effectLst/>
  </c:spPr>
  <c:txPr>
    <a:bodyPr/>
    <a:lstStyle/>
    <a:p>
      <a:pPr>
        <a:defRPr/>
      </a:pPr>
      <a:endParaRPr lang="sv-SE"/>
    </a:p>
  </c:txPr>
  <c:externalData r:id="rId2"/>
</c:chartSpace>
</file>

<file path=ppt/charts/chart38.xml><?xml version="1.0" encoding="utf-8"?>
<c:chartSpace xmlns:c="http://schemas.openxmlformats.org/drawingml/2006/chart" xmlns:a="http://schemas.openxmlformats.org/drawingml/2006/main" xmlns:r="http://schemas.openxmlformats.org/officeDocument/2006/relationships">
  <c:date1904 val="1"/>
  <c:lang val="sv-SE"/>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277713586140308"/>
          <c:y val="0"/>
          <c:w val="0.58739381688221559"/>
          <c:h val="0.89105511811023619"/>
        </c:manualLayout>
      </c:layout>
      <c:barChart>
        <c:barDir val="bar"/>
        <c:grouping val="percentStacked"/>
        <c:ser>
          <c:idx val="0"/>
          <c:order val="0"/>
          <c:tx>
            <c:strRef>
              <c:f>'Device export'!$DX$11</c:f>
              <c:strCache>
                <c:ptCount val="1"/>
                <c:pt idx="0">
                  <c:v>Mycket bra</c:v>
                </c:pt>
              </c:strCache>
            </c:strRef>
          </c:tx>
          <c:spPr>
            <a:solidFill>
              <a:srgbClr val="8BB13F"/>
            </a:solidFill>
            <a:ln w="12700">
              <a:solidFill>
                <a:sysClr val="window" lastClr="FFFFFF"/>
              </a:solidFill>
            </a:ln>
            <a:effectLst/>
          </c:spPr>
          <c:dLbls>
            <c:spPr>
              <a:noFill/>
              <a:ln>
                <a:noFill/>
              </a:ln>
              <a:effectLst/>
            </c:spPr>
            <c:txPr>
              <a:bodyPr rot="0" spcFirstLastPara="1" vertOverflow="ellipsis" vert="horz" wrap="square" lIns="38100" tIns="19050" rIns="38100" bIns="19050" anchor="ctr" anchorCtr="1">
                <a:spAutoFit/>
              </a:bodyPr>
              <a:lstStyle/>
              <a:p>
                <a:pPr algn="ctr">
                  <a:defRPr lang="da-DK" sz="800" b="0" i="0" u="none" strike="noStrike" kern="1200" baseline="0">
                    <a:solidFill>
                      <a:schemeClr val="tx1"/>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'Device export'!$DW$21:$DW$26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export'!$DX$21:$DX$26</c:f>
              <c:numCache>
                <c:formatCode>0%</c:formatCode>
                <c:ptCount val="6"/>
                <c:pt idx="0">
                  <c:v>0.18856364874063991</c:v>
                </c:pt>
                <c:pt idx="1">
                  <c:v>0.19137931034482758</c:v>
                </c:pt>
                <c:pt idx="2">
                  <c:v>0.17775229357798281</c:v>
                </c:pt>
                <c:pt idx="3">
                  <c:v>0.13501144164759804</c:v>
                </c:pt>
                <c:pt idx="4">
                  <c:v>8.5889570552147229E-2</c:v>
                </c:pt>
                <c:pt idx="5">
                  <c:v>7.1428571428571425E-2</c:v>
                </c:pt>
              </c:numCache>
            </c:numRef>
          </c:val>
          <c:extLst xmlns:c16r2="http://schemas.microsoft.com/office/drawing/2015/06/chart">
            <c:ext xmlns:c16="http://schemas.microsoft.com/office/drawing/2014/chart" uri="{C3380CC4-5D6E-409C-BE32-E72D297353CC}">
              <c16:uniqueId val="{00000000-063B-4726-AA50-AC33FA9F69D8}"/>
            </c:ext>
          </c:extLst>
        </c:ser>
        <c:ser>
          <c:idx val="1"/>
          <c:order val="1"/>
          <c:tx>
            <c:strRef>
              <c:f>'Device export'!$DY$11</c:f>
              <c:strCache>
                <c:ptCount val="1"/>
                <c:pt idx="0">
                  <c:v>Bra</c:v>
                </c:pt>
              </c:strCache>
            </c:strRef>
          </c:tx>
          <c:spPr>
            <a:solidFill>
              <a:srgbClr val="C3D69B"/>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export'!$DW$21:$DW$26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export'!$DY$21:$DY$26</c:f>
              <c:numCache>
                <c:formatCode>0%</c:formatCode>
                <c:ptCount val="6"/>
                <c:pt idx="0">
                  <c:v>0.4496255956432948</c:v>
                </c:pt>
                <c:pt idx="1">
                  <c:v>0.27068965517241494</c:v>
                </c:pt>
                <c:pt idx="2">
                  <c:v>0.45584862385321234</c:v>
                </c:pt>
                <c:pt idx="3">
                  <c:v>0.24485125858123663</c:v>
                </c:pt>
                <c:pt idx="4">
                  <c:v>0.47852760736196498</c:v>
                </c:pt>
                <c:pt idx="5">
                  <c:v>0.30952380952381137</c:v>
                </c:pt>
              </c:numCache>
            </c:numRef>
          </c:val>
          <c:extLst xmlns:c16r2="http://schemas.microsoft.com/office/drawing/2015/06/chart">
            <c:ext xmlns:c16="http://schemas.microsoft.com/office/drawing/2014/chart" uri="{C3380CC4-5D6E-409C-BE32-E72D297353CC}">
              <c16:uniqueId val="{00000000-CB01-4FD8-A333-4A93466A4EC2}"/>
            </c:ext>
          </c:extLst>
        </c:ser>
        <c:ser>
          <c:idx val="2"/>
          <c:order val="2"/>
          <c:tx>
            <c:strRef>
              <c:f>'Device export'!$DZ$11</c:f>
              <c:strCache>
                <c:ptCount val="1"/>
                <c:pt idx="0">
                  <c:v>Dålig</c:v>
                </c:pt>
              </c:strCache>
            </c:strRef>
          </c:tx>
          <c:spPr>
            <a:solidFill>
              <a:srgbClr val="F1CFCF"/>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export'!$DW$21:$DW$26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export'!$DZ$21:$DZ$26</c:f>
              <c:numCache>
                <c:formatCode>0%</c:formatCode>
                <c:ptCount val="6"/>
                <c:pt idx="0">
                  <c:v>0.21885636487406479</c:v>
                </c:pt>
                <c:pt idx="1">
                  <c:v>0.3862068965517243</c:v>
                </c:pt>
                <c:pt idx="2">
                  <c:v>0.23279816513761536</c:v>
                </c:pt>
                <c:pt idx="3">
                  <c:v>0.4782608695652189</c:v>
                </c:pt>
                <c:pt idx="4">
                  <c:v>0.27607361963190186</c:v>
                </c:pt>
                <c:pt idx="5">
                  <c:v>0.52380952380952384</c:v>
                </c:pt>
              </c:numCache>
            </c:numRef>
          </c:val>
          <c:extLst xmlns:c16r2="http://schemas.microsoft.com/office/drawing/2015/06/chart">
            <c:ext xmlns:c16="http://schemas.microsoft.com/office/drawing/2014/chart" uri="{C3380CC4-5D6E-409C-BE32-E72D297353CC}">
              <c16:uniqueId val="{00000001-CB01-4FD8-A333-4A93466A4EC2}"/>
            </c:ext>
          </c:extLst>
        </c:ser>
        <c:ser>
          <c:idx val="3"/>
          <c:order val="3"/>
          <c:tx>
            <c:strRef>
              <c:f>'Device export'!$EA$11</c:f>
              <c:strCache>
                <c:ptCount val="1"/>
                <c:pt idx="0">
                  <c:v>Mycket dålig</c:v>
                </c:pt>
              </c:strCache>
            </c:strRef>
          </c:tx>
          <c:spPr>
            <a:solidFill>
              <a:srgbClr val="B64E50"/>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export'!$DW$21:$DW$26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export'!$EA$21:$EA$26</c:f>
              <c:numCache>
                <c:formatCode>0%</c:formatCode>
                <c:ptCount val="6"/>
                <c:pt idx="0">
                  <c:v>0.14295439074200253</c:v>
                </c:pt>
                <c:pt idx="1">
                  <c:v>0.15172413793103517</c:v>
                </c:pt>
                <c:pt idx="2">
                  <c:v>0.13360091743119271</c:v>
                </c:pt>
                <c:pt idx="3">
                  <c:v>0.14187643020594964</c:v>
                </c:pt>
                <c:pt idx="4">
                  <c:v>0.15950920245398834</c:v>
                </c:pt>
                <c:pt idx="5">
                  <c:v>9.5238095238095247E-2</c:v>
                </c:pt>
              </c:numCache>
            </c:numRef>
          </c:val>
          <c:extLst xmlns:c16r2="http://schemas.microsoft.com/office/drawing/2015/06/chart">
            <c:ext xmlns:c16="http://schemas.microsoft.com/office/drawing/2014/chart" uri="{C3380CC4-5D6E-409C-BE32-E72D297353CC}">
              <c16:uniqueId val="{00000002-CB01-4FD8-A333-4A93466A4EC2}"/>
            </c:ext>
          </c:extLst>
        </c:ser>
        <c:dLbls>
          <c:showVal val="1"/>
        </c:dLbls>
        <c:gapWidth val="50"/>
        <c:overlap val="100"/>
        <c:axId val="159357184"/>
        <c:axId val="159379456"/>
      </c:barChart>
      <c:catAx>
        <c:axId val="159357184"/>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sv-SE"/>
          </a:p>
        </c:txPr>
        <c:crossAx val="159379456"/>
        <c:crosses val="autoZero"/>
        <c:auto val="1"/>
        <c:lblAlgn val="ctr"/>
        <c:lblOffset val="100"/>
      </c:catAx>
      <c:valAx>
        <c:axId val="159379456"/>
        <c:scaling>
          <c:orientation val="minMax"/>
          <c:min val="0"/>
        </c:scaling>
        <c:axPos val="t"/>
        <c:majorGridlines>
          <c:spPr>
            <a:ln w="9525" cap="flat" cmpd="sng" algn="ctr">
              <a:solidFill>
                <a:schemeClr val="tx1">
                  <a:lumMod val="15000"/>
                  <a:lumOff val="85000"/>
                </a:schemeClr>
              </a:solidFill>
              <a:round/>
            </a:ln>
            <a:effectLst/>
          </c:spPr>
        </c:majorGridlines>
        <c:numFmt formatCode="0%" sourceLinked="1"/>
        <c:majorTickMark val="none"/>
        <c:tickLblPos val="high"/>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sv-SE"/>
          </a:p>
        </c:txPr>
        <c:crossAx val="159357184"/>
        <c:crosses val="autoZero"/>
        <c:crossBetween val="between"/>
      </c:valAx>
      <c:spPr>
        <a:noFill/>
        <a:ln>
          <a:noFill/>
        </a:ln>
        <a:effectLst/>
      </c:spPr>
    </c:plotArea>
    <c:plotVisOnly val="1"/>
    <c:dispBlanksAs val="gap"/>
  </c:chart>
  <c:spPr>
    <a:noFill/>
    <a:ln>
      <a:noFill/>
    </a:ln>
    <a:effectLst/>
  </c:spPr>
  <c:txPr>
    <a:bodyPr/>
    <a:lstStyle/>
    <a:p>
      <a:pPr>
        <a:defRPr/>
      </a:pPr>
      <a:endParaRPr lang="sv-SE"/>
    </a:p>
  </c:txPr>
  <c:externalData r:id="rId2"/>
</c:chartSpace>
</file>

<file path=ppt/charts/chart39.xml><?xml version="1.0" encoding="utf-8"?>
<c:chartSpace xmlns:c="http://schemas.openxmlformats.org/drawingml/2006/chart" xmlns:a="http://schemas.openxmlformats.org/drawingml/2006/main" xmlns:r="http://schemas.openxmlformats.org/officeDocument/2006/relationships">
  <c:date1904 val="1"/>
  <c:lang val="sv-SE"/>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770387597032971"/>
          <c:y val="0"/>
          <c:w val="0.64744524791873803"/>
          <c:h val="0.65159658953735056"/>
        </c:manualLayout>
      </c:layout>
      <c:barChart>
        <c:barDir val="bar"/>
        <c:grouping val="percentStacked"/>
        <c:ser>
          <c:idx val="0"/>
          <c:order val="0"/>
          <c:tx>
            <c:strRef>
              <c:f>'Device export'!$DS$11</c:f>
              <c:strCache>
                <c:ptCount val="1"/>
                <c:pt idx="0">
                  <c:v>Mycket bra</c:v>
                </c:pt>
              </c:strCache>
            </c:strRef>
          </c:tx>
          <c:spPr>
            <a:solidFill>
              <a:srgbClr val="8BB13F"/>
            </a:solidFill>
            <a:ln w="12700">
              <a:solidFill>
                <a:sysClr val="window" lastClr="FFFFFF"/>
              </a:solidFill>
            </a:ln>
            <a:effectLst/>
          </c:spPr>
          <c:dLbls>
            <c:spPr>
              <a:noFill/>
              <a:ln>
                <a:noFill/>
              </a:ln>
              <a:effectLst/>
            </c:spPr>
            <c:txPr>
              <a:bodyPr rot="0" spcFirstLastPara="1" vertOverflow="ellipsis" vert="horz" wrap="square" lIns="38100" tIns="19050" rIns="38100" bIns="19050" anchor="ctr" anchorCtr="1">
                <a:spAutoFit/>
              </a:bodyPr>
              <a:lstStyle/>
              <a:p>
                <a:pPr algn="ctr">
                  <a:defRPr lang="da-DK" sz="800" b="0" i="0" u="none" strike="noStrike" kern="1200" baseline="0">
                    <a:solidFill>
                      <a:schemeClr val="tx1"/>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'Device export'!$DR$12:$DR$14</c:f>
              <c:strCache>
                <c:ptCount val="3"/>
                <c:pt idx="0">
                  <c:v>Göteborgs stad 2016</c:v>
                </c:pt>
                <c:pt idx="1">
                  <c:v>Göteborgs stad 2015</c:v>
                </c:pt>
                <c:pt idx="2">
                  <c:v>Offentlig sektor</c:v>
                </c:pt>
              </c:strCache>
            </c:strRef>
          </c:cat>
          <c:val>
            <c:numRef>
              <c:f>'Device export'!$DS$12:$DS$14</c:f>
              <c:numCache>
                <c:formatCode>0%</c:formatCode>
                <c:ptCount val="3"/>
                <c:pt idx="0">
                  <c:v>0.10323974082073471</c:v>
                </c:pt>
                <c:pt idx="1">
                  <c:v>0.17361111111111124</c:v>
                </c:pt>
                <c:pt idx="2">
                  <c:v>8.7000000000000022E-2</c:v>
                </c:pt>
              </c:numCache>
            </c:numRef>
          </c:val>
          <c:extLst xmlns:c16r2="http://schemas.microsoft.com/office/drawing/2015/06/chart">
            <c:ext xmlns:c16="http://schemas.microsoft.com/office/drawing/2014/chart" uri="{C3380CC4-5D6E-409C-BE32-E72D297353CC}">
              <c16:uniqueId val="{00000000-063B-4726-AA50-AC33FA9F69D8}"/>
            </c:ext>
          </c:extLst>
        </c:ser>
        <c:ser>
          <c:idx val="1"/>
          <c:order val="1"/>
          <c:tx>
            <c:strRef>
              <c:f>'Device export'!$DT$11</c:f>
              <c:strCache>
                <c:ptCount val="1"/>
                <c:pt idx="0">
                  <c:v>Bra</c:v>
                </c:pt>
              </c:strCache>
            </c:strRef>
          </c:tx>
          <c:spPr>
            <a:solidFill>
              <a:srgbClr val="C3D69B"/>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export'!$DR$12:$DR$14</c:f>
              <c:strCache>
                <c:ptCount val="3"/>
                <c:pt idx="0">
                  <c:v>Göteborgs stad 2016</c:v>
                </c:pt>
                <c:pt idx="1">
                  <c:v>Göteborgs stad 2015</c:v>
                </c:pt>
                <c:pt idx="2">
                  <c:v>Offentlig sektor</c:v>
                </c:pt>
              </c:strCache>
            </c:strRef>
          </c:cat>
          <c:val>
            <c:numRef>
              <c:f>'Device export'!$DT$12:$DT$14</c:f>
              <c:numCache>
                <c:formatCode>0%</c:formatCode>
                <c:ptCount val="3"/>
                <c:pt idx="0">
                  <c:v>0.42246220302375986</c:v>
                </c:pt>
                <c:pt idx="1">
                  <c:v>0.39384920634920884</c:v>
                </c:pt>
                <c:pt idx="2">
                  <c:v>0.45900000000000002</c:v>
                </c:pt>
              </c:numCache>
            </c:numRef>
          </c:val>
          <c:extLst xmlns:c16r2="http://schemas.microsoft.com/office/drawing/2015/06/chart">
            <c:ext xmlns:c16="http://schemas.microsoft.com/office/drawing/2014/chart" uri="{C3380CC4-5D6E-409C-BE32-E72D297353CC}">
              <c16:uniqueId val="{00000000-273E-4DFA-895C-2625004A92A5}"/>
            </c:ext>
          </c:extLst>
        </c:ser>
        <c:ser>
          <c:idx val="2"/>
          <c:order val="2"/>
          <c:tx>
            <c:strRef>
              <c:f>'Device export'!$DU$11</c:f>
              <c:strCache>
                <c:ptCount val="1"/>
                <c:pt idx="0">
                  <c:v>Dålig</c:v>
                </c:pt>
              </c:strCache>
            </c:strRef>
          </c:tx>
          <c:spPr>
            <a:solidFill>
              <a:srgbClr val="F1CFCF"/>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export'!$DR$12:$DR$14</c:f>
              <c:strCache>
                <c:ptCount val="3"/>
                <c:pt idx="0">
                  <c:v>Göteborgs stad 2016</c:v>
                </c:pt>
                <c:pt idx="1">
                  <c:v>Göteborgs stad 2015</c:v>
                </c:pt>
                <c:pt idx="2">
                  <c:v>Offentlig sektor</c:v>
                </c:pt>
              </c:strCache>
            </c:strRef>
          </c:cat>
          <c:val>
            <c:numRef>
              <c:f>'Device export'!$DU$12:$DU$14</c:f>
              <c:numCache>
                <c:formatCode>0%</c:formatCode>
                <c:ptCount val="3"/>
                <c:pt idx="0">
                  <c:v>0.36414686825054193</c:v>
                </c:pt>
                <c:pt idx="1">
                  <c:v>0.35515873015873017</c:v>
                </c:pt>
                <c:pt idx="2">
                  <c:v>0.37900000000000128</c:v>
                </c:pt>
              </c:numCache>
            </c:numRef>
          </c:val>
          <c:extLst xmlns:c16r2="http://schemas.microsoft.com/office/drawing/2015/06/chart">
            <c:ext xmlns:c16="http://schemas.microsoft.com/office/drawing/2014/chart" uri="{C3380CC4-5D6E-409C-BE32-E72D297353CC}">
              <c16:uniqueId val="{00000001-273E-4DFA-895C-2625004A92A5}"/>
            </c:ext>
          </c:extLst>
        </c:ser>
        <c:ser>
          <c:idx val="3"/>
          <c:order val="3"/>
          <c:tx>
            <c:strRef>
              <c:f>'Device export'!$DV$11</c:f>
              <c:strCache>
                <c:ptCount val="1"/>
                <c:pt idx="0">
                  <c:v>Mycket dålig</c:v>
                </c:pt>
              </c:strCache>
            </c:strRef>
          </c:tx>
          <c:spPr>
            <a:solidFill>
              <a:srgbClr val="B64E50"/>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export'!$DR$12:$DR$14</c:f>
              <c:strCache>
                <c:ptCount val="3"/>
                <c:pt idx="0">
                  <c:v>Göteborgs stad 2016</c:v>
                </c:pt>
                <c:pt idx="1">
                  <c:v>Göteborgs stad 2015</c:v>
                </c:pt>
                <c:pt idx="2">
                  <c:v>Offentlig sektor</c:v>
                </c:pt>
              </c:strCache>
            </c:strRef>
          </c:cat>
          <c:val>
            <c:numRef>
              <c:f>'Device export'!$DV$12:$DV$14</c:f>
              <c:numCache>
                <c:formatCode>0%</c:formatCode>
                <c:ptCount val="3"/>
                <c:pt idx="0">
                  <c:v>0.11015118790496745</c:v>
                </c:pt>
                <c:pt idx="1">
                  <c:v>7.7380952380952384E-2</c:v>
                </c:pt>
                <c:pt idx="2">
                  <c:v>7.3999999999999996E-2</c:v>
                </c:pt>
              </c:numCache>
            </c:numRef>
          </c:val>
          <c:extLst xmlns:c16r2="http://schemas.microsoft.com/office/drawing/2015/06/chart">
            <c:ext xmlns:c16="http://schemas.microsoft.com/office/drawing/2014/chart" uri="{C3380CC4-5D6E-409C-BE32-E72D297353CC}">
              <c16:uniqueId val="{00000002-273E-4DFA-895C-2625004A92A5}"/>
            </c:ext>
          </c:extLst>
        </c:ser>
        <c:dLbls>
          <c:showVal val="1"/>
        </c:dLbls>
        <c:gapWidth val="50"/>
        <c:overlap val="100"/>
        <c:axId val="160482048"/>
        <c:axId val="160483584"/>
      </c:barChart>
      <c:catAx>
        <c:axId val="160482048"/>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sv-SE"/>
          </a:p>
        </c:txPr>
        <c:crossAx val="160483584"/>
        <c:crosses val="autoZero"/>
        <c:auto val="1"/>
        <c:lblAlgn val="ctr"/>
        <c:lblOffset val="100"/>
      </c:catAx>
      <c:valAx>
        <c:axId val="160483584"/>
        <c:scaling>
          <c:orientation val="minMax"/>
          <c:min val="0"/>
        </c:scaling>
        <c:axPos val="t"/>
        <c:majorGridlines>
          <c:spPr>
            <a:ln w="9525" cap="flat" cmpd="sng" algn="ctr">
              <a:solidFill>
                <a:schemeClr val="tx1">
                  <a:lumMod val="15000"/>
                  <a:lumOff val="85000"/>
                </a:schemeClr>
              </a:solidFill>
              <a:round/>
            </a:ln>
            <a:effectLst/>
          </c:spPr>
        </c:majorGridlines>
        <c:numFmt formatCode="0%" sourceLinked="1"/>
        <c:majorTickMark val="none"/>
        <c:tickLblPos val="high"/>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sv-SE"/>
          </a:p>
        </c:txPr>
        <c:crossAx val="160482048"/>
        <c:crosses val="autoZero"/>
        <c:crossBetween val="between"/>
      </c:valAx>
      <c:spPr>
        <a:noFill/>
        <a:ln>
          <a:noFill/>
        </a:ln>
        <a:effectLst/>
      </c:spPr>
    </c:plotArea>
    <c:legend>
      <c:legendPos val="b"/>
      <c:layout>
        <c:manualLayout>
          <c:xMode val="edge"/>
          <c:yMode val="edge"/>
          <c:x val="0.28536144697831656"/>
          <c:y val="0.73624495782010047"/>
          <c:w val="0.58264913898475867"/>
          <c:h val="8.1558194984647767E-2"/>
        </c:manualLayout>
      </c:layout>
      <c:spPr>
        <a:noFill/>
        <a:ln>
          <a:noFill/>
        </a:ln>
        <a:effectLst/>
      </c:spPr>
      <c:txPr>
        <a:bodyPr rot="0" spcFirstLastPara="1" vertOverflow="ellipsis" vert="horz" wrap="square" anchor="ctr" anchorCtr="1"/>
        <a:lstStyle/>
        <a:p>
          <a:pPr>
            <a:defRPr sz="800" b="0" i="0" u="none" strike="noStrike" kern="1200" baseline="0">
              <a:solidFill>
                <a:schemeClr val="bg1">
                  <a:lumMod val="50000"/>
                </a:schemeClr>
              </a:solidFill>
              <a:latin typeface="Calibri Light" panose="020F0302020204030204" pitchFamily="34" charset="0"/>
              <a:ea typeface="+mn-ea"/>
              <a:cs typeface="+mn-cs"/>
            </a:defRPr>
          </a:pPr>
          <a:endParaRPr lang="sv-SE"/>
        </a:p>
      </c:txPr>
    </c:legend>
    <c:plotVisOnly val="1"/>
    <c:dispBlanksAs val="gap"/>
  </c:chart>
  <c:spPr>
    <a:noFill/>
    <a:ln>
      <a:noFill/>
    </a:ln>
    <a:effectLst/>
  </c:spPr>
  <c:txPr>
    <a:bodyPr/>
    <a:lstStyle/>
    <a:p>
      <a:pPr>
        <a:defRPr/>
      </a:pPr>
      <a:endParaRPr lang="sv-SE"/>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sv-SE"/>
  <c:chart>
    <c:plotArea>
      <c:layout/>
      <c:barChart>
        <c:barDir val="col"/>
        <c:grouping val="clustered"/>
        <c:ser>
          <c:idx val="0"/>
          <c:order val="0"/>
          <c:tx>
            <c:strRef>
              <c:f>'Andel mobila besök'!$A$33</c:f>
              <c:strCache>
                <c:ptCount val="1"/>
                <c:pt idx="0">
                  <c:v>2014</c:v>
                </c:pt>
              </c:strCache>
            </c:strRef>
          </c:tx>
          <c:cat>
            <c:strRef>
              <c:f>'Andel mobila besök'!$B$31:$D$31</c:f>
              <c:strCache>
                <c:ptCount val="3"/>
                <c:pt idx="0">
                  <c:v>Mobiltelefon</c:v>
                </c:pt>
                <c:pt idx="1">
                  <c:v>Surfplatta</c:v>
                </c:pt>
                <c:pt idx="2">
                  <c:v>Fasta enheter</c:v>
                </c:pt>
              </c:strCache>
            </c:strRef>
          </c:cat>
          <c:val>
            <c:numRef>
              <c:f>'Andel mobila besök'!$B$33:$D$33</c:f>
              <c:numCache>
                <c:formatCode>General</c:formatCode>
                <c:ptCount val="3"/>
                <c:pt idx="0">
                  <c:v>2023613</c:v>
                </c:pt>
                <c:pt idx="1">
                  <c:v>833543</c:v>
                </c:pt>
                <c:pt idx="2">
                  <c:v>3910947</c:v>
                </c:pt>
              </c:numCache>
            </c:numRef>
          </c:val>
        </c:ser>
        <c:ser>
          <c:idx val="1"/>
          <c:order val="1"/>
          <c:tx>
            <c:strRef>
              <c:f>'Andel mobila besök'!$A$34</c:f>
              <c:strCache>
                <c:ptCount val="1"/>
                <c:pt idx="0">
                  <c:v>2015</c:v>
                </c:pt>
              </c:strCache>
            </c:strRef>
          </c:tx>
          <c:cat>
            <c:strRef>
              <c:f>'Andel mobila besök'!$B$31:$D$31</c:f>
              <c:strCache>
                <c:ptCount val="3"/>
                <c:pt idx="0">
                  <c:v>Mobiltelefon</c:v>
                </c:pt>
                <c:pt idx="1">
                  <c:v>Surfplatta</c:v>
                </c:pt>
                <c:pt idx="2">
                  <c:v>Fasta enheter</c:v>
                </c:pt>
              </c:strCache>
            </c:strRef>
          </c:cat>
          <c:val>
            <c:numRef>
              <c:f>'Andel mobila besök'!$B$34:$D$34</c:f>
              <c:numCache>
                <c:formatCode>General</c:formatCode>
                <c:ptCount val="3"/>
                <c:pt idx="0">
                  <c:v>2586412</c:v>
                </c:pt>
                <c:pt idx="1">
                  <c:v>832222</c:v>
                </c:pt>
                <c:pt idx="2">
                  <c:v>3572705</c:v>
                </c:pt>
              </c:numCache>
            </c:numRef>
          </c:val>
        </c:ser>
        <c:ser>
          <c:idx val="2"/>
          <c:order val="2"/>
          <c:tx>
            <c:strRef>
              <c:f>'Andel mobila besök'!$A$35</c:f>
              <c:strCache>
                <c:ptCount val="1"/>
                <c:pt idx="0">
                  <c:v>2016</c:v>
                </c:pt>
              </c:strCache>
            </c:strRef>
          </c:tx>
          <c:cat>
            <c:strRef>
              <c:f>'Andel mobila besök'!$B$31:$D$31</c:f>
              <c:strCache>
                <c:ptCount val="3"/>
                <c:pt idx="0">
                  <c:v>Mobiltelefon</c:v>
                </c:pt>
                <c:pt idx="1">
                  <c:v>Surfplatta</c:v>
                </c:pt>
                <c:pt idx="2">
                  <c:v>Fasta enheter</c:v>
                </c:pt>
              </c:strCache>
            </c:strRef>
          </c:cat>
          <c:val>
            <c:numRef>
              <c:f>'Andel mobila besök'!$B$35:$D$35</c:f>
              <c:numCache>
                <c:formatCode>General</c:formatCode>
                <c:ptCount val="3"/>
                <c:pt idx="0">
                  <c:v>3185637</c:v>
                </c:pt>
                <c:pt idx="1">
                  <c:v>734064</c:v>
                </c:pt>
                <c:pt idx="2">
                  <c:v>3301967</c:v>
                </c:pt>
              </c:numCache>
            </c:numRef>
          </c:val>
        </c:ser>
        <c:axId val="79456128"/>
        <c:axId val="79457664"/>
      </c:barChart>
      <c:catAx>
        <c:axId val="79456128"/>
        <c:scaling>
          <c:orientation val="minMax"/>
        </c:scaling>
        <c:axPos val="b"/>
        <c:tickLblPos val="nextTo"/>
        <c:crossAx val="79457664"/>
        <c:crosses val="autoZero"/>
        <c:auto val="1"/>
        <c:lblAlgn val="ctr"/>
        <c:lblOffset val="100"/>
      </c:catAx>
      <c:valAx>
        <c:axId val="79457664"/>
        <c:scaling>
          <c:orientation val="minMax"/>
        </c:scaling>
        <c:axPos val="l"/>
        <c:majorGridlines/>
        <c:numFmt formatCode="General" sourceLinked="1"/>
        <c:tickLblPos val="nextTo"/>
        <c:crossAx val="79456128"/>
        <c:crosses val="autoZero"/>
        <c:crossBetween val="between"/>
      </c:valAx>
    </c:plotArea>
    <c:legend>
      <c:legendPos val="r"/>
    </c:legend>
    <c:plotVisOnly val="1"/>
  </c:chart>
  <c:externalData r:id="rId1"/>
</c:chartSpace>
</file>

<file path=ppt/charts/chart40.xml><?xml version="1.0" encoding="utf-8"?>
<c:chartSpace xmlns:c="http://schemas.openxmlformats.org/drawingml/2006/chart" xmlns:a="http://schemas.openxmlformats.org/drawingml/2006/main" xmlns:r="http://schemas.openxmlformats.org/officeDocument/2006/relationships">
  <c:date1904 val="1"/>
  <c:lang val="sv-SE"/>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277713586140308"/>
          <c:y val="0"/>
          <c:w val="0.58739381688221559"/>
          <c:h val="0.89105511811023619"/>
        </c:manualLayout>
      </c:layout>
      <c:barChart>
        <c:barDir val="bar"/>
        <c:grouping val="percentStacked"/>
        <c:ser>
          <c:idx val="0"/>
          <c:order val="0"/>
          <c:tx>
            <c:strRef>
              <c:f>'Device export'!$DS$11</c:f>
              <c:strCache>
                <c:ptCount val="1"/>
                <c:pt idx="0">
                  <c:v>Mycket bra</c:v>
                </c:pt>
              </c:strCache>
            </c:strRef>
          </c:tx>
          <c:spPr>
            <a:solidFill>
              <a:srgbClr val="8BB13F"/>
            </a:solidFill>
            <a:ln w="12700">
              <a:solidFill>
                <a:sysClr val="window" lastClr="FFFFFF"/>
              </a:solidFill>
            </a:ln>
            <a:effectLst/>
          </c:spPr>
          <c:dLbls>
            <c:spPr>
              <a:noFill/>
              <a:ln>
                <a:noFill/>
              </a:ln>
              <a:effectLst/>
            </c:spPr>
            <c:txPr>
              <a:bodyPr rot="0" spcFirstLastPara="1" vertOverflow="ellipsis" vert="horz" wrap="square" lIns="38100" tIns="19050" rIns="38100" bIns="19050" anchor="ctr" anchorCtr="1">
                <a:spAutoFit/>
              </a:bodyPr>
              <a:lstStyle/>
              <a:p>
                <a:pPr algn="ctr">
                  <a:defRPr lang="da-DK" sz="800" b="0" i="0" u="none" strike="noStrike" kern="1200" baseline="0">
                    <a:solidFill>
                      <a:schemeClr val="tx1"/>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'Device export'!$DR$21:$DR$26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export'!$DS$21:$DS$26</c:f>
              <c:numCache>
                <c:formatCode>0%</c:formatCode>
                <c:ptCount val="6"/>
                <c:pt idx="0">
                  <c:v>0.10286503279254401</c:v>
                </c:pt>
                <c:pt idx="1">
                  <c:v>0.1867364746945899</c:v>
                </c:pt>
                <c:pt idx="2">
                  <c:v>0.10386612810155819</c:v>
                </c:pt>
                <c:pt idx="3">
                  <c:v>0.15632183908045991</c:v>
                </c:pt>
                <c:pt idx="4">
                  <c:v>3.7037037037037056E-2</c:v>
                </c:pt>
                <c:pt idx="5">
                  <c:v>4.7619047619047623E-2</c:v>
                </c:pt>
              </c:numCache>
            </c:numRef>
          </c:val>
          <c:extLst xmlns:c16r2="http://schemas.microsoft.com/office/drawing/2015/06/chart">
            <c:ext xmlns:c16="http://schemas.microsoft.com/office/drawing/2014/chart" uri="{C3380CC4-5D6E-409C-BE32-E72D297353CC}">
              <c16:uniqueId val="{00000000-063B-4726-AA50-AC33FA9F69D8}"/>
            </c:ext>
          </c:extLst>
        </c:ser>
        <c:ser>
          <c:idx val="1"/>
          <c:order val="1"/>
          <c:tx>
            <c:strRef>
              <c:f>'Device export'!$DT$11</c:f>
              <c:strCache>
                <c:ptCount val="1"/>
                <c:pt idx="0">
                  <c:v>Bra</c:v>
                </c:pt>
              </c:strCache>
            </c:strRef>
          </c:tx>
          <c:spPr>
            <a:solidFill>
              <a:srgbClr val="C3D69B"/>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export'!$DR$21:$DR$26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export'!$DT$21:$DT$26</c:f>
              <c:numCache>
                <c:formatCode>0%</c:formatCode>
                <c:ptCount val="6"/>
                <c:pt idx="0">
                  <c:v>0.41629271660338274</c:v>
                </c:pt>
                <c:pt idx="1">
                  <c:v>0.39267015706806435</c:v>
                </c:pt>
                <c:pt idx="2">
                  <c:v>0.4327755337564918</c:v>
                </c:pt>
                <c:pt idx="3">
                  <c:v>0.39540229885057676</c:v>
                </c:pt>
                <c:pt idx="4">
                  <c:v>0.45679012345678877</c:v>
                </c:pt>
                <c:pt idx="5">
                  <c:v>0.52380952380952384</c:v>
                </c:pt>
              </c:numCache>
            </c:numRef>
          </c:val>
          <c:extLst xmlns:c16r2="http://schemas.microsoft.com/office/drawing/2015/06/chart">
            <c:ext xmlns:c16="http://schemas.microsoft.com/office/drawing/2014/chart" uri="{C3380CC4-5D6E-409C-BE32-E72D297353CC}">
              <c16:uniqueId val="{00000000-A7C1-442E-AD39-843ABF581B90}"/>
            </c:ext>
          </c:extLst>
        </c:ser>
        <c:ser>
          <c:idx val="2"/>
          <c:order val="2"/>
          <c:tx>
            <c:strRef>
              <c:f>'Device export'!$DU$11</c:f>
              <c:strCache>
                <c:ptCount val="1"/>
                <c:pt idx="0">
                  <c:v>Dålig</c:v>
                </c:pt>
              </c:strCache>
            </c:strRef>
          </c:tx>
          <c:spPr>
            <a:solidFill>
              <a:srgbClr val="F1CFCF"/>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export'!$DR$21:$DR$26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export'!$DU$21:$DU$26</c:f>
              <c:numCache>
                <c:formatCode>0%</c:formatCode>
                <c:ptCount val="6"/>
                <c:pt idx="0">
                  <c:v>0.36278909216430788</c:v>
                </c:pt>
                <c:pt idx="1">
                  <c:v>0.32809773123909425</c:v>
                </c:pt>
                <c:pt idx="2">
                  <c:v>0.36641661858049757</c:v>
                </c:pt>
                <c:pt idx="3">
                  <c:v>0.39080459770115178</c:v>
                </c:pt>
                <c:pt idx="4">
                  <c:v>0.40740740740740738</c:v>
                </c:pt>
                <c:pt idx="5">
                  <c:v>0.35714285714285926</c:v>
                </c:pt>
              </c:numCache>
            </c:numRef>
          </c:val>
          <c:extLst xmlns:c16r2="http://schemas.microsoft.com/office/drawing/2015/06/chart">
            <c:ext xmlns:c16="http://schemas.microsoft.com/office/drawing/2014/chart" uri="{C3380CC4-5D6E-409C-BE32-E72D297353CC}">
              <c16:uniqueId val="{00000001-A7C1-442E-AD39-843ABF581B90}"/>
            </c:ext>
          </c:extLst>
        </c:ser>
        <c:ser>
          <c:idx val="3"/>
          <c:order val="3"/>
          <c:tx>
            <c:strRef>
              <c:f>'Device export'!$DV$11</c:f>
              <c:strCache>
                <c:ptCount val="1"/>
                <c:pt idx="0">
                  <c:v>Mycket dålig</c:v>
                </c:pt>
              </c:strCache>
            </c:strRef>
          </c:tx>
          <c:spPr>
            <a:solidFill>
              <a:srgbClr val="B64E50"/>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export'!$DR$21:$DR$26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export'!$DV$21:$DV$26</c:f>
              <c:numCache>
                <c:formatCode>0%</c:formatCode>
                <c:ptCount val="6"/>
                <c:pt idx="0">
                  <c:v>0.11805315843976515</c:v>
                </c:pt>
                <c:pt idx="1">
                  <c:v>9.2495636998254804E-2</c:v>
                </c:pt>
                <c:pt idx="2">
                  <c:v>9.6941719561454129E-2</c:v>
                </c:pt>
                <c:pt idx="3">
                  <c:v>5.7471264367816112E-2</c:v>
                </c:pt>
                <c:pt idx="4">
                  <c:v>9.8765432098765982E-2</c:v>
                </c:pt>
                <c:pt idx="5">
                  <c:v>7.1428571428571425E-2</c:v>
                </c:pt>
              </c:numCache>
            </c:numRef>
          </c:val>
          <c:extLst xmlns:c16r2="http://schemas.microsoft.com/office/drawing/2015/06/chart">
            <c:ext xmlns:c16="http://schemas.microsoft.com/office/drawing/2014/chart" uri="{C3380CC4-5D6E-409C-BE32-E72D297353CC}">
              <c16:uniqueId val="{00000002-A7C1-442E-AD39-843ABF581B90}"/>
            </c:ext>
          </c:extLst>
        </c:ser>
        <c:dLbls>
          <c:showVal val="1"/>
        </c:dLbls>
        <c:gapWidth val="50"/>
        <c:overlap val="100"/>
        <c:axId val="160701440"/>
        <c:axId val="160736000"/>
      </c:barChart>
      <c:catAx>
        <c:axId val="160701440"/>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sv-SE"/>
          </a:p>
        </c:txPr>
        <c:crossAx val="160736000"/>
        <c:crosses val="autoZero"/>
        <c:auto val="1"/>
        <c:lblAlgn val="ctr"/>
        <c:lblOffset val="100"/>
      </c:catAx>
      <c:valAx>
        <c:axId val="160736000"/>
        <c:scaling>
          <c:orientation val="minMax"/>
          <c:min val="0"/>
        </c:scaling>
        <c:axPos val="t"/>
        <c:majorGridlines>
          <c:spPr>
            <a:ln w="9525" cap="flat" cmpd="sng" algn="ctr">
              <a:solidFill>
                <a:schemeClr val="tx1">
                  <a:lumMod val="15000"/>
                  <a:lumOff val="85000"/>
                </a:schemeClr>
              </a:solidFill>
              <a:round/>
            </a:ln>
            <a:effectLst/>
          </c:spPr>
        </c:majorGridlines>
        <c:numFmt formatCode="0%" sourceLinked="1"/>
        <c:majorTickMark val="none"/>
        <c:tickLblPos val="high"/>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sv-SE"/>
          </a:p>
        </c:txPr>
        <c:crossAx val="160701440"/>
        <c:crosses val="autoZero"/>
        <c:crossBetween val="between"/>
      </c:valAx>
      <c:spPr>
        <a:noFill/>
        <a:ln>
          <a:noFill/>
        </a:ln>
        <a:effectLst/>
      </c:spPr>
    </c:plotArea>
    <c:plotVisOnly val="1"/>
    <c:dispBlanksAs val="gap"/>
  </c:chart>
  <c:spPr>
    <a:noFill/>
    <a:ln>
      <a:noFill/>
    </a:ln>
    <a:effectLst/>
  </c:spPr>
  <c:txPr>
    <a:bodyPr/>
    <a:lstStyle/>
    <a:p>
      <a:pPr>
        <a:defRPr/>
      </a:pPr>
      <a:endParaRPr lang="sv-SE"/>
    </a:p>
  </c:txPr>
  <c:externalData r:id="rId2"/>
</c:chartSpace>
</file>

<file path=ppt/charts/chart41.xml><?xml version="1.0" encoding="utf-8"?>
<c:chartSpace xmlns:c="http://schemas.openxmlformats.org/drawingml/2006/chart" xmlns:a="http://schemas.openxmlformats.org/drawingml/2006/main" xmlns:r="http://schemas.openxmlformats.org/officeDocument/2006/relationships">
  <c:date1904 val="1"/>
  <c:lang val="sv-SE"/>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770387597032971"/>
          <c:y val="0"/>
          <c:w val="0.64744524791873803"/>
          <c:h val="0.65159658953735056"/>
        </c:manualLayout>
      </c:layout>
      <c:barChart>
        <c:barDir val="bar"/>
        <c:grouping val="percentStacked"/>
        <c:ser>
          <c:idx val="0"/>
          <c:order val="0"/>
          <c:tx>
            <c:strRef>
              <c:f>'Device export'!$DI$11</c:f>
              <c:strCache>
                <c:ptCount val="1"/>
                <c:pt idx="0">
                  <c:v>Mycket bra</c:v>
                </c:pt>
              </c:strCache>
            </c:strRef>
          </c:tx>
          <c:spPr>
            <a:solidFill>
              <a:srgbClr val="8BB13F"/>
            </a:solidFill>
            <a:ln w="12700">
              <a:solidFill>
                <a:sysClr val="window" lastClr="FFFFFF"/>
              </a:solidFill>
            </a:ln>
            <a:effectLst/>
          </c:spPr>
          <c:dLbls>
            <c:spPr>
              <a:noFill/>
              <a:ln>
                <a:noFill/>
              </a:ln>
              <a:effectLst/>
            </c:spPr>
            <c:txPr>
              <a:bodyPr rot="0" spcFirstLastPara="1" vertOverflow="ellipsis" vert="horz" wrap="square" lIns="38100" tIns="19050" rIns="38100" bIns="19050" anchor="ctr" anchorCtr="1">
                <a:spAutoFit/>
              </a:bodyPr>
              <a:lstStyle/>
              <a:p>
                <a:pPr algn="ctr">
                  <a:defRPr lang="da-DK" sz="800" b="0" i="0" u="none" strike="noStrike" kern="1200" baseline="0">
                    <a:solidFill>
                      <a:schemeClr val="tx1"/>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'Device export'!$DH$12:$DH$14</c:f>
              <c:strCache>
                <c:ptCount val="3"/>
                <c:pt idx="0">
                  <c:v>Göteborgs stad 2016</c:v>
                </c:pt>
                <c:pt idx="1">
                  <c:v>Göteborgs stad 2015</c:v>
                </c:pt>
                <c:pt idx="2">
                  <c:v>Offentlig sektor</c:v>
                </c:pt>
              </c:strCache>
            </c:strRef>
          </c:cat>
          <c:val>
            <c:numRef>
              <c:f>'Device export'!$DI$12:$DI$14</c:f>
              <c:numCache>
                <c:formatCode>0%</c:formatCode>
                <c:ptCount val="3"/>
                <c:pt idx="0">
                  <c:v>0.20865467009425867</c:v>
                </c:pt>
                <c:pt idx="1">
                  <c:v>0.15972222222222304</c:v>
                </c:pt>
                <c:pt idx="2">
                  <c:v>0.17200000000000001</c:v>
                </c:pt>
              </c:numCache>
            </c:numRef>
          </c:val>
          <c:extLst xmlns:c16r2="http://schemas.microsoft.com/office/drawing/2015/06/chart">
            <c:ext xmlns:c16="http://schemas.microsoft.com/office/drawing/2014/chart" uri="{C3380CC4-5D6E-409C-BE32-E72D297353CC}">
              <c16:uniqueId val="{00000000-063B-4726-AA50-AC33FA9F69D8}"/>
            </c:ext>
          </c:extLst>
        </c:ser>
        <c:ser>
          <c:idx val="1"/>
          <c:order val="1"/>
          <c:tx>
            <c:strRef>
              <c:f>'Device export'!$DJ$11</c:f>
              <c:strCache>
                <c:ptCount val="1"/>
                <c:pt idx="0">
                  <c:v>Bra</c:v>
                </c:pt>
              </c:strCache>
            </c:strRef>
          </c:tx>
          <c:spPr>
            <a:solidFill>
              <a:srgbClr val="C3D69B"/>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export'!$DH$12:$DH$14</c:f>
              <c:strCache>
                <c:ptCount val="3"/>
                <c:pt idx="0">
                  <c:v>Göteborgs stad 2016</c:v>
                </c:pt>
                <c:pt idx="1">
                  <c:v>Göteborgs stad 2015</c:v>
                </c:pt>
                <c:pt idx="2">
                  <c:v>Offentlig sektor</c:v>
                </c:pt>
              </c:strCache>
            </c:strRef>
          </c:cat>
          <c:val>
            <c:numRef>
              <c:f>'Device export'!$DJ$12:$DJ$14</c:f>
              <c:numCache>
                <c:formatCode>0%</c:formatCode>
                <c:ptCount val="3"/>
                <c:pt idx="0">
                  <c:v>0.49764353041988002</c:v>
                </c:pt>
                <c:pt idx="1">
                  <c:v>0.41369047619047733</c:v>
                </c:pt>
                <c:pt idx="2">
                  <c:v>0.56799999999999995</c:v>
                </c:pt>
              </c:numCache>
            </c:numRef>
          </c:val>
          <c:extLst xmlns:c16r2="http://schemas.microsoft.com/office/drawing/2015/06/chart">
            <c:ext xmlns:c16="http://schemas.microsoft.com/office/drawing/2014/chart" uri="{C3380CC4-5D6E-409C-BE32-E72D297353CC}">
              <c16:uniqueId val="{00000000-357D-4D9A-AC66-7330162E9043}"/>
            </c:ext>
          </c:extLst>
        </c:ser>
        <c:ser>
          <c:idx val="2"/>
          <c:order val="2"/>
          <c:tx>
            <c:strRef>
              <c:f>'Device export'!$DK$11</c:f>
              <c:strCache>
                <c:ptCount val="1"/>
                <c:pt idx="0">
                  <c:v>Dålig</c:v>
                </c:pt>
              </c:strCache>
            </c:strRef>
          </c:tx>
          <c:spPr>
            <a:solidFill>
              <a:srgbClr val="F1CFCF"/>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export'!$DH$12:$DH$14</c:f>
              <c:strCache>
                <c:ptCount val="3"/>
                <c:pt idx="0">
                  <c:v>Göteborgs stad 2016</c:v>
                </c:pt>
                <c:pt idx="1">
                  <c:v>Göteborgs stad 2015</c:v>
                </c:pt>
                <c:pt idx="2">
                  <c:v>Offentlig sektor</c:v>
                </c:pt>
              </c:strCache>
            </c:strRef>
          </c:cat>
          <c:val>
            <c:numRef>
              <c:f>'Device export'!$DK$12:$DK$14</c:f>
              <c:numCache>
                <c:formatCode>0%</c:formatCode>
                <c:ptCount val="3"/>
                <c:pt idx="0">
                  <c:v>0.21658097686375322</c:v>
                </c:pt>
                <c:pt idx="1">
                  <c:v>0.2867063492063493</c:v>
                </c:pt>
                <c:pt idx="2">
                  <c:v>0.20800000000000021</c:v>
                </c:pt>
              </c:numCache>
            </c:numRef>
          </c:val>
          <c:extLst xmlns:c16r2="http://schemas.microsoft.com/office/drawing/2015/06/chart">
            <c:ext xmlns:c16="http://schemas.microsoft.com/office/drawing/2014/chart" uri="{C3380CC4-5D6E-409C-BE32-E72D297353CC}">
              <c16:uniqueId val="{00000001-357D-4D9A-AC66-7330162E9043}"/>
            </c:ext>
          </c:extLst>
        </c:ser>
        <c:ser>
          <c:idx val="3"/>
          <c:order val="3"/>
          <c:tx>
            <c:strRef>
              <c:f>'Device export'!$DL$11</c:f>
              <c:strCache>
                <c:ptCount val="1"/>
                <c:pt idx="0">
                  <c:v>Mycket dålig</c:v>
                </c:pt>
              </c:strCache>
            </c:strRef>
          </c:tx>
          <c:spPr>
            <a:solidFill>
              <a:srgbClr val="B64E50"/>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export'!$DH$12:$DH$14</c:f>
              <c:strCache>
                <c:ptCount val="3"/>
                <c:pt idx="0">
                  <c:v>Göteborgs stad 2016</c:v>
                </c:pt>
                <c:pt idx="1">
                  <c:v>Göteborgs stad 2015</c:v>
                </c:pt>
                <c:pt idx="2">
                  <c:v>Offentlig sektor</c:v>
                </c:pt>
              </c:strCache>
            </c:strRef>
          </c:cat>
          <c:val>
            <c:numRef>
              <c:f>'Device export'!$DL$12:$DL$14</c:f>
              <c:numCache>
                <c:formatCode>0%</c:formatCode>
                <c:ptCount val="3"/>
                <c:pt idx="0">
                  <c:v>7.7120822622107968E-2</c:v>
                </c:pt>
                <c:pt idx="1">
                  <c:v>0.13988095238095238</c:v>
                </c:pt>
                <c:pt idx="2">
                  <c:v>5.1999999999999998E-2</c:v>
                </c:pt>
              </c:numCache>
            </c:numRef>
          </c:val>
          <c:extLst xmlns:c16r2="http://schemas.microsoft.com/office/drawing/2015/06/chart">
            <c:ext xmlns:c16="http://schemas.microsoft.com/office/drawing/2014/chart" uri="{C3380CC4-5D6E-409C-BE32-E72D297353CC}">
              <c16:uniqueId val="{00000002-357D-4D9A-AC66-7330162E9043}"/>
            </c:ext>
          </c:extLst>
        </c:ser>
        <c:dLbls>
          <c:showVal val="1"/>
        </c:dLbls>
        <c:gapWidth val="50"/>
        <c:overlap val="100"/>
        <c:axId val="161072640"/>
        <c:axId val="161074176"/>
      </c:barChart>
      <c:catAx>
        <c:axId val="161072640"/>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sv-SE"/>
          </a:p>
        </c:txPr>
        <c:crossAx val="161074176"/>
        <c:crosses val="autoZero"/>
        <c:auto val="1"/>
        <c:lblAlgn val="ctr"/>
        <c:lblOffset val="100"/>
      </c:catAx>
      <c:valAx>
        <c:axId val="161074176"/>
        <c:scaling>
          <c:orientation val="minMax"/>
          <c:min val="0"/>
        </c:scaling>
        <c:axPos val="t"/>
        <c:majorGridlines>
          <c:spPr>
            <a:ln w="9525" cap="flat" cmpd="sng" algn="ctr">
              <a:solidFill>
                <a:schemeClr val="tx1">
                  <a:lumMod val="15000"/>
                  <a:lumOff val="85000"/>
                </a:schemeClr>
              </a:solidFill>
              <a:round/>
            </a:ln>
            <a:effectLst/>
          </c:spPr>
        </c:majorGridlines>
        <c:numFmt formatCode="0%" sourceLinked="1"/>
        <c:majorTickMark val="none"/>
        <c:tickLblPos val="high"/>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sv-SE"/>
          </a:p>
        </c:txPr>
        <c:crossAx val="161072640"/>
        <c:crosses val="autoZero"/>
        <c:crossBetween val="between"/>
      </c:valAx>
      <c:spPr>
        <a:noFill/>
        <a:ln>
          <a:noFill/>
        </a:ln>
        <a:effectLst/>
      </c:spPr>
    </c:plotArea>
    <c:legend>
      <c:legendPos val="b"/>
      <c:layout>
        <c:manualLayout>
          <c:xMode val="edge"/>
          <c:yMode val="edge"/>
          <c:x val="0.28536144697831656"/>
          <c:y val="0.73624495782010047"/>
          <c:w val="0.58538792913822146"/>
          <c:h val="8.1558194984647767E-2"/>
        </c:manualLayout>
      </c:layout>
      <c:spPr>
        <a:noFill/>
        <a:ln>
          <a:noFill/>
        </a:ln>
        <a:effectLst/>
      </c:spPr>
      <c:txPr>
        <a:bodyPr rot="0" spcFirstLastPara="1" vertOverflow="ellipsis" vert="horz" wrap="square" anchor="ctr" anchorCtr="1"/>
        <a:lstStyle/>
        <a:p>
          <a:pPr>
            <a:defRPr sz="800" b="0" i="0" u="none" strike="noStrike" kern="1200" baseline="0">
              <a:solidFill>
                <a:schemeClr val="bg1">
                  <a:lumMod val="50000"/>
                </a:schemeClr>
              </a:solidFill>
              <a:latin typeface="Calibri Light" panose="020F0302020204030204" pitchFamily="34" charset="0"/>
              <a:ea typeface="+mn-ea"/>
              <a:cs typeface="+mn-cs"/>
            </a:defRPr>
          </a:pPr>
          <a:endParaRPr lang="sv-SE"/>
        </a:p>
      </c:txPr>
    </c:legend>
    <c:plotVisOnly val="1"/>
    <c:dispBlanksAs val="gap"/>
  </c:chart>
  <c:spPr>
    <a:noFill/>
    <a:ln>
      <a:noFill/>
    </a:ln>
    <a:effectLst/>
  </c:spPr>
  <c:txPr>
    <a:bodyPr/>
    <a:lstStyle/>
    <a:p>
      <a:pPr>
        <a:defRPr/>
      </a:pPr>
      <a:endParaRPr lang="sv-SE"/>
    </a:p>
  </c:txPr>
  <c:externalData r:id="rId2"/>
</c:chartSpace>
</file>

<file path=ppt/charts/chart42.xml><?xml version="1.0" encoding="utf-8"?>
<c:chartSpace xmlns:c="http://schemas.openxmlformats.org/drawingml/2006/chart" xmlns:a="http://schemas.openxmlformats.org/drawingml/2006/main" xmlns:r="http://schemas.openxmlformats.org/officeDocument/2006/relationships">
  <c:date1904 val="1"/>
  <c:lang val="sv-SE"/>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277713586140308"/>
          <c:y val="0"/>
          <c:w val="0.59241579098464348"/>
          <c:h val="0.89105511811023619"/>
        </c:manualLayout>
      </c:layout>
      <c:barChart>
        <c:barDir val="bar"/>
        <c:grouping val="percentStacked"/>
        <c:ser>
          <c:idx val="0"/>
          <c:order val="0"/>
          <c:tx>
            <c:strRef>
              <c:f>'Device export'!$DI$11</c:f>
              <c:strCache>
                <c:ptCount val="1"/>
                <c:pt idx="0">
                  <c:v>Mycket bra</c:v>
                </c:pt>
              </c:strCache>
            </c:strRef>
          </c:tx>
          <c:spPr>
            <a:solidFill>
              <a:srgbClr val="8BB13F"/>
            </a:solidFill>
            <a:ln w="12700">
              <a:solidFill>
                <a:sysClr val="window" lastClr="FFFFFF"/>
              </a:solidFill>
            </a:ln>
            <a:effectLst/>
          </c:spPr>
          <c:dLbls>
            <c:spPr>
              <a:noFill/>
              <a:ln>
                <a:noFill/>
              </a:ln>
              <a:effectLst/>
            </c:spPr>
            <c:txPr>
              <a:bodyPr rot="0" spcFirstLastPara="1" vertOverflow="ellipsis" vert="horz" wrap="square" lIns="38100" tIns="19050" rIns="38100" bIns="19050" anchor="ctr" anchorCtr="1">
                <a:spAutoFit/>
              </a:bodyPr>
              <a:lstStyle/>
              <a:p>
                <a:pPr algn="ctr">
                  <a:defRPr lang="da-DK" sz="800" b="0" i="0" u="none" strike="noStrike" kern="1200" baseline="0">
                    <a:solidFill>
                      <a:schemeClr val="tx1"/>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'Device export'!$DH$21:$DH$26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export'!$DI$21:$DI$26</c:f>
              <c:numCache>
                <c:formatCode>0%</c:formatCode>
                <c:ptCount val="6"/>
                <c:pt idx="0">
                  <c:v>0.20635462931329002</c:v>
                </c:pt>
                <c:pt idx="1">
                  <c:v>0.16901408450704342</c:v>
                </c:pt>
                <c:pt idx="2">
                  <c:v>0.2125215393452039</c:v>
                </c:pt>
                <c:pt idx="3">
                  <c:v>0.10227272727272729</c:v>
                </c:pt>
                <c:pt idx="4">
                  <c:v>0.14375000000000004</c:v>
                </c:pt>
                <c:pt idx="5">
                  <c:v>0.05</c:v>
                </c:pt>
              </c:numCache>
            </c:numRef>
          </c:val>
          <c:extLst xmlns:c16r2="http://schemas.microsoft.com/office/drawing/2015/06/chart">
            <c:ext xmlns:c16="http://schemas.microsoft.com/office/drawing/2014/chart" uri="{C3380CC4-5D6E-409C-BE32-E72D297353CC}">
              <c16:uniqueId val="{00000000-063B-4726-AA50-AC33FA9F69D8}"/>
            </c:ext>
          </c:extLst>
        </c:ser>
        <c:ser>
          <c:idx val="1"/>
          <c:order val="1"/>
          <c:tx>
            <c:strRef>
              <c:f>'Device export'!$DJ$11</c:f>
              <c:strCache>
                <c:ptCount val="1"/>
                <c:pt idx="0">
                  <c:v>Bra</c:v>
                </c:pt>
              </c:strCache>
            </c:strRef>
          </c:tx>
          <c:spPr>
            <a:solidFill>
              <a:srgbClr val="C3D69B"/>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export'!$DH$21:$DH$26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export'!$DJ$21:$DJ$26</c:f>
              <c:numCache>
                <c:formatCode>0%</c:formatCode>
                <c:ptCount val="6"/>
                <c:pt idx="0">
                  <c:v>0.48787154082678508</c:v>
                </c:pt>
                <c:pt idx="1">
                  <c:v>0.28345070422535346</c:v>
                </c:pt>
                <c:pt idx="2">
                  <c:v>0.51407237219988744</c:v>
                </c:pt>
                <c:pt idx="3">
                  <c:v>0.29090909090909217</c:v>
                </c:pt>
                <c:pt idx="4">
                  <c:v>0.55000000000000004</c:v>
                </c:pt>
                <c:pt idx="5">
                  <c:v>0.37500000000000117</c:v>
                </c:pt>
              </c:numCache>
            </c:numRef>
          </c:val>
          <c:extLst xmlns:c16r2="http://schemas.microsoft.com/office/drawing/2015/06/chart">
            <c:ext xmlns:c16="http://schemas.microsoft.com/office/drawing/2014/chart" uri="{C3380CC4-5D6E-409C-BE32-E72D297353CC}">
              <c16:uniqueId val="{00000000-AC37-4E90-816D-DF05EDD11B51}"/>
            </c:ext>
          </c:extLst>
        </c:ser>
        <c:ser>
          <c:idx val="2"/>
          <c:order val="2"/>
          <c:tx>
            <c:strRef>
              <c:f>'Device export'!$DK$11</c:f>
              <c:strCache>
                <c:ptCount val="1"/>
                <c:pt idx="0">
                  <c:v>Dålig</c:v>
                </c:pt>
              </c:strCache>
            </c:strRef>
          </c:tx>
          <c:spPr>
            <a:solidFill>
              <a:srgbClr val="F1CFCF"/>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export'!$DH$21:$DH$26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export'!$DK$21:$DK$26</c:f>
              <c:numCache>
                <c:formatCode>0%</c:formatCode>
                <c:ptCount val="6"/>
                <c:pt idx="0">
                  <c:v>0.21592073795695271</c:v>
                </c:pt>
                <c:pt idx="1">
                  <c:v>0.3908450704225353</c:v>
                </c:pt>
                <c:pt idx="2">
                  <c:v>0.21769098219414207</c:v>
                </c:pt>
                <c:pt idx="3">
                  <c:v>0.44318181818181818</c:v>
                </c:pt>
                <c:pt idx="4">
                  <c:v>0.25</c:v>
                </c:pt>
                <c:pt idx="5">
                  <c:v>0.5</c:v>
                </c:pt>
              </c:numCache>
            </c:numRef>
          </c:val>
          <c:extLst xmlns:c16r2="http://schemas.microsoft.com/office/drawing/2015/06/chart">
            <c:ext xmlns:c16="http://schemas.microsoft.com/office/drawing/2014/chart" uri="{C3380CC4-5D6E-409C-BE32-E72D297353CC}">
              <c16:uniqueId val="{00000001-AC37-4E90-816D-DF05EDD11B51}"/>
            </c:ext>
          </c:extLst>
        </c:ser>
        <c:ser>
          <c:idx val="3"/>
          <c:order val="3"/>
          <c:tx>
            <c:strRef>
              <c:f>'Device export'!$DL$11</c:f>
              <c:strCache>
                <c:ptCount val="1"/>
                <c:pt idx="0">
                  <c:v>Mycket dålig</c:v>
                </c:pt>
              </c:strCache>
            </c:strRef>
          </c:tx>
          <c:spPr>
            <a:solidFill>
              <a:srgbClr val="B64E50"/>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export'!$DH$21:$DH$26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export'!$DL$21:$DL$26</c:f>
              <c:numCache>
                <c:formatCode>0%</c:formatCode>
                <c:ptCount val="6"/>
                <c:pt idx="0">
                  <c:v>8.9853091902972568E-2</c:v>
                </c:pt>
                <c:pt idx="1">
                  <c:v>0.15669014084507138</c:v>
                </c:pt>
                <c:pt idx="2">
                  <c:v>5.571510626076967E-2</c:v>
                </c:pt>
                <c:pt idx="3">
                  <c:v>0.16363636363636391</c:v>
                </c:pt>
                <c:pt idx="4">
                  <c:v>5.6249999999999946E-2</c:v>
                </c:pt>
                <c:pt idx="5">
                  <c:v>7.5000000000000011E-2</c:v>
                </c:pt>
              </c:numCache>
            </c:numRef>
          </c:val>
          <c:extLst xmlns:c16r2="http://schemas.microsoft.com/office/drawing/2015/06/chart">
            <c:ext xmlns:c16="http://schemas.microsoft.com/office/drawing/2014/chart" uri="{C3380CC4-5D6E-409C-BE32-E72D297353CC}">
              <c16:uniqueId val="{00000002-AC37-4E90-816D-DF05EDD11B51}"/>
            </c:ext>
          </c:extLst>
        </c:ser>
        <c:dLbls>
          <c:showVal val="1"/>
        </c:dLbls>
        <c:gapWidth val="50"/>
        <c:overlap val="100"/>
        <c:axId val="161386496"/>
        <c:axId val="161388032"/>
      </c:barChart>
      <c:catAx>
        <c:axId val="161386496"/>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sv-SE"/>
          </a:p>
        </c:txPr>
        <c:crossAx val="161388032"/>
        <c:crosses val="autoZero"/>
        <c:auto val="1"/>
        <c:lblAlgn val="ctr"/>
        <c:lblOffset val="100"/>
      </c:catAx>
      <c:valAx>
        <c:axId val="161388032"/>
        <c:scaling>
          <c:orientation val="minMax"/>
          <c:min val="0"/>
        </c:scaling>
        <c:axPos val="t"/>
        <c:majorGridlines>
          <c:spPr>
            <a:ln w="9525" cap="flat" cmpd="sng" algn="ctr">
              <a:solidFill>
                <a:schemeClr val="tx1">
                  <a:lumMod val="15000"/>
                  <a:lumOff val="85000"/>
                </a:schemeClr>
              </a:solidFill>
              <a:round/>
            </a:ln>
            <a:effectLst/>
          </c:spPr>
        </c:majorGridlines>
        <c:numFmt formatCode="0%" sourceLinked="1"/>
        <c:majorTickMark val="none"/>
        <c:tickLblPos val="high"/>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sv-SE"/>
          </a:p>
        </c:txPr>
        <c:crossAx val="161386496"/>
        <c:crosses val="autoZero"/>
        <c:crossBetween val="between"/>
      </c:valAx>
      <c:spPr>
        <a:noFill/>
        <a:ln>
          <a:noFill/>
        </a:ln>
        <a:effectLst/>
      </c:spPr>
    </c:plotArea>
    <c:plotVisOnly val="1"/>
    <c:dispBlanksAs val="gap"/>
  </c:chart>
  <c:spPr>
    <a:noFill/>
    <a:ln>
      <a:noFill/>
    </a:ln>
    <a:effectLst/>
  </c:spPr>
  <c:txPr>
    <a:bodyPr/>
    <a:lstStyle/>
    <a:p>
      <a:pPr>
        <a:defRPr/>
      </a:pPr>
      <a:endParaRPr lang="sv-SE"/>
    </a:p>
  </c:txPr>
  <c:externalData r:id="rId2"/>
</c:chartSpace>
</file>

<file path=ppt/charts/chart43.xml><?xml version="1.0" encoding="utf-8"?>
<c:chartSpace xmlns:c="http://schemas.openxmlformats.org/drawingml/2006/chart" xmlns:a="http://schemas.openxmlformats.org/drawingml/2006/main" xmlns:r="http://schemas.openxmlformats.org/officeDocument/2006/relationships">
  <c:date1904 val="1"/>
  <c:lang val="sv-SE"/>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770387597032971"/>
          <c:y val="0"/>
          <c:w val="0.64744524791873803"/>
          <c:h val="0.65159658953735056"/>
        </c:manualLayout>
      </c:layout>
      <c:barChart>
        <c:barDir val="bar"/>
        <c:grouping val="percentStacked"/>
        <c:ser>
          <c:idx val="0"/>
          <c:order val="0"/>
          <c:tx>
            <c:strRef>
              <c:f>'Device export'!$DN$11</c:f>
              <c:strCache>
                <c:ptCount val="1"/>
                <c:pt idx="0">
                  <c:v>Mycket bra</c:v>
                </c:pt>
              </c:strCache>
            </c:strRef>
          </c:tx>
          <c:spPr>
            <a:solidFill>
              <a:srgbClr val="8BB13F"/>
            </a:solidFill>
            <a:ln w="12700">
              <a:solidFill>
                <a:sysClr val="window" lastClr="FFFFFF"/>
              </a:solidFill>
            </a:ln>
            <a:effectLst/>
          </c:spPr>
          <c:dLbls>
            <c:spPr>
              <a:noFill/>
              <a:ln>
                <a:noFill/>
              </a:ln>
              <a:effectLst/>
            </c:spPr>
            <c:txPr>
              <a:bodyPr rot="0" spcFirstLastPara="1" vertOverflow="ellipsis" vert="horz" wrap="square" lIns="38100" tIns="19050" rIns="38100" bIns="19050" anchor="ctr" anchorCtr="1">
                <a:spAutoFit/>
              </a:bodyPr>
              <a:lstStyle/>
              <a:p>
                <a:pPr algn="ctr">
                  <a:defRPr lang="da-DK" sz="800" b="0" i="0" u="none" strike="noStrike" kern="1200" baseline="0">
                    <a:solidFill>
                      <a:schemeClr val="tx1"/>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'Device export'!$DM$12:$DM$14</c:f>
              <c:strCache>
                <c:ptCount val="3"/>
                <c:pt idx="0">
                  <c:v>Göteborgs stad 2016</c:v>
                </c:pt>
                <c:pt idx="1">
                  <c:v>Göteborgs stad 2015</c:v>
                </c:pt>
                <c:pt idx="2">
                  <c:v>Offentlig sektor</c:v>
                </c:pt>
              </c:strCache>
            </c:strRef>
          </c:cat>
          <c:val>
            <c:numRef>
              <c:f>'Device export'!$DN$12:$DN$14</c:f>
              <c:numCache>
                <c:formatCode>0%</c:formatCode>
                <c:ptCount val="3"/>
                <c:pt idx="0">
                  <c:v>0.16898349261511741</c:v>
                </c:pt>
                <c:pt idx="1">
                  <c:v>0.13293650793650788</c:v>
                </c:pt>
                <c:pt idx="2">
                  <c:v>0.17300000000000001</c:v>
                </c:pt>
              </c:numCache>
            </c:numRef>
          </c:val>
          <c:extLst xmlns:c16r2="http://schemas.microsoft.com/office/drawing/2015/06/chart">
            <c:ext xmlns:c16="http://schemas.microsoft.com/office/drawing/2014/chart" uri="{C3380CC4-5D6E-409C-BE32-E72D297353CC}">
              <c16:uniqueId val="{00000000-063B-4726-AA50-AC33FA9F69D8}"/>
            </c:ext>
          </c:extLst>
        </c:ser>
        <c:ser>
          <c:idx val="1"/>
          <c:order val="1"/>
          <c:tx>
            <c:strRef>
              <c:f>'Device export'!$DO$11</c:f>
              <c:strCache>
                <c:ptCount val="1"/>
                <c:pt idx="0">
                  <c:v>Bra</c:v>
                </c:pt>
              </c:strCache>
            </c:strRef>
          </c:tx>
          <c:spPr>
            <a:solidFill>
              <a:srgbClr val="C3D69B"/>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export'!$DM$12:$DM$14</c:f>
              <c:strCache>
                <c:ptCount val="3"/>
                <c:pt idx="0">
                  <c:v>Göteborgs stad 2016</c:v>
                </c:pt>
                <c:pt idx="1">
                  <c:v>Göteborgs stad 2015</c:v>
                </c:pt>
                <c:pt idx="2">
                  <c:v>Offentlig sektor</c:v>
                </c:pt>
              </c:strCache>
            </c:strRef>
          </c:cat>
          <c:val>
            <c:numRef>
              <c:f>'Device export'!$DO$12:$DO$14</c:f>
              <c:numCache>
                <c:formatCode>0%</c:formatCode>
                <c:ptCount val="3"/>
                <c:pt idx="0">
                  <c:v>0.49891398783666641</c:v>
                </c:pt>
                <c:pt idx="1">
                  <c:v>0.40873015873015756</c:v>
                </c:pt>
                <c:pt idx="2">
                  <c:v>0.58599999999999997</c:v>
                </c:pt>
              </c:numCache>
            </c:numRef>
          </c:val>
          <c:extLst xmlns:c16r2="http://schemas.microsoft.com/office/drawing/2015/06/chart">
            <c:ext xmlns:c16="http://schemas.microsoft.com/office/drawing/2014/chart" uri="{C3380CC4-5D6E-409C-BE32-E72D297353CC}">
              <c16:uniqueId val="{00000000-5CEF-46EB-8654-76CE9E7D719E}"/>
            </c:ext>
          </c:extLst>
        </c:ser>
        <c:ser>
          <c:idx val="2"/>
          <c:order val="2"/>
          <c:tx>
            <c:strRef>
              <c:f>'Device export'!$DP$11</c:f>
              <c:strCache>
                <c:ptCount val="1"/>
                <c:pt idx="0">
                  <c:v>Dålig</c:v>
                </c:pt>
              </c:strCache>
            </c:strRef>
          </c:tx>
          <c:spPr>
            <a:solidFill>
              <a:srgbClr val="F1CFCF"/>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export'!$DM$12:$DM$14</c:f>
              <c:strCache>
                <c:ptCount val="3"/>
                <c:pt idx="0">
                  <c:v>Göteborgs stad 2016</c:v>
                </c:pt>
                <c:pt idx="1">
                  <c:v>Göteborgs stad 2015</c:v>
                </c:pt>
                <c:pt idx="2">
                  <c:v>Offentlig sektor</c:v>
                </c:pt>
              </c:strCache>
            </c:strRef>
          </c:cat>
          <c:val>
            <c:numRef>
              <c:f>'Device export'!$DP$12:$DP$14</c:f>
              <c:numCache>
                <c:formatCode>0%</c:formatCode>
                <c:ptCount val="3"/>
                <c:pt idx="0">
                  <c:v>0.25130321459600324</c:v>
                </c:pt>
                <c:pt idx="1">
                  <c:v>0.32341269841270054</c:v>
                </c:pt>
                <c:pt idx="2">
                  <c:v>0.19800000000000001</c:v>
                </c:pt>
              </c:numCache>
            </c:numRef>
          </c:val>
          <c:extLst xmlns:c16r2="http://schemas.microsoft.com/office/drawing/2015/06/chart">
            <c:ext xmlns:c16="http://schemas.microsoft.com/office/drawing/2014/chart" uri="{C3380CC4-5D6E-409C-BE32-E72D297353CC}">
              <c16:uniqueId val="{00000001-5CEF-46EB-8654-76CE9E7D719E}"/>
            </c:ext>
          </c:extLst>
        </c:ser>
        <c:ser>
          <c:idx val="3"/>
          <c:order val="3"/>
          <c:tx>
            <c:strRef>
              <c:f>'Device export'!$DQ$11</c:f>
              <c:strCache>
                <c:ptCount val="1"/>
                <c:pt idx="0">
                  <c:v>Mycket dålig</c:v>
                </c:pt>
              </c:strCache>
            </c:strRef>
          </c:tx>
          <c:spPr>
            <a:solidFill>
              <a:srgbClr val="B64E50"/>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export'!$DM$12:$DM$14</c:f>
              <c:strCache>
                <c:ptCount val="3"/>
                <c:pt idx="0">
                  <c:v>Göteborgs stad 2016</c:v>
                </c:pt>
                <c:pt idx="1">
                  <c:v>Göteborgs stad 2015</c:v>
                </c:pt>
                <c:pt idx="2">
                  <c:v>Offentlig sektor</c:v>
                </c:pt>
              </c:strCache>
            </c:strRef>
          </c:cat>
          <c:val>
            <c:numRef>
              <c:f>'Device export'!$DQ$12:$DQ$14</c:f>
              <c:numCache>
                <c:formatCode>0%</c:formatCode>
                <c:ptCount val="3"/>
                <c:pt idx="0">
                  <c:v>8.0799304952215545E-2</c:v>
                </c:pt>
                <c:pt idx="1">
                  <c:v>0.13492063492063489</c:v>
                </c:pt>
                <c:pt idx="2">
                  <c:v>4.3000000000000003E-2</c:v>
                </c:pt>
              </c:numCache>
            </c:numRef>
          </c:val>
          <c:extLst xmlns:c16r2="http://schemas.microsoft.com/office/drawing/2015/06/chart">
            <c:ext xmlns:c16="http://schemas.microsoft.com/office/drawing/2014/chart" uri="{C3380CC4-5D6E-409C-BE32-E72D297353CC}">
              <c16:uniqueId val="{00000002-5CEF-46EB-8654-76CE9E7D719E}"/>
            </c:ext>
          </c:extLst>
        </c:ser>
        <c:dLbls>
          <c:showVal val="1"/>
        </c:dLbls>
        <c:gapWidth val="50"/>
        <c:overlap val="100"/>
        <c:axId val="161696000"/>
        <c:axId val="161710080"/>
      </c:barChart>
      <c:catAx>
        <c:axId val="161696000"/>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sv-SE"/>
          </a:p>
        </c:txPr>
        <c:crossAx val="161710080"/>
        <c:crosses val="autoZero"/>
        <c:auto val="1"/>
        <c:lblAlgn val="ctr"/>
        <c:lblOffset val="100"/>
      </c:catAx>
      <c:valAx>
        <c:axId val="161710080"/>
        <c:scaling>
          <c:orientation val="minMax"/>
          <c:min val="0"/>
        </c:scaling>
        <c:axPos val="t"/>
        <c:majorGridlines>
          <c:spPr>
            <a:ln w="9525" cap="flat" cmpd="sng" algn="ctr">
              <a:solidFill>
                <a:schemeClr val="tx1">
                  <a:lumMod val="15000"/>
                  <a:lumOff val="85000"/>
                </a:schemeClr>
              </a:solidFill>
              <a:round/>
            </a:ln>
            <a:effectLst/>
          </c:spPr>
        </c:majorGridlines>
        <c:numFmt formatCode="0%" sourceLinked="1"/>
        <c:majorTickMark val="none"/>
        <c:tickLblPos val="high"/>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sv-SE"/>
          </a:p>
        </c:txPr>
        <c:crossAx val="161696000"/>
        <c:crosses val="autoZero"/>
        <c:crossBetween val="between"/>
      </c:valAx>
      <c:spPr>
        <a:noFill/>
        <a:ln>
          <a:noFill/>
        </a:ln>
        <a:effectLst/>
      </c:spPr>
    </c:plotArea>
    <c:legend>
      <c:legendPos val="b"/>
      <c:layout>
        <c:manualLayout>
          <c:xMode val="edge"/>
          <c:yMode val="edge"/>
          <c:x val="0.28536144697831656"/>
          <c:y val="0.73624495782010047"/>
          <c:w val="0.58812671929169258"/>
          <c:h val="8.1558194984647767E-2"/>
        </c:manualLayout>
      </c:layout>
      <c:spPr>
        <a:noFill/>
        <a:ln>
          <a:noFill/>
        </a:ln>
        <a:effectLst/>
      </c:spPr>
      <c:txPr>
        <a:bodyPr rot="0" spcFirstLastPara="1" vertOverflow="ellipsis" vert="horz" wrap="square" anchor="ctr" anchorCtr="1"/>
        <a:lstStyle/>
        <a:p>
          <a:pPr>
            <a:defRPr sz="800" b="0" i="0" u="none" strike="noStrike" kern="1200" baseline="0">
              <a:solidFill>
                <a:schemeClr val="bg1">
                  <a:lumMod val="50000"/>
                </a:schemeClr>
              </a:solidFill>
              <a:latin typeface="Calibri Light" panose="020F0302020204030204" pitchFamily="34" charset="0"/>
              <a:ea typeface="+mn-ea"/>
              <a:cs typeface="+mn-cs"/>
            </a:defRPr>
          </a:pPr>
          <a:endParaRPr lang="sv-SE"/>
        </a:p>
      </c:txPr>
    </c:legend>
    <c:plotVisOnly val="1"/>
    <c:dispBlanksAs val="gap"/>
  </c:chart>
  <c:spPr>
    <a:noFill/>
    <a:ln>
      <a:noFill/>
    </a:ln>
    <a:effectLst/>
  </c:spPr>
  <c:txPr>
    <a:bodyPr/>
    <a:lstStyle/>
    <a:p>
      <a:pPr>
        <a:defRPr/>
      </a:pPr>
      <a:endParaRPr lang="sv-SE"/>
    </a:p>
  </c:txPr>
  <c:externalData r:id="rId2"/>
</c:chartSpace>
</file>

<file path=ppt/charts/chart44.xml><?xml version="1.0" encoding="utf-8"?>
<c:chartSpace xmlns:c="http://schemas.openxmlformats.org/drawingml/2006/chart" xmlns:a="http://schemas.openxmlformats.org/drawingml/2006/main" xmlns:r="http://schemas.openxmlformats.org/officeDocument/2006/relationships">
  <c:date1904 val="1"/>
  <c:lang val="sv-SE"/>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277713586140308"/>
          <c:y val="0"/>
          <c:w val="0.58739381688221559"/>
          <c:h val="0.89105511811023619"/>
        </c:manualLayout>
      </c:layout>
      <c:barChart>
        <c:barDir val="bar"/>
        <c:grouping val="percentStacked"/>
        <c:ser>
          <c:idx val="0"/>
          <c:order val="0"/>
          <c:tx>
            <c:strRef>
              <c:f>'Device export'!$DN$11</c:f>
              <c:strCache>
                <c:ptCount val="1"/>
                <c:pt idx="0">
                  <c:v>Mycket bra</c:v>
                </c:pt>
              </c:strCache>
            </c:strRef>
          </c:tx>
          <c:spPr>
            <a:solidFill>
              <a:srgbClr val="8BB13F"/>
            </a:solidFill>
            <a:ln w="12700">
              <a:solidFill>
                <a:sysClr val="window" lastClr="FFFFFF"/>
              </a:solidFill>
            </a:ln>
            <a:effectLst/>
          </c:spPr>
          <c:dLbls>
            <c:spPr>
              <a:noFill/>
              <a:ln>
                <a:noFill/>
              </a:ln>
              <a:effectLst/>
            </c:spPr>
            <c:txPr>
              <a:bodyPr rot="0" spcFirstLastPara="1" vertOverflow="ellipsis" vert="horz" wrap="square" lIns="38100" tIns="19050" rIns="38100" bIns="19050" anchor="ctr" anchorCtr="1">
                <a:spAutoFit/>
              </a:bodyPr>
              <a:lstStyle/>
              <a:p>
                <a:pPr algn="ctr">
                  <a:defRPr lang="da-DK" sz="800" b="0" i="0" u="none" strike="noStrike" kern="1200" baseline="0">
                    <a:solidFill>
                      <a:schemeClr val="tx1"/>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'Device export'!$DM$21:$DM$26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export'!$DN$21:$DN$26</c:f>
              <c:numCache>
                <c:formatCode>0%</c:formatCode>
                <c:ptCount val="6"/>
                <c:pt idx="0">
                  <c:v>0.17156693185748992</c:v>
                </c:pt>
                <c:pt idx="1">
                  <c:v>0.14434782608695651</c:v>
                </c:pt>
                <c:pt idx="2">
                  <c:v>0.16462346760070037</c:v>
                </c:pt>
                <c:pt idx="3">
                  <c:v>0.11778290993071602</c:v>
                </c:pt>
                <c:pt idx="4">
                  <c:v>0.14906832298136743</c:v>
                </c:pt>
                <c:pt idx="5">
                  <c:v>0.12195121951219511</c:v>
                </c:pt>
              </c:numCache>
            </c:numRef>
          </c:val>
          <c:extLst xmlns:c16r2="http://schemas.microsoft.com/office/drawing/2015/06/chart">
            <c:ext xmlns:c16="http://schemas.microsoft.com/office/drawing/2014/chart" uri="{C3380CC4-5D6E-409C-BE32-E72D297353CC}">
              <c16:uniqueId val="{00000000-063B-4726-AA50-AC33FA9F69D8}"/>
            </c:ext>
          </c:extLst>
        </c:ser>
        <c:ser>
          <c:idx val="1"/>
          <c:order val="1"/>
          <c:tx>
            <c:strRef>
              <c:f>'Device export'!$DO$11</c:f>
              <c:strCache>
                <c:ptCount val="1"/>
                <c:pt idx="0">
                  <c:v>Bra</c:v>
                </c:pt>
              </c:strCache>
            </c:strRef>
          </c:tx>
          <c:spPr>
            <a:solidFill>
              <a:srgbClr val="C3D69B"/>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export'!$DM$21:$DM$26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export'!$DO$21:$DO$26</c:f>
              <c:numCache>
                <c:formatCode>0%</c:formatCode>
                <c:ptCount val="6"/>
                <c:pt idx="0">
                  <c:v>0.4918713248011069</c:v>
                </c:pt>
                <c:pt idx="1">
                  <c:v>0.4</c:v>
                </c:pt>
                <c:pt idx="2">
                  <c:v>0.51079976649153824</c:v>
                </c:pt>
                <c:pt idx="3">
                  <c:v>0.42032332563510438</c:v>
                </c:pt>
                <c:pt idx="4">
                  <c:v>0.5217391304347857</c:v>
                </c:pt>
                <c:pt idx="5">
                  <c:v>0.48780487804878225</c:v>
                </c:pt>
              </c:numCache>
            </c:numRef>
          </c:val>
          <c:extLst xmlns:c16r2="http://schemas.microsoft.com/office/drawing/2015/06/chart">
            <c:ext xmlns:c16="http://schemas.microsoft.com/office/drawing/2014/chart" uri="{C3380CC4-5D6E-409C-BE32-E72D297353CC}">
              <c16:uniqueId val="{00000000-FE36-48E4-9BB0-494C9EC8EACA}"/>
            </c:ext>
          </c:extLst>
        </c:ser>
        <c:ser>
          <c:idx val="2"/>
          <c:order val="2"/>
          <c:tx>
            <c:strRef>
              <c:f>'Device export'!$DP$11</c:f>
              <c:strCache>
                <c:ptCount val="1"/>
                <c:pt idx="0">
                  <c:v>Dålig</c:v>
                </c:pt>
              </c:strCache>
            </c:strRef>
          </c:tx>
          <c:spPr>
            <a:solidFill>
              <a:srgbClr val="F1CFCF"/>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export'!$DM$21:$DM$26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export'!$DP$21:$DP$26</c:f>
              <c:numCache>
                <c:formatCode>0%</c:formatCode>
                <c:ptCount val="6"/>
                <c:pt idx="0">
                  <c:v>0.24974057419578041</c:v>
                </c:pt>
                <c:pt idx="1">
                  <c:v>0.30434782608695682</c:v>
                </c:pt>
                <c:pt idx="2">
                  <c:v>0.25394045534150611</c:v>
                </c:pt>
                <c:pt idx="3">
                  <c:v>0.34872979214780786</c:v>
                </c:pt>
                <c:pt idx="4">
                  <c:v>0.26086956521739274</c:v>
                </c:pt>
                <c:pt idx="5">
                  <c:v>0.3902439024390244</c:v>
                </c:pt>
              </c:numCache>
            </c:numRef>
          </c:val>
          <c:extLst xmlns:c16r2="http://schemas.microsoft.com/office/drawing/2015/06/chart">
            <c:ext xmlns:c16="http://schemas.microsoft.com/office/drawing/2014/chart" uri="{C3380CC4-5D6E-409C-BE32-E72D297353CC}">
              <c16:uniqueId val="{00000001-FE36-48E4-9BB0-494C9EC8EACA}"/>
            </c:ext>
          </c:extLst>
        </c:ser>
        <c:ser>
          <c:idx val="3"/>
          <c:order val="3"/>
          <c:tx>
            <c:strRef>
              <c:f>'Device export'!$DQ$11</c:f>
              <c:strCache>
                <c:ptCount val="1"/>
                <c:pt idx="0">
                  <c:v>Mycket dålig</c:v>
                </c:pt>
              </c:strCache>
            </c:strRef>
          </c:tx>
          <c:spPr>
            <a:solidFill>
              <a:srgbClr val="B64E50"/>
            </a:solidFill>
            <a:ln>
              <a:solidFill>
                <a:sysClr val="window" lastClr="FFFFFF"/>
              </a:solidFill>
            </a:ln>
          </c:spPr>
          <c:dLbls>
            <c:spPr>
              <a:noFill/>
              <a:ln>
                <a:noFill/>
              </a:ln>
              <a:effectLst/>
            </c:spPr>
            <c:txPr>
              <a:bodyPr/>
              <a:lstStyle/>
              <a:p>
                <a:pPr algn="ctr">
                  <a:defRPr lang="da-DK" sz="800" b="0" i="0" u="none" strike="noStrike" kern="1200" baseline="0">
                    <a:solidFill>
                      <a:prstClr val="black"/>
                    </a:solidFill>
                    <a:latin typeface="Calibri Light" panose="020F0302020204030204" pitchFamily="34" charset="0"/>
                    <a:ea typeface="+mn-ea"/>
                    <a:cs typeface="+mn-cs"/>
                  </a:defRPr>
                </a:pPr>
                <a:endParaRPr lang="sv-SE"/>
              </a:p>
            </c:txPr>
            <c:dLblPos val="ctr"/>
            <c:showVal val="1"/>
            <c:extLst xmlns:c16r2="http://schemas.microsoft.com/office/drawing/2015/06/chart">
              <c:ext xmlns:c15="http://schemas.microsoft.com/office/drawing/2012/chart" uri="{CE6537A1-D6FC-4f65-9D91-7224C49458BB}">
                <c15:showLeaderLines val="0"/>
              </c:ext>
            </c:extLst>
          </c:dLbls>
          <c:cat>
            <c:strRef>
              <c:f>'Device export'!$DM$21:$DM$26</c:f>
              <c:strCache>
                <c:ptCount val="6"/>
                <c:pt idx="0">
                  <c:v>Medborgare 16</c:v>
                </c:pt>
                <c:pt idx="1">
                  <c:v>Medborgare 15</c:v>
                </c:pt>
                <c:pt idx="2">
                  <c:v>Anställda inom kommunen 16</c:v>
                </c:pt>
                <c:pt idx="3">
                  <c:v>Anställda inom kommunen 15</c:v>
                </c:pt>
                <c:pt idx="4">
                  <c:v>Företagare 16</c:v>
                </c:pt>
                <c:pt idx="5">
                  <c:v>Företagare 15</c:v>
                </c:pt>
              </c:strCache>
            </c:strRef>
          </c:cat>
          <c:val>
            <c:numRef>
              <c:f>'Device export'!$DQ$21:$DQ$26</c:f>
              <c:numCache>
                <c:formatCode>0%</c:formatCode>
                <c:ptCount val="6"/>
                <c:pt idx="0">
                  <c:v>8.6821169145624766E-2</c:v>
                </c:pt>
                <c:pt idx="1">
                  <c:v>0.15130434782608776</c:v>
                </c:pt>
                <c:pt idx="2">
                  <c:v>7.063631056625802E-2</c:v>
                </c:pt>
                <c:pt idx="3">
                  <c:v>0.11316397228637461</c:v>
                </c:pt>
                <c:pt idx="4">
                  <c:v>6.8322981366459631E-2</c:v>
                </c:pt>
                <c:pt idx="5">
                  <c:v>0</c:v>
                </c:pt>
              </c:numCache>
            </c:numRef>
          </c:val>
          <c:extLst xmlns:c16r2="http://schemas.microsoft.com/office/drawing/2015/06/chart">
            <c:ext xmlns:c16="http://schemas.microsoft.com/office/drawing/2014/chart" uri="{C3380CC4-5D6E-409C-BE32-E72D297353CC}">
              <c16:uniqueId val="{00000002-FE36-48E4-9BB0-494C9EC8EACA}"/>
            </c:ext>
          </c:extLst>
        </c:ser>
        <c:dLbls>
          <c:showVal val="1"/>
        </c:dLbls>
        <c:gapWidth val="50"/>
        <c:overlap val="100"/>
        <c:axId val="161776384"/>
        <c:axId val="161777920"/>
      </c:barChart>
      <c:catAx>
        <c:axId val="161776384"/>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sv-SE"/>
          </a:p>
        </c:txPr>
        <c:crossAx val="161777920"/>
        <c:crosses val="autoZero"/>
        <c:auto val="1"/>
        <c:lblAlgn val="ctr"/>
        <c:lblOffset val="100"/>
      </c:catAx>
      <c:valAx>
        <c:axId val="161777920"/>
        <c:scaling>
          <c:orientation val="minMax"/>
          <c:min val="0"/>
        </c:scaling>
        <c:axPos val="t"/>
        <c:majorGridlines>
          <c:spPr>
            <a:ln w="9525" cap="flat" cmpd="sng" algn="ctr">
              <a:solidFill>
                <a:schemeClr val="tx1">
                  <a:lumMod val="15000"/>
                  <a:lumOff val="85000"/>
                </a:schemeClr>
              </a:solidFill>
              <a:round/>
            </a:ln>
            <a:effectLst/>
          </c:spPr>
        </c:majorGridlines>
        <c:numFmt formatCode="0%" sourceLinked="1"/>
        <c:majorTickMark val="none"/>
        <c:tickLblPos val="high"/>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sv-SE"/>
          </a:p>
        </c:txPr>
        <c:crossAx val="161776384"/>
        <c:crosses val="autoZero"/>
        <c:crossBetween val="between"/>
      </c:valAx>
      <c:spPr>
        <a:noFill/>
        <a:ln>
          <a:noFill/>
        </a:ln>
        <a:effectLst/>
      </c:spPr>
    </c:plotArea>
    <c:plotVisOnly val="1"/>
    <c:dispBlanksAs val="gap"/>
  </c:chart>
  <c:spPr>
    <a:noFill/>
    <a:ln>
      <a:noFill/>
    </a:ln>
    <a:effectLst/>
  </c:spPr>
  <c:txPr>
    <a:bodyPr/>
    <a:lstStyle/>
    <a:p>
      <a:pPr>
        <a:defRPr/>
      </a:pPr>
      <a:endParaRPr lang="sv-SE"/>
    </a:p>
  </c:txPr>
  <c:externalData r:id="rId2"/>
</c:chartSpace>
</file>

<file path=ppt/charts/chart45.xml><?xml version="1.0" encoding="utf-8"?>
<c:chartSpace xmlns:c="http://schemas.openxmlformats.org/drawingml/2006/chart" xmlns:a="http://schemas.openxmlformats.org/drawingml/2006/main" xmlns:r="http://schemas.openxmlformats.org/officeDocument/2006/relationships">
  <c:date1904 val="1"/>
  <c:lang val="sv-SE"/>
  <c:clrMapOvr bg1="lt1" tx1="dk1" bg2="lt2" tx2="dk2" accent1="accent1" accent2="accent2" accent3="accent3" accent4="accent4" accent5="accent5" accent6="accent6" hlink="hlink" folHlink="folHlink"/>
  <c:chart>
    <c:autoTitleDeleted val="1"/>
    <c:plotArea>
      <c:layout/>
      <c:pieChart>
        <c:varyColors val="1"/>
        <c:ser>
          <c:idx val="0"/>
          <c:order val="0"/>
          <c:dPt>
            <c:idx val="0"/>
            <c:spPr>
              <a:solidFill>
                <a:srgbClr val="9BBB59">
                  <a:lumMod val="75000"/>
                </a:srgbClr>
              </a:solidFill>
              <a:ln w="19050">
                <a:solidFill>
                  <a:schemeClr val="lt1"/>
                </a:solidFill>
              </a:ln>
              <a:effectLst/>
            </c:spPr>
            <c:extLst xmlns:c16r2="http://schemas.microsoft.com/office/drawing/2015/06/chart">
              <c:ext xmlns:c16="http://schemas.microsoft.com/office/drawing/2014/chart" uri="{C3380CC4-5D6E-409C-BE32-E72D297353CC}">
                <c16:uniqueId val="{00000001-CA48-4E46-B834-7A9E87DCE49A}"/>
              </c:ext>
            </c:extLst>
          </c:dPt>
          <c:dPt>
            <c:idx val="1"/>
            <c:spPr>
              <a:solidFill>
                <a:srgbClr val="9BBB59">
                  <a:lumMod val="60000"/>
                  <a:lumOff val="40000"/>
                </a:srgbClr>
              </a:solidFill>
              <a:ln w="19050">
                <a:solidFill>
                  <a:schemeClr val="lt1"/>
                </a:solidFill>
              </a:ln>
              <a:effectLst/>
            </c:spPr>
            <c:extLst xmlns:c16r2="http://schemas.microsoft.com/office/drawing/2015/06/chart">
              <c:ext xmlns:c16="http://schemas.microsoft.com/office/drawing/2014/chart" uri="{C3380CC4-5D6E-409C-BE32-E72D297353CC}">
                <c16:uniqueId val="{00000003-CA48-4E46-B834-7A9E87DCE49A}"/>
              </c:ext>
            </c:extLst>
          </c:dPt>
          <c:dPt>
            <c:idx val="2"/>
            <c:spPr>
              <a:solidFill>
                <a:srgbClr val="F9ADAD"/>
              </a:solidFill>
              <a:ln w="19050">
                <a:solidFill>
                  <a:schemeClr val="lt1"/>
                </a:solidFill>
              </a:ln>
              <a:effectLst/>
            </c:spPr>
            <c:extLst xmlns:c16r2="http://schemas.microsoft.com/office/drawing/2015/06/chart">
              <c:ext xmlns:c16="http://schemas.microsoft.com/office/drawing/2014/chart" uri="{C3380CC4-5D6E-409C-BE32-E72D297353CC}">
                <c16:uniqueId val="{00000005-CA48-4E46-B834-7A9E87DCE49A}"/>
              </c:ext>
            </c:extLst>
          </c:dPt>
          <c:dPt>
            <c:idx val="3"/>
            <c:spPr>
              <a:solidFill>
                <a:srgbClr val="CC0000"/>
              </a:solidFill>
              <a:ln w="19050">
                <a:solidFill>
                  <a:schemeClr val="lt1"/>
                </a:solidFill>
              </a:ln>
              <a:effectLst/>
            </c:spPr>
            <c:extLst xmlns:c16r2="http://schemas.microsoft.com/office/drawing/2015/06/chart">
              <c:ext xmlns:c16="http://schemas.microsoft.com/office/drawing/2014/chart" uri="{C3380CC4-5D6E-409C-BE32-E72D297353CC}">
                <c16:uniqueId val="{00000007-CA48-4E46-B834-7A9E87DCE49A}"/>
              </c:ext>
            </c:extLst>
          </c:dPt>
          <c:dLbls>
            <c:spPr>
              <a:noFill/>
              <a:ln>
                <a:noFill/>
              </a:ln>
              <a:effectLst/>
            </c:spPr>
            <c:txPr>
              <a:bodyPr rot="0" vert="horz"/>
              <a:lstStyle/>
              <a:p>
                <a:pPr>
                  <a:defRPr sz="900">
                    <a:latin typeface="Calibri Light" panose="020F0302020204030204" pitchFamily="34" charset="0"/>
                  </a:defRPr>
                </a:pPr>
                <a:endParaRPr lang="sv-SE"/>
              </a:p>
            </c:txPr>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'Benchmark tal'!$CZ$2:$DC$2</c:f>
              <c:strCache>
                <c:ptCount val="4"/>
                <c:pt idx="0">
                  <c:v>Mycket snygg</c:v>
                </c:pt>
                <c:pt idx="1">
                  <c:v>Snygg</c:v>
                </c:pt>
                <c:pt idx="2">
                  <c:v>Ful</c:v>
                </c:pt>
                <c:pt idx="3">
                  <c:v>Mycket ful</c:v>
                </c:pt>
              </c:strCache>
            </c:strRef>
          </c:cat>
          <c:val>
            <c:numRef>
              <c:f>'Benchmark tal'!$CZ$3:$DC$3</c:f>
              <c:numCache>
                <c:formatCode>0%</c:formatCode>
                <c:ptCount val="4"/>
                <c:pt idx="0">
                  <c:v>0.16898349261511741</c:v>
                </c:pt>
                <c:pt idx="1">
                  <c:v>0.49891398783666641</c:v>
                </c:pt>
                <c:pt idx="2">
                  <c:v>0.25130321459600324</c:v>
                </c:pt>
                <c:pt idx="3">
                  <c:v>8.0799304952215545E-2</c:v>
                </c:pt>
              </c:numCache>
            </c:numRef>
          </c:val>
          <c:extLst xmlns:c16r2="http://schemas.microsoft.com/office/drawing/2015/06/chart">
            <c:ext xmlns:c15="http://schemas.microsoft.com/office/drawing/2012/chart" uri="{02D57815-91ED-43cb-92C2-25804820EDAC}">
              <c15:filteredSeriesTitle>
                <c15:tx>
                  <c:strRef>
                    <c:extLst>
                      <c:ext uri="{02D57815-91ED-43cb-92C2-25804820EDAC}">
                        <c15:formulaRef>
                          <c15:sqref>'Benchmark tal'!#REF!</c15:sqref>
                        </c15:formulaRef>
                      </c:ext>
                    </c:extLst>
                    <c:strCache>
                      <c:ptCount val="1"/>
                      <c:pt idx="0">
                        <c:v>#REF!</c:v>
                      </c:pt>
                    </c:strCache>
                  </c:strRef>
                </c15:tx>
              </c15:filteredSeriesTitle>
            </c:ext>
            <c:ext xmlns:c16="http://schemas.microsoft.com/office/drawing/2014/chart" uri="{C3380CC4-5D6E-409C-BE32-E72D297353CC}">
              <c16:uniqueId val="{00000008-CA48-4E46-B834-7A9E87DCE49A}"/>
            </c:ext>
          </c:extLst>
        </c:ser>
        <c:dLbls>
          <c:showPercent val="1"/>
        </c:dLbls>
        <c:firstSliceAng val="0"/>
      </c:pieChart>
      <c:spPr>
        <a:noFill/>
        <a:ln>
          <a:noFill/>
        </a:ln>
        <a:effectLst/>
      </c:spPr>
    </c:plotArea>
    <c:legend>
      <c:legendPos val="t"/>
      <c:txPr>
        <a:bodyPr/>
        <a:lstStyle/>
        <a:p>
          <a:pPr rtl="0">
            <a:defRPr sz="800">
              <a:latin typeface="Calibri Light" panose="020F0302020204030204" pitchFamily="34" charset="0"/>
            </a:defRPr>
          </a:pPr>
          <a:endParaRPr lang="sv-SE"/>
        </a:p>
      </c:txPr>
    </c:legend>
    <c:plotVisOnly val="1"/>
    <c:dispBlanksAs val="zero"/>
  </c:chart>
  <c:spPr>
    <a:noFill/>
    <a:ln>
      <a:noFill/>
    </a:ln>
    <a:effectLst/>
  </c:spPr>
  <c:txPr>
    <a:bodyPr/>
    <a:lstStyle/>
    <a:p>
      <a:pPr>
        <a:defRPr>
          <a:solidFill>
            <a:sysClr val="windowText" lastClr="000000"/>
          </a:solidFill>
        </a:defRPr>
      </a:pPr>
      <a:endParaRPr lang="sv-SE"/>
    </a:p>
  </c:txPr>
  <c:externalData r:id="rId2"/>
</c:chartSpace>
</file>

<file path=ppt/charts/chart46.xml><?xml version="1.0" encoding="utf-8"?>
<c:chartSpace xmlns:c="http://schemas.openxmlformats.org/drawingml/2006/chart" xmlns:a="http://schemas.openxmlformats.org/drawingml/2006/main" xmlns:r="http://schemas.openxmlformats.org/officeDocument/2006/relationships">
  <c:date1904 val="1"/>
  <c:lang val="sv-SE"/>
  <c:clrMapOvr bg1="lt1" tx1="dk1" bg2="lt2" tx2="dk2" accent1="accent1" accent2="accent2" accent3="accent3" accent4="accent4" accent5="accent5" accent6="accent6" hlink="hlink" folHlink="folHlink"/>
  <c:chart>
    <c:title>
      <c:tx>
        <c:strRef>
          <c:f>#REF!</c:f>
          <c:strCache>
            <c:ptCount val="1"/>
            <c:pt idx="0">
              <c:v>Mobile</c:v>
            </c:pt>
          </c:strCache>
        </c:strRef>
      </c:tx>
      <c:overlay val="1"/>
      <c:txPr>
        <a:bodyPr/>
        <a:lstStyle/>
        <a:p>
          <a:pPr>
            <a:defRPr sz="1100" b="0">
              <a:solidFill>
                <a:schemeClr val="tx1">
                  <a:lumMod val="75000"/>
                  <a:lumOff val="25000"/>
                </a:schemeClr>
              </a:solidFill>
              <a:latin typeface="Calibri Light" panose="020F0302020204030204" pitchFamily="34" charset="0"/>
            </a:defRPr>
          </a:pPr>
          <a:endParaRPr lang="sv-SE"/>
        </a:p>
      </c:txPr>
    </c:title>
    <c:plotArea>
      <c:layout/>
      <c:pieChart>
        <c:varyColors val="1"/>
        <c:ser>
          <c:idx val="0"/>
          <c:order val="0"/>
          <c:dPt>
            <c:idx val="0"/>
            <c:spPr>
              <a:solidFill>
                <a:srgbClr val="9BBB59">
                  <a:lumMod val="75000"/>
                </a:srgbClr>
              </a:solidFill>
              <a:ln w="19050">
                <a:solidFill>
                  <a:schemeClr val="lt1"/>
                </a:solidFill>
              </a:ln>
              <a:effectLst/>
            </c:spPr>
            <c:extLst xmlns:c16r2="http://schemas.microsoft.com/office/drawing/2015/06/chart">
              <c:ext xmlns:c16="http://schemas.microsoft.com/office/drawing/2014/chart" uri="{C3380CC4-5D6E-409C-BE32-E72D297353CC}">
                <c16:uniqueId val="{00000001-9F17-47EF-9433-38866610945C}"/>
              </c:ext>
            </c:extLst>
          </c:dPt>
          <c:dPt>
            <c:idx val="1"/>
            <c:spPr>
              <a:solidFill>
                <a:srgbClr val="9BBB59">
                  <a:lumMod val="60000"/>
                  <a:lumOff val="40000"/>
                </a:srgbClr>
              </a:solidFill>
              <a:ln w="19050">
                <a:solidFill>
                  <a:schemeClr val="lt1"/>
                </a:solidFill>
              </a:ln>
              <a:effectLst/>
            </c:spPr>
            <c:extLst xmlns:c16r2="http://schemas.microsoft.com/office/drawing/2015/06/chart">
              <c:ext xmlns:c16="http://schemas.microsoft.com/office/drawing/2014/chart" uri="{C3380CC4-5D6E-409C-BE32-E72D297353CC}">
                <c16:uniqueId val="{00000003-9F17-47EF-9433-38866610945C}"/>
              </c:ext>
            </c:extLst>
          </c:dPt>
          <c:dPt>
            <c:idx val="2"/>
            <c:spPr>
              <a:solidFill>
                <a:srgbClr val="F9ADAD"/>
              </a:solidFill>
              <a:ln w="19050">
                <a:solidFill>
                  <a:schemeClr val="lt1"/>
                </a:solidFill>
              </a:ln>
              <a:effectLst/>
            </c:spPr>
            <c:extLst xmlns:c16r2="http://schemas.microsoft.com/office/drawing/2015/06/chart">
              <c:ext xmlns:c16="http://schemas.microsoft.com/office/drawing/2014/chart" uri="{C3380CC4-5D6E-409C-BE32-E72D297353CC}">
                <c16:uniqueId val="{00000005-9F17-47EF-9433-38866610945C}"/>
              </c:ext>
            </c:extLst>
          </c:dPt>
          <c:dPt>
            <c:idx val="3"/>
            <c:spPr>
              <a:solidFill>
                <a:srgbClr val="CC0000"/>
              </a:solidFill>
              <a:ln w="19050">
                <a:solidFill>
                  <a:schemeClr val="lt1"/>
                </a:solidFill>
              </a:ln>
              <a:effectLst/>
            </c:spPr>
            <c:extLst xmlns:c16r2="http://schemas.microsoft.com/office/drawing/2015/06/chart">
              <c:ext xmlns:c16="http://schemas.microsoft.com/office/drawing/2014/chart" uri="{C3380CC4-5D6E-409C-BE32-E72D297353CC}">
                <c16:uniqueId val="{00000007-9F17-47EF-9433-38866610945C}"/>
              </c:ext>
            </c:extLst>
          </c:dPt>
          <c:dLbls>
            <c:spPr>
              <a:noFill/>
              <a:ln>
                <a:noFill/>
              </a:ln>
              <a:effectLst/>
            </c:spPr>
            <c:txPr>
              <a:bodyPr rot="0" vert="horz"/>
              <a:lstStyle/>
              <a:p>
                <a:pPr>
                  <a:defRPr sz="900">
                    <a:latin typeface="Calibri Light" panose="020F0302020204030204" pitchFamily="34" charset="0"/>
                  </a:defRPr>
                </a:pPr>
                <a:endParaRPr lang="sv-SE"/>
              </a:p>
            </c:txPr>
            <c:dLblPos val="bestFit"/>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val>
            <c:numRef>
              <c:f>'Benchmark tal'!$DA$17:$DD$17</c:f>
              <c:numCache>
                <c:formatCode>0%</c:formatCode>
                <c:ptCount val="4"/>
                <c:pt idx="0">
                  <c:v>0.14970563498738512</c:v>
                </c:pt>
                <c:pt idx="1">
                  <c:v>0.47182506307821875</c:v>
                </c:pt>
                <c:pt idx="2">
                  <c:v>0.2893187552565194</c:v>
                </c:pt>
                <c:pt idx="3">
                  <c:v>8.9150546677881193E-2</c:v>
                </c:pt>
              </c:numCache>
            </c:numRef>
          </c:val>
          <c:extLst xmlns:c16r2="http://schemas.microsoft.com/office/drawing/2015/06/chart">
            <c:ext xmlns:c15="http://schemas.microsoft.com/office/drawing/2012/chart" uri="{02D57815-91ED-43cb-92C2-25804820EDAC}">
              <c15:filteredSeriesTitle>
                <c15:tx>
                  <c:strRef>
                    <c:extLst>
                      <c:ext uri="{02D57815-91ED-43cb-92C2-25804820EDAC}">
                        <c15:formulaRef>
                          <c15:sqref>'Benchmark tal'!#REF!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'Benchmark tal'!$CZ$2:$DC$2</c15:sqref>
                        </c15:formulaRef>
                      </c:ext>
                    </c:extLst>
                    <c:strCache>
                      <c:ptCount val="4"/>
                      <c:pt idx="0">
                        <c:v>Meget pæn</c:v>
                      </c:pt>
                      <c:pt idx="1">
                        <c:v>Pæn</c:v>
                      </c:pt>
                      <c:pt idx="2">
                        <c:v>Grim</c:v>
                      </c:pt>
                      <c:pt idx="3">
                        <c:v>Meget grim</c:v>
                      </c:pt>
                    </c:strCache>
                  </c:strRef>
                </c15:cat>
              </c15:filteredCategoryTitle>
            </c:ext>
            <c:ext xmlns:c16="http://schemas.microsoft.com/office/drawing/2014/chart" uri="{C3380CC4-5D6E-409C-BE32-E72D297353CC}">
              <c16:uniqueId val="{00000008-9F17-47EF-9433-38866610945C}"/>
            </c:ext>
          </c:extLst>
        </c:ser>
        <c:dLbls>
          <c:showPercent val="1"/>
        </c:dLbls>
        <c:firstSliceAng val="0"/>
      </c:pieChart>
      <c:spPr>
        <a:noFill/>
        <a:ln>
          <a:noFill/>
        </a:ln>
        <a:effectLst/>
      </c:spPr>
    </c:plotArea>
    <c:plotVisOnly val="1"/>
    <c:dispBlanksAs val="zero"/>
  </c:chart>
  <c:spPr>
    <a:noFill/>
    <a:ln>
      <a:noFill/>
    </a:ln>
    <a:effectLst/>
  </c:spPr>
  <c:txPr>
    <a:bodyPr/>
    <a:lstStyle/>
    <a:p>
      <a:pPr>
        <a:defRPr>
          <a:solidFill>
            <a:sysClr val="windowText" lastClr="000000"/>
          </a:solidFill>
        </a:defRPr>
      </a:pPr>
      <a:endParaRPr lang="sv-SE"/>
    </a:p>
  </c:txPr>
  <c:externalData r:id="rId2"/>
</c:chartSpace>
</file>

<file path=ppt/charts/chart47.xml><?xml version="1.0" encoding="utf-8"?>
<c:chartSpace xmlns:c="http://schemas.openxmlformats.org/drawingml/2006/chart" xmlns:a="http://schemas.openxmlformats.org/drawingml/2006/main" xmlns:r="http://schemas.openxmlformats.org/officeDocument/2006/relationships">
  <c:date1904 val="1"/>
  <c:lang val="sv-SE"/>
  <c:clrMapOvr bg1="lt1" tx1="dk1" bg2="lt2" tx2="dk2" accent1="accent1" accent2="accent2" accent3="accent3" accent4="accent4" accent5="accent5" accent6="accent6" hlink="hlink" folHlink="folHlink"/>
  <c:chart>
    <c:title>
      <c:tx>
        <c:strRef>
          <c:f>#REF!</c:f>
          <c:strCache>
            <c:ptCount val="1"/>
            <c:pt idx="0">
              <c:v>Tablet</c:v>
            </c:pt>
          </c:strCache>
        </c:strRef>
      </c:tx>
      <c:overlay val="1"/>
      <c:txPr>
        <a:bodyPr/>
        <a:lstStyle/>
        <a:p>
          <a:pPr>
            <a:defRPr sz="1100" b="0">
              <a:solidFill>
                <a:schemeClr val="tx1">
                  <a:lumMod val="75000"/>
                  <a:lumOff val="25000"/>
                </a:schemeClr>
              </a:solidFill>
              <a:latin typeface="Calibri Light" panose="020F0302020204030204" pitchFamily="34" charset="0"/>
            </a:defRPr>
          </a:pPr>
          <a:endParaRPr lang="sv-SE"/>
        </a:p>
      </c:txPr>
    </c:title>
    <c:plotArea>
      <c:layout/>
      <c:pieChart>
        <c:varyColors val="1"/>
        <c:ser>
          <c:idx val="0"/>
          <c:order val="0"/>
          <c:dPt>
            <c:idx val="0"/>
            <c:spPr>
              <a:solidFill>
                <a:srgbClr val="9BBB59">
                  <a:lumMod val="75000"/>
                </a:srgbClr>
              </a:solidFill>
              <a:ln w="19050">
                <a:solidFill>
                  <a:schemeClr val="lt1"/>
                </a:solidFill>
              </a:ln>
              <a:effectLst/>
            </c:spPr>
            <c:extLst xmlns:c16r2="http://schemas.microsoft.com/office/drawing/2015/06/chart">
              <c:ext xmlns:c16="http://schemas.microsoft.com/office/drawing/2014/chart" uri="{C3380CC4-5D6E-409C-BE32-E72D297353CC}">
                <c16:uniqueId val="{00000001-54EC-418C-8C37-B1DF9B8BD4F9}"/>
              </c:ext>
            </c:extLst>
          </c:dPt>
          <c:dPt>
            <c:idx val="1"/>
            <c:spPr>
              <a:solidFill>
                <a:srgbClr val="9BBB59">
                  <a:lumMod val="60000"/>
                  <a:lumOff val="40000"/>
                </a:srgbClr>
              </a:solidFill>
              <a:ln w="19050">
                <a:solidFill>
                  <a:schemeClr val="lt1"/>
                </a:solidFill>
              </a:ln>
              <a:effectLst/>
            </c:spPr>
            <c:extLst xmlns:c16r2="http://schemas.microsoft.com/office/drawing/2015/06/chart">
              <c:ext xmlns:c16="http://schemas.microsoft.com/office/drawing/2014/chart" uri="{C3380CC4-5D6E-409C-BE32-E72D297353CC}">
                <c16:uniqueId val="{00000003-54EC-418C-8C37-B1DF9B8BD4F9}"/>
              </c:ext>
            </c:extLst>
          </c:dPt>
          <c:dPt>
            <c:idx val="2"/>
            <c:spPr>
              <a:solidFill>
                <a:srgbClr val="F9ADAD"/>
              </a:solidFill>
              <a:ln w="19050">
                <a:solidFill>
                  <a:schemeClr val="lt1"/>
                </a:solidFill>
              </a:ln>
              <a:effectLst/>
            </c:spPr>
            <c:extLst xmlns:c16r2="http://schemas.microsoft.com/office/drawing/2015/06/chart">
              <c:ext xmlns:c16="http://schemas.microsoft.com/office/drawing/2014/chart" uri="{C3380CC4-5D6E-409C-BE32-E72D297353CC}">
                <c16:uniqueId val="{00000005-54EC-418C-8C37-B1DF9B8BD4F9}"/>
              </c:ext>
            </c:extLst>
          </c:dPt>
          <c:dPt>
            <c:idx val="3"/>
            <c:spPr>
              <a:solidFill>
                <a:srgbClr val="CC0000"/>
              </a:solidFill>
              <a:ln w="19050">
                <a:solidFill>
                  <a:schemeClr val="lt1"/>
                </a:solidFill>
              </a:ln>
              <a:effectLst/>
            </c:spPr>
            <c:extLst xmlns:c16r2="http://schemas.microsoft.com/office/drawing/2015/06/chart">
              <c:ext xmlns:c16="http://schemas.microsoft.com/office/drawing/2014/chart" uri="{C3380CC4-5D6E-409C-BE32-E72D297353CC}">
                <c16:uniqueId val="{00000007-54EC-418C-8C37-B1DF9B8BD4F9}"/>
              </c:ext>
            </c:extLst>
          </c:dPt>
          <c:dLbls>
            <c:spPr>
              <a:noFill/>
              <a:ln>
                <a:noFill/>
              </a:ln>
              <a:effectLst/>
            </c:spPr>
            <c:txPr>
              <a:bodyPr rot="0" vert="horz"/>
              <a:lstStyle/>
              <a:p>
                <a:pPr>
                  <a:defRPr sz="900">
                    <a:latin typeface="Calibri Light" panose="020F0302020204030204" pitchFamily="34" charset="0"/>
                  </a:defRPr>
                </a:pPr>
                <a:endParaRPr lang="sv-SE"/>
              </a:p>
            </c:txPr>
            <c:dLblPos val="bestFit"/>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val>
            <c:numRef>
              <c:f>'Benchmark tal'!$DA$16:$DD$16</c:f>
              <c:numCache>
                <c:formatCode>0%</c:formatCode>
                <c:ptCount val="4"/>
                <c:pt idx="0">
                  <c:v>0.20096852300242224</c:v>
                </c:pt>
                <c:pt idx="1">
                  <c:v>0.49394673123487026</c:v>
                </c:pt>
                <c:pt idx="2">
                  <c:v>0.23728813559322165</c:v>
                </c:pt>
                <c:pt idx="3">
                  <c:v>6.7796610169492039E-2</c:v>
                </c:pt>
              </c:numCache>
            </c:numRef>
          </c:val>
          <c:extLst xmlns:c16r2="http://schemas.microsoft.com/office/drawing/2015/06/chart">
            <c:ext xmlns:c15="http://schemas.microsoft.com/office/drawing/2012/chart" uri="{02D57815-91ED-43cb-92C2-25804820EDAC}">
              <c15:filteredSeriesTitle>
                <c15:tx>
                  <c:strRef>
                    <c:extLst>
                      <c:ext uri="{02D57815-91ED-43cb-92C2-25804820EDAC}">
                        <c15:formulaRef>
                          <c15:sqref>'Benchmark tal'!#REF!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'Benchmark tal'!$CZ$2:$DC$2</c15:sqref>
                        </c15:formulaRef>
                      </c:ext>
                    </c:extLst>
                    <c:strCache>
                      <c:ptCount val="4"/>
                      <c:pt idx="0">
                        <c:v>Meget pæn</c:v>
                      </c:pt>
                      <c:pt idx="1">
                        <c:v>Pæn</c:v>
                      </c:pt>
                      <c:pt idx="2">
                        <c:v>Grim</c:v>
                      </c:pt>
                      <c:pt idx="3">
                        <c:v>Meget grim</c:v>
                      </c:pt>
                    </c:strCache>
                  </c:strRef>
                </c15:cat>
              </c15:filteredCategoryTitle>
            </c:ext>
            <c:ext xmlns:c16="http://schemas.microsoft.com/office/drawing/2014/chart" uri="{C3380CC4-5D6E-409C-BE32-E72D297353CC}">
              <c16:uniqueId val="{00000008-54EC-418C-8C37-B1DF9B8BD4F9}"/>
            </c:ext>
          </c:extLst>
        </c:ser>
        <c:dLbls>
          <c:showPercent val="1"/>
        </c:dLbls>
        <c:firstSliceAng val="0"/>
      </c:pieChart>
      <c:spPr>
        <a:noFill/>
        <a:ln>
          <a:noFill/>
        </a:ln>
        <a:effectLst/>
      </c:spPr>
    </c:plotArea>
    <c:plotVisOnly val="1"/>
    <c:dispBlanksAs val="zero"/>
  </c:chart>
  <c:spPr>
    <a:noFill/>
    <a:ln>
      <a:noFill/>
    </a:ln>
    <a:effectLst/>
  </c:spPr>
  <c:txPr>
    <a:bodyPr/>
    <a:lstStyle/>
    <a:p>
      <a:pPr>
        <a:defRPr>
          <a:solidFill>
            <a:sysClr val="windowText" lastClr="000000"/>
          </a:solidFill>
        </a:defRPr>
      </a:pPr>
      <a:endParaRPr lang="sv-SE"/>
    </a:p>
  </c:txPr>
  <c:externalData r:id="rId2"/>
</c:chartSpace>
</file>

<file path=ppt/charts/chart48.xml><?xml version="1.0" encoding="utf-8"?>
<c:chartSpace xmlns:c="http://schemas.openxmlformats.org/drawingml/2006/chart" xmlns:a="http://schemas.openxmlformats.org/drawingml/2006/main" xmlns:r="http://schemas.openxmlformats.org/officeDocument/2006/relationships">
  <c:date1904 val="1"/>
  <c:lang val="sv-SE"/>
  <c:clrMapOvr bg1="lt1" tx1="dk1" bg2="lt2" tx2="dk2" accent1="accent1" accent2="accent2" accent3="accent3" accent4="accent4" accent5="accent5" accent6="accent6" hlink="hlink" folHlink="folHlink"/>
  <c:chart>
    <c:title>
      <c:tx>
        <c:strRef>
          <c:f>#REF!</c:f>
          <c:strCache>
            <c:ptCount val="1"/>
            <c:pt idx="0">
              <c:v>Desktop</c:v>
            </c:pt>
          </c:strCache>
        </c:strRef>
      </c:tx>
      <c:overlay val="1"/>
      <c:txPr>
        <a:bodyPr/>
        <a:lstStyle/>
        <a:p>
          <a:pPr>
            <a:defRPr sz="1100" b="0">
              <a:solidFill>
                <a:schemeClr val="tx1">
                  <a:lumMod val="75000"/>
                  <a:lumOff val="25000"/>
                </a:schemeClr>
              </a:solidFill>
              <a:latin typeface="Calibri Light" panose="020F0302020204030204" pitchFamily="34" charset="0"/>
            </a:defRPr>
          </a:pPr>
          <a:endParaRPr lang="sv-SE"/>
        </a:p>
      </c:txPr>
    </c:title>
    <c:plotArea>
      <c:layout/>
      <c:pieChart>
        <c:varyColors val="1"/>
        <c:ser>
          <c:idx val="0"/>
          <c:order val="0"/>
          <c:dPt>
            <c:idx val="0"/>
            <c:spPr>
              <a:solidFill>
                <a:srgbClr val="9BBB59">
                  <a:lumMod val="75000"/>
                </a:srgbClr>
              </a:solidFill>
              <a:ln w="19050">
                <a:solidFill>
                  <a:schemeClr val="lt1"/>
                </a:solidFill>
              </a:ln>
              <a:effectLst/>
            </c:spPr>
            <c:extLst xmlns:c16r2="http://schemas.microsoft.com/office/drawing/2015/06/chart">
              <c:ext xmlns:c16="http://schemas.microsoft.com/office/drawing/2014/chart" uri="{C3380CC4-5D6E-409C-BE32-E72D297353CC}">
                <c16:uniqueId val="{00000001-CD1D-4AB8-B9D6-820CAA4E7F4C}"/>
              </c:ext>
            </c:extLst>
          </c:dPt>
          <c:dPt>
            <c:idx val="1"/>
            <c:spPr>
              <a:solidFill>
                <a:srgbClr val="9BBB59">
                  <a:lumMod val="60000"/>
                  <a:lumOff val="40000"/>
                </a:srgbClr>
              </a:solidFill>
              <a:ln w="19050">
                <a:solidFill>
                  <a:schemeClr val="lt1"/>
                </a:solidFill>
              </a:ln>
              <a:effectLst/>
            </c:spPr>
            <c:extLst xmlns:c16r2="http://schemas.microsoft.com/office/drawing/2015/06/chart">
              <c:ext xmlns:c16="http://schemas.microsoft.com/office/drawing/2014/chart" uri="{C3380CC4-5D6E-409C-BE32-E72D297353CC}">
                <c16:uniqueId val="{00000003-CD1D-4AB8-B9D6-820CAA4E7F4C}"/>
              </c:ext>
            </c:extLst>
          </c:dPt>
          <c:dPt>
            <c:idx val="2"/>
            <c:spPr>
              <a:solidFill>
                <a:srgbClr val="F9ADAD"/>
              </a:solidFill>
              <a:ln w="19050">
                <a:solidFill>
                  <a:schemeClr val="lt1"/>
                </a:solidFill>
              </a:ln>
              <a:effectLst/>
            </c:spPr>
            <c:extLst xmlns:c16r2="http://schemas.microsoft.com/office/drawing/2015/06/chart">
              <c:ext xmlns:c16="http://schemas.microsoft.com/office/drawing/2014/chart" uri="{C3380CC4-5D6E-409C-BE32-E72D297353CC}">
                <c16:uniqueId val="{00000005-CD1D-4AB8-B9D6-820CAA4E7F4C}"/>
              </c:ext>
            </c:extLst>
          </c:dPt>
          <c:dPt>
            <c:idx val="3"/>
            <c:spPr>
              <a:solidFill>
                <a:srgbClr val="CC0000"/>
              </a:solidFill>
              <a:ln w="19050">
                <a:solidFill>
                  <a:schemeClr val="lt1"/>
                </a:solidFill>
              </a:ln>
              <a:effectLst/>
            </c:spPr>
            <c:extLst xmlns:c16r2="http://schemas.microsoft.com/office/drawing/2015/06/chart">
              <c:ext xmlns:c16="http://schemas.microsoft.com/office/drawing/2014/chart" uri="{C3380CC4-5D6E-409C-BE32-E72D297353CC}">
                <c16:uniqueId val="{00000007-CD1D-4AB8-B9D6-820CAA4E7F4C}"/>
              </c:ext>
            </c:extLst>
          </c:dPt>
          <c:dLbls>
            <c:spPr>
              <a:noFill/>
              <a:ln>
                <a:noFill/>
              </a:ln>
              <a:effectLst/>
            </c:spPr>
            <c:txPr>
              <a:bodyPr rot="0" vert="horz"/>
              <a:lstStyle/>
              <a:p>
                <a:pPr>
                  <a:defRPr sz="900">
                    <a:latin typeface="Calibri Light" panose="020F0302020204030204" pitchFamily="34" charset="0"/>
                  </a:defRPr>
                </a:pPr>
                <a:endParaRPr lang="sv-SE"/>
              </a:p>
            </c:txPr>
            <c:dLblPos val="bestFit"/>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val>
            <c:numRef>
              <c:f>'Benchmark tal'!$DA$15:$DD$15</c:f>
              <c:numCache>
                <c:formatCode>0%</c:formatCode>
                <c:ptCount val="4"/>
                <c:pt idx="0">
                  <c:v>0.17221852098600934</c:v>
                </c:pt>
                <c:pt idx="1">
                  <c:v>0.51032644903397739</c:v>
                </c:pt>
                <c:pt idx="2">
                  <c:v>0.23817455029979967</c:v>
                </c:pt>
                <c:pt idx="3">
                  <c:v>7.9280479680213192E-2</c:v>
                </c:pt>
              </c:numCache>
            </c:numRef>
          </c:val>
          <c:extLst xmlns:c16r2="http://schemas.microsoft.com/office/drawing/2015/06/chart">
            <c:ext xmlns:c15="http://schemas.microsoft.com/office/drawing/2012/chart" uri="{02D57815-91ED-43cb-92C2-25804820EDAC}">
              <c15:filteredSeriesTitle>
                <c15:tx>
                  <c:strRef>
                    <c:extLst>
                      <c:ext uri="{02D57815-91ED-43cb-92C2-25804820EDAC}">
                        <c15:formulaRef>
                          <c15:sqref>'Benchmark tal'!#REF!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'Benchmark tal'!$CZ$2:$DC$2</c15:sqref>
                        </c15:formulaRef>
                      </c:ext>
                    </c:extLst>
                    <c:strCache>
                      <c:ptCount val="4"/>
                      <c:pt idx="0">
                        <c:v>Meget pæn</c:v>
                      </c:pt>
                      <c:pt idx="1">
                        <c:v>Pæn</c:v>
                      </c:pt>
                      <c:pt idx="2">
                        <c:v>Grim</c:v>
                      </c:pt>
                      <c:pt idx="3">
                        <c:v>Meget grim</c:v>
                      </c:pt>
                    </c:strCache>
                  </c:strRef>
                </c15:cat>
              </c15:filteredCategoryTitle>
            </c:ext>
            <c:ext xmlns:c16="http://schemas.microsoft.com/office/drawing/2014/chart" uri="{C3380CC4-5D6E-409C-BE32-E72D297353CC}">
              <c16:uniqueId val="{00000008-CD1D-4AB8-B9D6-820CAA4E7F4C}"/>
            </c:ext>
          </c:extLst>
        </c:ser>
        <c:dLbls>
          <c:showPercent val="1"/>
        </c:dLbls>
        <c:firstSliceAng val="0"/>
      </c:pieChart>
      <c:spPr>
        <a:noFill/>
        <a:ln>
          <a:noFill/>
        </a:ln>
        <a:effectLst/>
      </c:spPr>
    </c:plotArea>
    <c:plotVisOnly val="1"/>
    <c:dispBlanksAs val="zero"/>
  </c:chart>
  <c:spPr>
    <a:noFill/>
    <a:ln>
      <a:noFill/>
    </a:ln>
    <a:effectLst/>
  </c:spPr>
  <c:txPr>
    <a:bodyPr/>
    <a:lstStyle/>
    <a:p>
      <a:pPr>
        <a:defRPr>
          <a:solidFill>
            <a:sysClr val="windowText" lastClr="000000"/>
          </a:solidFill>
        </a:defRPr>
      </a:pPr>
      <a:endParaRPr lang="sv-SE"/>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sv-SE"/>
  <c:chart>
    <c:plotArea>
      <c:layout/>
      <c:pieChart>
        <c:varyColors val="1"/>
        <c:ser>
          <c:idx val="0"/>
          <c:order val="0"/>
          <c:dLbls>
            <c:dLbl>
              <c:idx val="1"/>
              <c:spPr/>
              <c:txPr>
                <a:bodyPr/>
                <a:lstStyle/>
                <a:p>
                  <a:pPr>
                    <a:defRPr sz="1400">
                      <a:solidFill>
                        <a:schemeClr val="bg1"/>
                      </a:solidFill>
                    </a:defRPr>
                  </a:pPr>
                  <a:endParaRPr lang="sv-SE"/>
                </a:p>
              </c:txPr>
            </c:dLbl>
            <c:dLbl>
              <c:idx val="2"/>
              <c:spPr/>
              <c:txPr>
                <a:bodyPr/>
                <a:lstStyle/>
                <a:p>
                  <a:pPr>
                    <a:defRPr sz="1400">
                      <a:solidFill>
                        <a:schemeClr val="bg1"/>
                      </a:solidFill>
                    </a:defRPr>
                  </a:pPr>
                  <a:endParaRPr lang="sv-SE"/>
                </a:p>
              </c:txPr>
            </c:dLbl>
            <c:dLbl>
              <c:idx val="3"/>
              <c:spPr/>
              <c:txPr>
                <a:bodyPr/>
                <a:lstStyle/>
                <a:p>
                  <a:pPr>
                    <a:defRPr sz="1400">
                      <a:solidFill>
                        <a:schemeClr val="bg1"/>
                      </a:solidFill>
                    </a:defRPr>
                  </a:pPr>
                  <a:endParaRPr lang="sv-SE"/>
                </a:p>
              </c:txPr>
            </c:dLbl>
            <c:dLbl>
              <c:idx val="4"/>
              <c:spPr/>
              <c:txPr>
                <a:bodyPr/>
                <a:lstStyle/>
                <a:p>
                  <a:pPr>
                    <a:defRPr sz="1400">
                      <a:solidFill>
                        <a:schemeClr val="bg1"/>
                      </a:solidFill>
                    </a:defRPr>
                  </a:pPr>
                  <a:endParaRPr lang="sv-SE"/>
                </a:p>
              </c:txPr>
            </c:dLbl>
            <c:txPr>
              <a:bodyPr/>
              <a:lstStyle/>
              <a:p>
                <a:pPr>
                  <a:defRPr sz="1400"/>
                </a:pPr>
                <a:endParaRPr lang="sv-SE"/>
              </a:p>
            </c:txPr>
            <c:showVal val="1"/>
            <c:showLeaderLines val="1"/>
          </c:dLbls>
          <c:cat>
            <c:strRef>
              <c:f>Enhetssidor!$A$5:$A$13</c:f>
              <c:strCache>
                <c:ptCount val="9"/>
                <c:pt idx="0">
                  <c:v>Bad ochGym</c:v>
                </c:pt>
                <c:pt idx="1">
                  <c:v>Bibliotek</c:v>
                </c:pt>
                <c:pt idx="2">
                  <c:v>Fritidsgård</c:v>
                </c:pt>
                <c:pt idx="3">
                  <c:v>Förskola</c:v>
                </c:pt>
                <c:pt idx="4">
                  <c:v>Grundskola</c:v>
                </c:pt>
                <c:pt idx="5">
                  <c:v>Gymnasium</c:v>
                </c:pt>
                <c:pt idx="6">
                  <c:v>Träffpunkt</c:v>
                </c:pt>
                <c:pt idx="7">
                  <c:v>Äldreboende</c:v>
                </c:pt>
                <c:pt idx="8">
                  <c:v>Övriga</c:v>
                </c:pt>
              </c:strCache>
            </c:strRef>
          </c:cat>
          <c:val>
            <c:numRef>
              <c:f>Enhetssidor!$B$5:$B$13</c:f>
              <c:numCache>
                <c:formatCode>General</c:formatCode>
                <c:ptCount val="9"/>
                <c:pt idx="0">
                  <c:v>11</c:v>
                </c:pt>
                <c:pt idx="1">
                  <c:v>25</c:v>
                </c:pt>
                <c:pt idx="2">
                  <c:v>31</c:v>
                </c:pt>
                <c:pt idx="3">
                  <c:v>390</c:v>
                </c:pt>
                <c:pt idx="4">
                  <c:v>141</c:v>
                </c:pt>
                <c:pt idx="5">
                  <c:v>14</c:v>
                </c:pt>
                <c:pt idx="6">
                  <c:v>37</c:v>
                </c:pt>
                <c:pt idx="7">
                  <c:v>52</c:v>
                </c:pt>
                <c:pt idx="8">
                  <c:v>183</c:v>
                </c:pt>
              </c:numCache>
            </c:numRef>
          </c:val>
        </c:ser>
        <c:firstSliceAng val="0"/>
      </c:pieChart>
    </c:plotArea>
    <c:legend>
      <c:legendPos val="r"/>
      <c:txPr>
        <a:bodyPr/>
        <a:lstStyle/>
        <a:p>
          <a:pPr>
            <a:defRPr sz="1200"/>
          </a:pPr>
          <a:endParaRPr lang="sv-SE"/>
        </a:p>
      </c:txPr>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sv-SE"/>
  <c:chart>
    <c:plotArea>
      <c:layout/>
      <c:barChart>
        <c:barDir val="col"/>
        <c:grouping val="stacked"/>
        <c:ser>
          <c:idx val="0"/>
          <c:order val="0"/>
          <c:tx>
            <c:strRef>
              <c:f>Enhetssidor!$B$29</c:f>
              <c:strCache>
                <c:ptCount val="1"/>
                <c:pt idx="0">
                  <c:v>Publicerade</c:v>
                </c:pt>
              </c:strCache>
            </c:strRef>
          </c:tx>
          <c:spPr>
            <a:solidFill>
              <a:schemeClr val="accent3">
                <a:lumMod val="75000"/>
              </a:schemeClr>
            </a:solidFill>
          </c:spPr>
          <c:cat>
            <c:strRef>
              <c:f>Enhetssidor!$A$30:$A$53</c:f>
              <c:strCache>
                <c:ptCount val="24"/>
                <c:pt idx="0">
                  <c:v>SDF Angered</c:v>
                </c:pt>
                <c:pt idx="1">
                  <c:v>Arbvux</c:v>
                </c:pt>
                <c:pt idx="2">
                  <c:v>SDF AFH</c:v>
                </c:pt>
                <c:pt idx="3">
                  <c:v>SDF Centrum</c:v>
                </c:pt>
                <c:pt idx="4">
                  <c:v>Fastighetskontoret</c:v>
                </c:pt>
                <c:pt idx="5">
                  <c:v>Grefab</c:v>
                </c:pt>
                <c:pt idx="6">
                  <c:v>IoFF</c:v>
                </c:pt>
                <c:pt idx="7">
                  <c:v>Kulturförvaltningen</c:v>
                </c:pt>
                <c:pt idx="8">
                  <c:v>Lokalförvaltningen</c:v>
                </c:pt>
                <c:pt idx="9">
                  <c:v>SDF Lundby</c:v>
                </c:pt>
                <c:pt idx="10">
                  <c:v>SDF Majorna-Linné</c:v>
                </c:pt>
                <c:pt idx="11">
                  <c:v>SDF Norra Hisingen</c:v>
                </c:pt>
                <c:pt idx="12">
                  <c:v>Park- och natur</c:v>
                </c:pt>
                <c:pt idx="13">
                  <c:v>Social resurs</c:v>
                </c:pt>
                <c:pt idx="14">
                  <c:v>Stadsbyggnadskontoret</c:v>
                </c:pt>
                <c:pt idx="15">
                  <c:v>Stadsledningskontoret</c:v>
                </c:pt>
                <c:pt idx="16">
                  <c:v>Trafikkontoret</c:v>
                </c:pt>
                <c:pt idx="17">
                  <c:v>UBF</c:v>
                </c:pt>
                <c:pt idx="18">
                  <c:v>SDF Västra Gbg</c:v>
                </c:pt>
                <c:pt idx="19">
                  <c:v>SDF Västra Hisingen</c:v>
                </c:pt>
                <c:pt idx="20">
                  <c:v>SDF Örgyte-Härlanda</c:v>
                </c:pt>
                <c:pt idx="21">
                  <c:v>SDF Östra Gbg</c:v>
                </c:pt>
                <c:pt idx="22">
                  <c:v>Överförmyndarförv.</c:v>
                </c:pt>
                <c:pt idx="23">
                  <c:v>Förv.övergripande </c:v>
                </c:pt>
              </c:strCache>
            </c:strRef>
          </c:cat>
          <c:val>
            <c:numRef>
              <c:f>Enhetssidor!$B$30:$B$53</c:f>
              <c:numCache>
                <c:formatCode>General</c:formatCode>
                <c:ptCount val="24"/>
                <c:pt idx="0">
                  <c:v>72</c:v>
                </c:pt>
                <c:pt idx="1">
                  <c:v>1</c:v>
                </c:pt>
                <c:pt idx="2">
                  <c:v>86</c:v>
                </c:pt>
                <c:pt idx="3">
                  <c:v>55</c:v>
                </c:pt>
                <c:pt idx="4">
                  <c:v>3</c:v>
                </c:pt>
                <c:pt idx="5">
                  <c:v>0</c:v>
                </c:pt>
                <c:pt idx="6">
                  <c:v>14</c:v>
                </c:pt>
                <c:pt idx="7">
                  <c:v>4</c:v>
                </c:pt>
                <c:pt idx="8">
                  <c:v>1</c:v>
                </c:pt>
                <c:pt idx="9">
                  <c:v>52</c:v>
                </c:pt>
                <c:pt idx="10">
                  <c:v>72</c:v>
                </c:pt>
                <c:pt idx="11">
                  <c:v>49</c:v>
                </c:pt>
                <c:pt idx="12">
                  <c:v>2</c:v>
                </c:pt>
                <c:pt idx="13">
                  <c:v>22</c:v>
                </c:pt>
                <c:pt idx="14">
                  <c:v>7</c:v>
                </c:pt>
                <c:pt idx="15">
                  <c:v>3</c:v>
                </c:pt>
                <c:pt idx="16">
                  <c:v>8</c:v>
                </c:pt>
                <c:pt idx="17">
                  <c:v>20</c:v>
                </c:pt>
                <c:pt idx="18">
                  <c:v>85</c:v>
                </c:pt>
                <c:pt idx="19">
                  <c:v>82</c:v>
                </c:pt>
                <c:pt idx="20">
                  <c:v>63</c:v>
                </c:pt>
                <c:pt idx="21">
                  <c:v>76</c:v>
                </c:pt>
                <c:pt idx="22">
                  <c:v>1</c:v>
                </c:pt>
                <c:pt idx="23">
                  <c:v>2</c:v>
                </c:pt>
              </c:numCache>
            </c:numRef>
          </c:val>
        </c:ser>
        <c:ser>
          <c:idx val="1"/>
          <c:order val="1"/>
          <c:tx>
            <c:strRef>
              <c:f>Enhetssidor!$C$29</c:f>
              <c:strCache>
                <c:ptCount val="1"/>
                <c:pt idx="0">
                  <c:v>Ej publicerade</c:v>
                </c:pt>
              </c:strCache>
            </c:strRef>
          </c:tx>
          <c:spPr>
            <a:solidFill>
              <a:schemeClr val="accent5">
                <a:lumMod val="75000"/>
              </a:schemeClr>
            </a:solidFill>
          </c:spPr>
          <c:cat>
            <c:strRef>
              <c:f>Enhetssidor!$A$30:$A$53</c:f>
              <c:strCache>
                <c:ptCount val="24"/>
                <c:pt idx="0">
                  <c:v>SDF Angered</c:v>
                </c:pt>
                <c:pt idx="1">
                  <c:v>Arbvux</c:v>
                </c:pt>
                <c:pt idx="2">
                  <c:v>SDF AFH</c:v>
                </c:pt>
                <c:pt idx="3">
                  <c:v>SDF Centrum</c:v>
                </c:pt>
                <c:pt idx="4">
                  <c:v>Fastighetskontoret</c:v>
                </c:pt>
                <c:pt idx="5">
                  <c:v>Grefab</c:v>
                </c:pt>
                <c:pt idx="6">
                  <c:v>IoFF</c:v>
                </c:pt>
                <c:pt idx="7">
                  <c:v>Kulturförvaltningen</c:v>
                </c:pt>
                <c:pt idx="8">
                  <c:v>Lokalförvaltningen</c:v>
                </c:pt>
                <c:pt idx="9">
                  <c:v>SDF Lundby</c:v>
                </c:pt>
                <c:pt idx="10">
                  <c:v>SDF Majorna-Linné</c:v>
                </c:pt>
                <c:pt idx="11">
                  <c:v>SDF Norra Hisingen</c:v>
                </c:pt>
                <c:pt idx="12">
                  <c:v>Park- och natur</c:v>
                </c:pt>
                <c:pt idx="13">
                  <c:v>Social resurs</c:v>
                </c:pt>
                <c:pt idx="14">
                  <c:v>Stadsbyggnadskontoret</c:v>
                </c:pt>
                <c:pt idx="15">
                  <c:v>Stadsledningskontoret</c:v>
                </c:pt>
                <c:pt idx="16">
                  <c:v>Trafikkontoret</c:v>
                </c:pt>
                <c:pt idx="17">
                  <c:v>UBF</c:v>
                </c:pt>
                <c:pt idx="18">
                  <c:v>SDF Västra Gbg</c:v>
                </c:pt>
                <c:pt idx="19">
                  <c:v>SDF Västra Hisingen</c:v>
                </c:pt>
                <c:pt idx="20">
                  <c:v>SDF Örgyte-Härlanda</c:v>
                </c:pt>
                <c:pt idx="21">
                  <c:v>SDF Östra Gbg</c:v>
                </c:pt>
                <c:pt idx="22">
                  <c:v>Överförmyndarförv.</c:v>
                </c:pt>
                <c:pt idx="23">
                  <c:v>Förv.övergripande </c:v>
                </c:pt>
              </c:strCache>
            </c:strRef>
          </c:cat>
          <c:val>
            <c:numRef>
              <c:f>Enhetssidor!$C$30:$C$53</c:f>
              <c:numCache>
                <c:formatCode>General</c:formatCode>
                <c:ptCount val="24"/>
                <c:pt idx="0">
                  <c:v>26</c:v>
                </c:pt>
                <c:pt idx="1">
                  <c:v>1</c:v>
                </c:pt>
                <c:pt idx="2">
                  <c:v>1</c:v>
                </c:pt>
                <c:pt idx="3">
                  <c:v>1</c:v>
                </c:pt>
                <c:pt idx="4">
                  <c:v>2</c:v>
                </c:pt>
                <c:pt idx="5">
                  <c:v>1</c:v>
                </c:pt>
                <c:pt idx="6">
                  <c:v>0</c:v>
                </c:pt>
                <c:pt idx="7">
                  <c:v>2</c:v>
                </c:pt>
                <c:pt idx="8">
                  <c:v>1</c:v>
                </c:pt>
                <c:pt idx="9">
                  <c:v>2</c:v>
                </c:pt>
                <c:pt idx="10">
                  <c:v>4</c:v>
                </c:pt>
                <c:pt idx="11">
                  <c:v>29</c:v>
                </c:pt>
                <c:pt idx="12">
                  <c:v>1</c:v>
                </c:pt>
                <c:pt idx="13">
                  <c:v>4</c:v>
                </c:pt>
                <c:pt idx="14">
                  <c:v>0</c:v>
                </c:pt>
                <c:pt idx="15">
                  <c:v>2</c:v>
                </c:pt>
                <c:pt idx="16">
                  <c:v>1</c:v>
                </c:pt>
                <c:pt idx="17">
                  <c:v>0</c:v>
                </c:pt>
                <c:pt idx="18">
                  <c:v>5</c:v>
                </c:pt>
                <c:pt idx="19">
                  <c:v>2</c:v>
                </c:pt>
                <c:pt idx="20">
                  <c:v>3</c:v>
                </c:pt>
                <c:pt idx="21">
                  <c:v>12</c:v>
                </c:pt>
                <c:pt idx="22">
                  <c:v>0</c:v>
                </c:pt>
                <c:pt idx="23">
                  <c:v>0</c:v>
                </c:pt>
              </c:numCache>
            </c:numRef>
          </c:val>
        </c:ser>
        <c:overlap val="100"/>
        <c:axId val="80458496"/>
        <c:axId val="80460032"/>
      </c:barChart>
      <c:catAx>
        <c:axId val="80458496"/>
        <c:scaling>
          <c:orientation val="minMax"/>
        </c:scaling>
        <c:axPos val="b"/>
        <c:tickLblPos val="nextTo"/>
        <c:crossAx val="80460032"/>
        <c:crosses val="autoZero"/>
        <c:auto val="1"/>
        <c:lblAlgn val="ctr"/>
        <c:lblOffset val="100"/>
      </c:catAx>
      <c:valAx>
        <c:axId val="80460032"/>
        <c:scaling>
          <c:orientation val="minMax"/>
        </c:scaling>
        <c:axPos val="l"/>
        <c:majorGridlines/>
        <c:numFmt formatCode="General" sourceLinked="1"/>
        <c:tickLblPos val="nextTo"/>
        <c:crossAx val="80458496"/>
        <c:crosses val="autoZero"/>
        <c:crossBetween val="between"/>
      </c:valAx>
    </c:plotArea>
    <c:legend>
      <c:legendPos val="b"/>
    </c:legend>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sv-SE"/>
  <c:chart>
    <c:title/>
    <c:plotArea>
      <c:layout/>
      <c:barChart>
        <c:barDir val="col"/>
        <c:grouping val="clustered"/>
        <c:ser>
          <c:idx val="0"/>
          <c:order val="0"/>
          <c:tx>
            <c:strRef>
              <c:f>Kategorier!$B$1</c:f>
              <c:strCache>
                <c:ptCount val="1"/>
                <c:pt idx="0">
                  <c:v>Unika sidvisningar 2016-06-13 - 2016-12-13</c:v>
                </c:pt>
              </c:strCache>
            </c:strRef>
          </c:tx>
          <c:cat>
            <c:strRef>
              <c:f>Kategorier!$A$3:$A$31</c:f>
              <c:strCache>
                <c:ptCount val="29"/>
                <c:pt idx="0">
                  <c:v>Skola och utbildning</c:v>
                </c:pt>
                <c:pt idx="1">
                  <c:v>Förskola och familjedaghem</c:v>
                </c:pt>
                <c:pt idx="2">
                  <c:v>Byggande, lantmäteri och planarbete</c:v>
                </c:pt>
                <c:pt idx="3">
                  <c:v>Vatten och avlopp</c:v>
                </c:pt>
                <c:pt idx="4">
                  <c:v>Bibliotek</c:v>
                </c:pt>
                <c:pt idx="5">
                  <c:v>Kultur</c:v>
                </c:pt>
                <c:pt idx="6">
                  <c:v>Fritid och natur</c:v>
                </c:pt>
                <c:pt idx="7">
                  <c:v>Parkeringstillstånd och parkeringsplatser</c:v>
                </c:pt>
                <c:pt idx="8">
                  <c:v>Gator, vägar och torg</c:v>
                </c:pt>
                <c:pt idx="9">
                  <c:v>Avfall och återvinning</c:v>
                </c:pt>
                <c:pt idx="10">
                  <c:v>Bostäder och boendemiljö</c:v>
                </c:pt>
                <c:pt idx="11">
                  <c:v>Ekonomi och socialbidrag</c:v>
                </c:pt>
                <c:pt idx="12">
                  <c:v>Kommun och politik</c:v>
                </c:pt>
                <c:pt idx="13">
                  <c:v>Företagare</c:v>
                </c:pt>
                <c:pt idx="14">
                  <c:v>Äldreomsorg</c:v>
                </c:pt>
                <c:pt idx="15">
                  <c:v>Stöd till familj, barn och ungdom</c:v>
                </c:pt>
                <c:pt idx="16">
                  <c:v>Invandring och integration</c:v>
                </c:pt>
                <c:pt idx="17">
                  <c:v>Gifta sig, äktenskap</c:v>
                </c:pt>
                <c:pt idx="18">
                  <c:v>Bidrag, stipendier, föreningar</c:v>
                </c:pt>
                <c:pt idx="19">
                  <c:v>Funktionsnedsättning</c:v>
                </c:pt>
                <c:pt idx="20">
                  <c:v>Färdtjänst</c:v>
                </c:pt>
                <c:pt idx="21">
                  <c:v>Buss, spårvagn, tåg, båt och flexlinjen</c:v>
                </c:pt>
                <c:pt idx="22">
                  <c:v>Anhöriga och frivilliga</c:v>
                </c:pt>
                <c:pt idx="23">
                  <c:v>Akut hjälp, socialjour och hemlöshet</c:v>
                </c:pt>
                <c:pt idx="24">
                  <c:v>Konsumentrådgivning</c:v>
                </c:pt>
                <c:pt idx="25">
                  <c:v>Hälsa och sjukvård</c:v>
                </c:pt>
                <c:pt idx="26">
                  <c:v>Missbruk, våld och brott</c:v>
                </c:pt>
                <c:pt idx="27">
                  <c:v>Miljö och klimat</c:v>
                </c:pt>
                <c:pt idx="28">
                  <c:v>Dödsfall och begravning</c:v>
                </c:pt>
              </c:strCache>
            </c:strRef>
          </c:cat>
          <c:val>
            <c:numRef>
              <c:f>Kategorier!$B$3:$B$31</c:f>
              <c:numCache>
                <c:formatCode>#,##0</c:formatCode>
                <c:ptCount val="29"/>
                <c:pt idx="0">
                  <c:v>586641</c:v>
                </c:pt>
                <c:pt idx="1">
                  <c:v>304949</c:v>
                </c:pt>
                <c:pt idx="2">
                  <c:v>466146</c:v>
                </c:pt>
                <c:pt idx="3">
                  <c:v>63185</c:v>
                </c:pt>
                <c:pt idx="4">
                  <c:v>279899</c:v>
                </c:pt>
                <c:pt idx="5">
                  <c:v>54373</c:v>
                </c:pt>
                <c:pt idx="6">
                  <c:v>237569</c:v>
                </c:pt>
                <c:pt idx="7">
                  <c:v>240022</c:v>
                </c:pt>
                <c:pt idx="8">
                  <c:v>55799</c:v>
                </c:pt>
                <c:pt idx="9">
                  <c:v>182150</c:v>
                </c:pt>
                <c:pt idx="10">
                  <c:v>57102</c:v>
                </c:pt>
                <c:pt idx="11">
                  <c:v>70284</c:v>
                </c:pt>
                <c:pt idx="12">
                  <c:v>663013</c:v>
                </c:pt>
                <c:pt idx="13">
                  <c:v>75831</c:v>
                </c:pt>
                <c:pt idx="14">
                  <c:v>72399</c:v>
                </c:pt>
                <c:pt idx="15">
                  <c:v>52659</c:v>
                </c:pt>
                <c:pt idx="16">
                  <c:v>24606</c:v>
                </c:pt>
                <c:pt idx="17">
                  <c:v>35589</c:v>
                </c:pt>
                <c:pt idx="18">
                  <c:v>37708</c:v>
                </c:pt>
                <c:pt idx="19">
                  <c:v>35574</c:v>
                </c:pt>
                <c:pt idx="20">
                  <c:v>41193</c:v>
                </c:pt>
                <c:pt idx="21">
                  <c:v>36395</c:v>
                </c:pt>
                <c:pt idx="22">
                  <c:v>12372</c:v>
                </c:pt>
                <c:pt idx="23">
                  <c:v>16105</c:v>
                </c:pt>
                <c:pt idx="24">
                  <c:v>9292</c:v>
                </c:pt>
                <c:pt idx="25">
                  <c:v>9472</c:v>
                </c:pt>
                <c:pt idx="26">
                  <c:v>10269</c:v>
                </c:pt>
                <c:pt idx="27">
                  <c:v>40899</c:v>
                </c:pt>
                <c:pt idx="28">
                  <c:v>4085</c:v>
                </c:pt>
              </c:numCache>
            </c:numRef>
          </c:val>
        </c:ser>
        <c:axId val="81827712"/>
        <c:axId val="81829248"/>
      </c:barChart>
      <c:catAx>
        <c:axId val="81827712"/>
        <c:scaling>
          <c:orientation val="minMax"/>
        </c:scaling>
        <c:axPos val="b"/>
        <c:tickLblPos val="nextTo"/>
        <c:crossAx val="81829248"/>
        <c:crosses val="autoZero"/>
        <c:auto val="1"/>
        <c:lblAlgn val="ctr"/>
        <c:lblOffset val="100"/>
      </c:catAx>
      <c:valAx>
        <c:axId val="81829248"/>
        <c:scaling>
          <c:orientation val="minMax"/>
        </c:scaling>
        <c:axPos val="l"/>
        <c:majorGridlines/>
        <c:numFmt formatCode="#,##0" sourceLinked="1"/>
        <c:tickLblPos val="nextTo"/>
        <c:crossAx val="81827712"/>
        <c:crosses val="autoZero"/>
        <c:crossBetween val="between"/>
      </c:valAx>
    </c:plotArea>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sv-SE"/>
  <c:chart>
    <c:view3D>
      <c:rotX val="30"/>
      <c:perspective val="30"/>
    </c:view3D>
    <c:plotArea>
      <c:layout/>
      <c:pie3DChart>
        <c:varyColors val="1"/>
        <c:ser>
          <c:idx val="0"/>
          <c:order val="0"/>
          <c:dLbls>
            <c:showPercent val="1"/>
            <c:showLeaderLines val="1"/>
          </c:dLbls>
          <c:cat>
            <c:strRef>
              <c:f>TD!$O$7:$O$8</c:f>
              <c:strCache>
                <c:ptCount val="2"/>
                <c:pt idx="0">
                  <c:v>Länkade från goteborg.se</c:v>
                </c:pt>
                <c:pt idx="1">
                  <c:v>Saknar länkning</c:v>
                </c:pt>
              </c:strCache>
            </c:strRef>
          </c:cat>
          <c:val>
            <c:numRef>
              <c:f>TD!$P$7:$P$8</c:f>
              <c:numCache>
                <c:formatCode>General</c:formatCode>
                <c:ptCount val="2"/>
                <c:pt idx="0">
                  <c:v>1511</c:v>
                </c:pt>
                <c:pt idx="1">
                  <c:v>373</c:v>
                </c:pt>
              </c:numCache>
            </c:numRef>
          </c:val>
        </c:ser>
      </c:pie3DChart>
    </c:plotArea>
    <c:legend>
      <c:legendPos val="r"/>
    </c:legend>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sv-SE"/>
  <c:chart>
    <c:plotArea>
      <c:layout/>
      <c:barChart>
        <c:barDir val="col"/>
        <c:grouping val="clustered"/>
        <c:ser>
          <c:idx val="0"/>
          <c:order val="0"/>
          <c:cat>
            <c:strRef>
              <c:f>'Behörigheter per förvaltning'!$D$60:$D$89</c:f>
              <c:strCache>
                <c:ptCount val="30"/>
                <c:pt idx="0">
                  <c:v>Arkivnämnden</c:v>
                </c:pt>
                <c:pt idx="1">
                  <c:v>Fastighetskontoret</c:v>
                </c:pt>
                <c:pt idx="2">
                  <c:v>Färdtjänsten</c:v>
                </c:pt>
                <c:pt idx="3">
                  <c:v>KoM</c:v>
                </c:pt>
                <c:pt idx="4">
                  <c:v>Kretslopp och vatten</c:v>
                </c:pt>
                <c:pt idx="5">
                  <c:v>Got Event</c:v>
                </c:pt>
                <c:pt idx="6">
                  <c:v>Ioff</c:v>
                </c:pt>
                <c:pt idx="7">
                  <c:v>Intraservice</c:v>
                </c:pt>
                <c:pt idx="8">
                  <c:v>Kulturförvaltningen</c:v>
                </c:pt>
                <c:pt idx="9">
                  <c:v>Lokalförvaltningen</c:v>
                </c:pt>
                <c:pt idx="10">
                  <c:v>Miljöförvaltningen</c:v>
                </c:pt>
                <c:pt idx="11">
                  <c:v>Park- och natur </c:v>
                </c:pt>
                <c:pt idx="12">
                  <c:v>SDF Angered</c:v>
                </c:pt>
                <c:pt idx="13">
                  <c:v>SDF AFH</c:v>
                </c:pt>
                <c:pt idx="14">
                  <c:v>SDF Centrum</c:v>
                </c:pt>
                <c:pt idx="15">
                  <c:v>SDF Lundby</c:v>
                </c:pt>
                <c:pt idx="16">
                  <c:v>SDF Majorna-Linné</c:v>
                </c:pt>
                <c:pt idx="17">
                  <c:v>SDF Norra Hisingen</c:v>
                </c:pt>
                <c:pt idx="18">
                  <c:v>SDF Västra Gbg</c:v>
                </c:pt>
                <c:pt idx="19">
                  <c:v>SDF Västra Hisingen</c:v>
                </c:pt>
                <c:pt idx="20">
                  <c:v>SDF Ö-H</c:v>
                </c:pt>
                <c:pt idx="21">
                  <c:v>SDF Östa Gbg</c:v>
                </c:pt>
                <c:pt idx="22">
                  <c:v>Social resurs</c:v>
                </c:pt>
                <c:pt idx="23">
                  <c:v>Stadsbyggnad</c:v>
                </c:pt>
                <c:pt idx="24">
                  <c:v>Stadsledning</c:v>
                </c:pt>
                <c:pt idx="25">
                  <c:v>Stadsrevisionen</c:v>
                </c:pt>
                <c:pt idx="26">
                  <c:v>Trafikkontoret</c:v>
                </c:pt>
                <c:pt idx="27">
                  <c:v>UBF</c:v>
                </c:pt>
                <c:pt idx="28">
                  <c:v>Valnämnden</c:v>
                </c:pt>
                <c:pt idx="29">
                  <c:v>Vuxenutbildning</c:v>
                </c:pt>
              </c:strCache>
            </c:strRef>
          </c:cat>
          <c:val>
            <c:numRef>
              <c:f>'Behörigheter per förvaltning'!$E$60:$E$89</c:f>
              <c:numCache>
                <c:formatCode>General</c:formatCode>
                <c:ptCount val="30"/>
                <c:pt idx="0">
                  <c:v>2</c:v>
                </c:pt>
                <c:pt idx="1">
                  <c:v>7</c:v>
                </c:pt>
                <c:pt idx="2">
                  <c:v>7</c:v>
                </c:pt>
                <c:pt idx="3">
                  <c:v>31</c:v>
                </c:pt>
                <c:pt idx="4">
                  <c:v>21</c:v>
                </c:pt>
                <c:pt idx="5">
                  <c:v>2</c:v>
                </c:pt>
                <c:pt idx="6">
                  <c:v>19</c:v>
                </c:pt>
                <c:pt idx="7">
                  <c:v>31</c:v>
                </c:pt>
                <c:pt idx="8">
                  <c:v>20</c:v>
                </c:pt>
                <c:pt idx="9">
                  <c:v>8</c:v>
                </c:pt>
                <c:pt idx="10">
                  <c:v>22</c:v>
                </c:pt>
                <c:pt idx="11">
                  <c:v>5</c:v>
                </c:pt>
                <c:pt idx="12">
                  <c:v>31</c:v>
                </c:pt>
                <c:pt idx="13">
                  <c:v>37</c:v>
                </c:pt>
                <c:pt idx="14">
                  <c:v>26</c:v>
                </c:pt>
                <c:pt idx="15">
                  <c:v>23</c:v>
                </c:pt>
                <c:pt idx="16">
                  <c:v>26</c:v>
                </c:pt>
                <c:pt idx="17">
                  <c:v>22</c:v>
                </c:pt>
                <c:pt idx="18">
                  <c:v>29</c:v>
                </c:pt>
                <c:pt idx="19">
                  <c:v>19</c:v>
                </c:pt>
                <c:pt idx="20">
                  <c:v>26</c:v>
                </c:pt>
                <c:pt idx="21">
                  <c:v>28</c:v>
                </c:pt>
                <c:pt idx="22">
                  <c:v>22</c:v>
                </c:pt>
                <c:pt idx="23">
                  <c:v>12</c:v>
                </c:pt>
                <c:pt idx="24">
                  <c:v>22</c:v>
                </c:pt>
                <c:pt idx="25">
                  <c:v>1</c:v>
                </c:pt>
                <c:pt idx="26">
                  <c:v>5</c:v>
                </c:pt>
                <c:pt idx="27">
                  <c:v>36</c:v>
                </c:pt>
                <c:pt idx="28">
                  <c:v>1</c:v>
                </c:pt>
                <c:pt idx="29">
                  <c:v>6</c:v>
                </c:pt>
              </c:numCache>
            </c:numRef>
          </c:val>
        </c:ser>
        <c:axId val="81925248"/>
        <c:axId val="81926784"/>
      </c:barChart>
      <c:catAx>
        <c:axId val="81925248"/>
        <c:scaling>
          <c:orientation val="minMax"/>
        </c:scaling>
        <c:axPos val="b"/>
        <c:tickLblPos val="nextTo"/>
        <c:crossAx val="81926784"/>
        <c:crosses val="autoZero"/>
        <c:auto val="1"/>
        <c:lblAlgn val="ctr"/>
        <c:lblOffset val="100"/>
      </c:catAx>
      <c:valAx>
        <c:axId val="81926784"/>
        <c:scaling>
          <c:orientation val="minMax"/>
        </c:scaling>
        <c:axPos val="l"/>
        <c:majorGridlines/>
        <c:numFmt formatCode="General" sourceLinked="1"/>
        <c:tickLblPos val="nextTo"/>
        <c:crossAx val="81925248"/>
        <c:crosses val="autoZero"/>
        <c:crossBetween val="between"/>
      </c:valAx>
    </c:plotArea>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DCA4BE0-F786-0E49-94A8-1F2CBA953599}" type="datetimeFigureOut">
              <a:rPr lang="sv-SE" smtClean="0"/>
              <a:pPr/>
              <a:t>2017-02-10</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27497BC-B4BF-D24D-9855-FA158D57D125}" type="slidenum">
              <a:rPr lang="sv-SE" smtClean="0"/>
              <a:pPr/>
              <a:t>‹#›</a:t>
            </a:fld>
            <a:endParaRPr lang="sv-SE"/>
          </a:p>
        </p:txBody>
      </p:sp>
    </p:spTree>
    <p:extLst>
      <p:ext uri="{BB962C8B-B14F-4D97-AF65-F5344CB8AC3E}">
        <p14:creationId xmlns="" xmlns:p14="http://schemas.microsoft.com/office/powerpoint/2010/main" val="25841131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8A7049-4081-424B-8128-683F6C2017C9}" type="datetimeFigureOut">
              <a:rPr lang="sv-SE" smtClean="0"/>
              <a:pPr/>
              <a:t>2017-02-10</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8970E8-606E-544E-9196-A0321FFF4315}" type="slidenum">
              <a:rPr lang="sv-SE" smtClean="0"/>
              <a:pPr/>
              <a:t>‹#›</a:t>
            </a:fld>
            <a:endParaRPr lang="sv-SE"/>
          </a:p>
        </p:txBody>
      </p:sp>
    </p:spTree>
    <p:extLst>
      <p:ext uri="{BB962C8B-B14F-4D97-AF65-F5344CB8AC3E}">
        <p14:creationId xmlns="" xmlns:p14="http://schemas.microsoft.com/office/powerpoint/2010/main" val="14368551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2015 hade vi knappt 7 miljoner besök</a:t>
            </a:r>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5</a:t>
            </a:fld>
            <a:endParaRPr lang="sv-S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Detta avser sökningar gjorda via sökmotorn</a:t>
            </a:r>
            <a:r>
              <a:rPr lang="sv-SE" baseline="0" dirty="0" smtClean="0"/>
              <a:t> på </a:t>
            </a:r>
            <a:r>
              <a:rPr lang="sv-SE" baseline="0" dirty="0" err="1" smtClean="0"/>
              <a:t>goteborg.se</a:t>
            </a:r>
            <a:r>
              <a:rPr lang="sv-SE" baseline="0" dirty="0" smtClean="0"/>
              <a:t>. Efter de interna sökorden så är det sökningar om Hjärntorget , lediga jobb och boendeparkering som toppar listan.</a:t>
            </a:r>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22</a:t>
            </a:fld>
            <a:endParaRPr lang="sv-S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I endast 5,5 % av besöken användes den interna sökmotorn</a:t>
            </a:r>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23</a:t>
            </a:fld>
            <a:endParaRPr lang="sv-S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24</a:t>
            </a:fld>
            <a:endParaRPr lang="sv-S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a:t>
            </a:r>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26</a:t>
            </a:fld>
            <a:endParaRPr lang="sv-S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Betydligt fler svar än året innan.</a:t>
            </a:r>
          </a:p>
          <a:p>
            <a:r>
              <a:rPr lang="sv-SE" dirty="0" smtClean="0"/>
              <a:t>År 2015 hade vi 3296 svar totalt,</a:t>
            </a:r>
            <a:r>
              <a:rPr lang="sv-SE" baseline="0" dirty="0" smtClean="0"/>
              <a:t> varav 1879 var fullständiga. 175 öppna svar 2015 hade vi enbart 64 svar från företagare.</a:t>
            </a:r>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27</a:t>
            </a:fld>
            <a:endParaRPr lang="sv-S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Drygt 60 % kvinnor. Andel som identifierar sig som annat har minskat rejält jämfört med föregående år. </a:t>
            </a:r>
            <a:br>
              <a:rPr lang="sv-SE" dirty="0" smtClean="0"/>
            </a:br>
            <a:r>
              <a:rPr lang="sv-SE" dirty="0" smtClean="0"/>
              <a:t>Av de anställda väldigt många kvinnor.</a:t>
            </a:r>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29</a:t>
            </a:fld>
            <a:endParaRPr lang="sv-S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I år har vi ännu fler förstagångsbesökare bland våra respondenter, nästan 50 %</a:t>
            </a:r>
            <a:r>
              <a:rPr lang="sv-SE" baseline="0" dirty="0" smtClean="0"/>
              <a:t> och hela 60 % om vi tittar på enbart medborgarna.</a:t>
            </a:r>
          </a:p>
          <a:p>
            <a:r>
              <a:rPr lang="sv-SE" baseline="0" dirty="0" smtClean="0"/>
              <a:t>Företagarna inte några förstagångsbesökare liksom för de anställda.</a:t>
            </a:r>
          </a:p>
          <a:p>
            <a:r>
              <a:rPr lang="sv-SE" baseline="0" dirty="0" smtClean="0"/>
              <a:t>Offentlig sektor – ett slags index med andra webbplatser.</a:t>
            </a:r>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30</a:t>
            </a:fld>
            <a:endParaRPr lang="sv-S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Förutom anställda inom kommunen så är det som vårdnadshavare</a:t>
            </a:r>
            <a:r>
              <a:rPr lang="sv-SE" baseline="0" dirty="0" smtClean="0"/>
              <a:t> till barn, studerande och </a:t>
            </a:r>
            <a:r>
              <a:rPr lang="sv-SE" baseline="0" dirty="0" err="1" smtClean="0"/>
              <a:t>jobbsökare</a:t>
            </a:r>
            <a:r>
              <a:rPr lang="sv-SE" baseline="0" dirty="0" smtClean="0"/>
              <a:t> som de flesta besöker </a:t>
            </a:r>
            <a:r>
              <a:rPr lang="sv-SE" baseline="0" dirty="0" err="1" smtClean="0"/>
              <a:t>goteborg.se</a:t>
            </a:r>
            <a:r>
              <a:rPr lang="sv-SE" baseline="0" dirty="0" smtClean="0"/>
              <a:t>. </a:t>
            </a:r>
          </a:p>
          <a:p>
            <a:endParaRPr lang="sv-SE" baseline="0" dirty="0" smtClean="0"/>
          </a:p>
          <a:p>
            <a:r>
              <a:rPr lang="sv-SE" baseline="0" dirty="0" smtClean="0"/>
              <a:t>Inom gruppen Annat är det många som svarat att de är inne för att göra biblioteksärenden eller söka info/boka pass på träningsanläggningar. Många svarar också som boende i kommunen.</a:t>
            </a:r>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31</a:t>
            </a:fld>
            <a:endParaRPr lang="sv-S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a:t>
            </a:r>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32</a:t>
            </a:fld>
            <a:endParaRPr lang="sv-S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a:t>
            </a:r>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33</a:t>
            </a:fld>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19 februari - Vattenläcka på en huvudvattenledning</a:t>
            </a:r>
            <a:r>
              <a:rPr lang="sv-SE" baseline="0" dirty="0" smtClean="0"/>
              <a:t> – vi gick ut och bad göteborgarna att spara på vatten vi </a:t>
            </a:r>
            <a:r>
              <a:rPr lang="sv-SE" baseline="0" dirty="0" err="1" smtClean="0"/>
              <a:t>Facebook</a:t>
            </a:r>
            <a:r>
              <a:rPr lang="sv-SE" baseline="0" dirty="0" smtClean="0"/>
              <a:t>.</a:t>
            </a:r>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6</a:t>
            </a:fld>
            <a:endParaRPr lang="sv-S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2016 anger 91 % att de helt eller delvis hittade den information de sökte på </a:t>
            </a:r>
            <a:r>
              <a:rPr lang="sv-SE" dirty="0" err="1" smtClean="0"/>
              <a:t>goteborg.se</a:t>
            </a:r>
            <a:r>
              <a:rPr lang="sv-SE" dirty="0" smtClean="0"/>
              <a:t> vid sitt senaste besök.</a:t>
            </a:r>
            <a:r>
              <a:rPr lang="sv-SE" baseline="0" dirty="0" smtClean="0"/>
              <a:t> Motsvarande siffra för 2015 var 90 %.</a:t>
            </a:r>
            <a:br>
              <a:rPr lang="sv-SE" baseline="0" dirty="0" smtClean="0"/>
            </a:br>
            <a:r>
              <a:rPr lang="sv-SE" baseline="0" dirty="0" smtClean="0"/>
              <a:t>De som svarar tydligt nej har klart minskat bland medborgarna och företagarna.</a:t>
            </a:r>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34</a:t>
            </a:fld>
            <a:endParaRPr lang="sv-S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Alla grupper har ett något mer</a:t>
            </a:r>
            <a:r>
              <a:rPr lang="sv-SE" baseline="0" dirty="0" smtClean="0"/>
              <a:t> positivt intryck av vår webbplats än för ett år sedan.</a:t>
            </a:r>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35</a:t>
            </a:fld>
            <a:endParaRPr lang="sv-S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342900" indent="-342900">
              <a:buFont typeface="+mj-lt"/>
              <a:buNone/>
            </a:pPr>
            <a:r>
              <a:rPr lang="sv-SE" sz="1200" i="0" dirty="0" smtClean="0">
                <a:solidFill>
                  <a:schemeClr val="bg2"/>
                </a:solidFill>
              </a:rPr>
              <a:t>Andra orsaker kan</a:t>
            </a:r>
            <a:r>
              <a:rPr lang="sv-SE" sz="1200" i="0" baseline="0" dirty="0" smtClean="0">
                <a:solidFill>
                  <a:schemeClr val="bg2"/>
                </a:solidFill>
              </a:rPr>
              <a:t> vara förväntningar på kontaktuppgifter som ju staden kontaktcenter ska ta</a:t>
            </a:r>
          </a:p>
          <a:p>
            <a:pPr marL="342900" indent="-342900">
              <a:buFont typeface="+mj-lt"/>
              <a:buNone/>
            </a:pPr>
            <a:r>
              <a:rPr lang="sv-SE" sz="1200" i="0" baseline="0" dirty="0" smtClean="0">
                <a:solidFill>
                  <a:schemeClr val="bg2"/>
                </a:solidFill>
              </a:rPr>
              <a:t>Alltid risk tappar en del vid förändringar.</a:t>
            </a:r>
            <a:endParaRPr lang="sv-SE" sz="1200" i="0" dirty="0" smtClean="0">
              <a:solidFill>
                <a:schemeClr val="bg2"/>
              </a:solidFill>
            </a:endParaRPr>
          </a:p>
          <a:p>
            <a:pPr marL="342900" indent="-342900">
              <a:buFont typeface="+mj-lt"/>
              <a:buNone/>
            </a:pPr>
            <a:endParaRPr lang="sv-SE" sz="1200" i="0" dirty="0" smtClean="0">
              <a:solidFill>
                <a:schemeClr val="bg2"/>
              </a:solidFill>
            </a:endParaRPr>
          </a:p>
          <a:p>
            <a:pPr marL="342900" indent="-342900">
              <a:buFont typeface="+mj-lt"/>
              <a:buNone/>
            </a:pPr>
            <a:r>
              <a:rPr lang="sv-SE" sz="1200" i="0" dirty="0" smtClean="0">
                <a:solidFill>
                  <a:schemeClr val="bg2"/>
                </a:solidFill>
              </a:rPr>
              <a:t>Frågan</a:t>
            </a:r>
            <a:r>
              <a:rPr lang="sv-SE" sz="1200" i="0" baseline="0" dirty="0" smtClean="0">
                <a:solidFill>
                  <a:schemeClr val="bg2"/>
                </a:solidFill>
              </a:rPr>
              <a:t> om w</a:t>
            </a:r>
            <a:r>
              <a:rPr lang="sv-SE" sz="1200" i="0" dirty="0" smtClean="0">
                <a:solidFill>
                  <a:schemeClr val="bg2"/>
                </a:solidFill>
              </a:rPr>
              <a:t>ebbplatsen ger mig de möjligheter som jag behöver för att komma i kontakt med de verksamheter och tjänster som Göteborgs Stad erbjuder var ny för i år så där har vi inget att jämföra med.</a:t>
            </a:r>
          </a:p>
          <a:p>
            <a:pPr marL="342900" indent="-342900">
              <a:buFont typeface="+mj-lt"/>
              <a:buNone/>
            </a:pPr>
            <a:endParaRPr lang="sv-SE" dirty="0" smtClean="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36</a:t>
            </a:fld>
            <a:endParaRPr lang="sv-S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Enligt </a:t>
            </a:r>
            <a:r>
              <a:rPr lang="sv-SE" dirty="0" err="1" smtClean="0"/>
              <a:t>userneeds</a:t>
            </a:r>
            <a:r>
              <a:rPr lang="sv-SE" dirty="0" smtClean="0"/>
              <a:t> index,</a:t>
            </a:r>
            <a:r>
              <a:rPr lang="sv-SE" baseline="0" dirty="0" smtClean="0"/>
              <a:t> som egentligen är ett mer korrekt sätt att räkna på, </a:t>
            </a:r>
            <a:r>
              <a:rPr lang="sv-SE" dirty="0" smtClean="0"/>
              <a:t>skiljer det mindre mellan 2015 och 2016. Dock är det fortfarande en försämring.</a:t>
            </a:r>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44</a:t>
            </a:fld>
            <a:endParaRPr lang="sv-S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dirty="0" smtClean="0"/>
              <a:t>Standardfrågor från </a:t>
            </a:r>
            <a:r>
              <a:rPr lang="sv-SE" dirty="0" err="1" smtClean="0"/>
              <a:t>Userneed</a:t>
            </a:r>
            <a:endParaRPr lang="sv-SE" dirty="0" smtClean="0"/>
          </a:p>
          <a:p>
            <a:r>
              <a:rPr lang="sv-SE" dirty="0" smtClean="0"/>
              <a:t>Fyrgradig skala </a:t>
            </a:r>
          </a:p>
          <a:p>
            <a:r>
              <a:rPr lang="sv-SE" dirty="0" smtClean="0"/>
              <a:t>Inom</a:t>
            </a:r>
            <a:r>
              <a:rPr lang="sv-SE" baseline="0" dirty="0" smtClean="0"/>
              <a:t> de områden vi ökar, ökar vi ganska rejält. </a:t>
            </a:r>
          </a:p>
          <a:p>
            <a:endParaRPr lang="sv-SE" baseline="0" dirty="0" smtClean="0"/>
          </a:p>
          <a:p>
            <a:endParaRPr lang="sv-SE" baseline="0" dirty="0" smtClean="0"/>
          </a:p>
          <a:p>
            <a:r>
              <a:rPr lang="sv-SE" baseline="0" dirty="0" smtClean="0"/>
              <a:t>Hela 8 steg </a:t>
            </a:r>
            <a:endParaRPr lang="sv-SE" dirty="0" smtClean="0"/>
          </a:p>
          <a:p>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45</a:t>
            </a:fld>
            <a:endParaRPr lang="sv-S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Men vi har bestämt i staden att vi har kontaktcenter</a:t>
            </a:r>
            <a:r>
              <a:rPr lang="sv-SE" baseline="0" dirty="0" smtClean="0"/>
              <a:t> och ska därför inte ha en massa kontaktuppgifter på </a:t>
            </a:r>
            <a:r>
              <a:rPr lang="sv-SE" baseline="0" dirty="0" err="1" smtClean="0"/>
              <a:t>goteborg.se</a:t>
            </a:r>
            <a:r>
              <a:rPr lang="sv-SE" baseline="0" dirty="0" smtClean="0"/>
              <a:t>.</a:t>
            </a:r>
            <a:br>
              <a:rPr lang="sv-SE" baseline="0" dirty="0" smtClean="0"/>
            </a:br>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55</a:t>
            </a:fld>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74,2 % kommer via sökmotorer,</a:t>
            </a:r>
            <a:r>
              <a:rPr lang="sv-SE" baseline="0" dirty="0" smtClean="0"/>
              <a:t> 15,8 % skriver in adressen direkt, 6,7 % kommer vi annan webbplats. 3,2 % kommer via sociala medier.</a:t>
            </a:r>
          </a:p>
          <a:p>
            <a:pPr marL="0" marR="0" indent="0" algn="l" defTabSz="457200" rtl="0" eaLnBrk="1" fontAlgn="auto" latinLnBrk="0" hangingPunct="1">
              <a:lnSpc>
                <a:spcPct val="100000"/>
              </a:lnSpc>
              <a:spcBef>
                <a:spcPts val="0"/>
              </a:spcBef>
              <a:spcAft>
                <a:spcPts val="0"/>
              </a:spcAft>
              <a:buClrTx/>
              <a:buSzTx/>
              <a:buFontTx/>
              <a:buNone/>
              <a:tabLst/>
              <a:defRPr/>
            </a:pPr>
            <a:r>
              <a:rPr lang="sv-SE" baseline="0" dirty="0" smtClean="0"/>
              <a:t>Endast ca 20 % av våra besökare ser startsidan någon gång under sitt besök på </a:t>
            </a:r>
            <a:r>
              <a:rPr lang="sv-SE" baseline="0" dirty="0" err="1" smtClean="0"/>
              <a:t>goteborg.se</a:t>
            </a:r>
            <a:endParaRPr lang="sv-SE"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sv-SE"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sv-SE" baseline="0" dirty="0" smtClean="0"/>
              <a:t>Fredagen den 19 februari (vattenläckan) kom nästan 43 % av besökarna från sociala medier</a:t>
            </a:r>
            <a:endParaRPr lang="sv-SE" dirty="0" smtClean="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7</a:t>
            </a:fld>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Antal</a:t>
            </a:r>
            <a:r>
              <a:rPr lang="sv-SE" baseline="0" dirty="0" smtClean="0"/>
              <a:t> p</a:t>
            </a:r>
            <a:r>
              <a:rPr lang="sv-SE" dirty="0" smtClean="0"/>
              <a:t>ublicerade och ej publicerade (under arbete). Drygt 40 % består av förskolor.</a:t>
            </a:r>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11</a:t>
            </a:fld>
            <a:endParaRPr 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Tydligt vilka förvaltningar som har stora volymer</a:t>
            </a:r>
            <a:r>
              <a:rPr lang="sv-SE" baseline="0" dirty="0" smtClean="0"/>
              <a:t> av enhetssidor. Stadsdelarna.</a:t>
            </a:r>
          </a:p>
          <a:p>
            <a:r>
              <a:rPr lang="sv-SE" dirty="0" smtClean="0"/>
              <a:t>Men även till viss del social resurs, </a:t>
            </a:r>
            <a:r>
              <a:rPr lang="sv-SE" dirty="0" err="1" smtClean="0"/>
              <a:t>Ubf</a:t>
            </a:r>
            <a:r>
              <a:rPr lang="sv-SE" dirty="0" smtClean="0"/>
              <a:t> och </a:t>
            </a:r>
            <a:r>
              <a:rPr lang="sv-SE" dirty="0" err="1" smtClean="0"/>
              <a:t>Ioff</a:t>
            </a:r>
            <a:r>
              <a:rPr lang="sv-SE" dirty="0" smtClean="0"/>
              <a:t>.</a:t>
            </a:r>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12</a:t>
            </a:fld>
            <a:endParaRPr 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Lediga</a:t>
            </a:r>
            <a:r>
              <a:rPr lang="sv-SE" baseline="0" dirty="0" smtClean="0"/>
              <a:t> jobb är ej med i stapeldiagrammet då den kategorin har så pass mycket fler sidvisningar än de övriga. </a:t>
            </a:r>
          </a:p>
          <a:p>
            <a:endParaRPr lang="sv-SE" baseline="0" dirty="0" smtClean="0"/>
          </a:p>
          <a:p>
            <a:r>
              <a:rPr lang="sv-SE" baseline="0" dirty="0" smtClean="0"/>
              <a:t>Vi håller på att se över kategoriuppdelningen nu. Det lutar åt att vi kommer slå ihop några kategorier till en så vi kommer ha färre ingångar (ca 21). Vi utgår från besöksstatistik vid placeringen men försöker även </a:t>
            </a:r>
            <a:r>
              <a:rPr lang="sv-SE" baseline="0" dirty="0" err="1" smtClean="0"/>
              <a:t>klustra</a:t>
            </a:r>
            <a:r>
              <a:rPr lang="sv-SE" baseline="0" dirty="0" smtClean="0"/>
              <a:t> de kategorier som hör ihop. Kommun och politiks placering bör vi se över.</a:t>
            </a:r>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13</a:t>
            </a:fld>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E-tjänsten stod för ca 70 % av den totala mängd förskolklassansökningarna</a:t>
            </a:r>
          </a:p>
          <a:p>
            <a:endParaRPr lang="sv-SE" dirty="0" smtClean="0"/>
          </a:p>
          <a:p>
            <a:r>
              <a:rPr lang="sv-SE" dirty="0" smtClean="0"/>
              <a:t>E-tjänsten stod för ca 90-95 % av den totala mängden ansökningar om boendeparkering</a:t>
            </a:r>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16</a:t>
            </a:fld>
            <a:endParaRPr lang="sv-S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17</a:t>
            </a:fld>
            <a:endParaRPr lang="sv-S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latin typeface="Arial" panose="020B0604020202020204" pitchFamily="34" charset="0"/>
                <a:cs typeface="Arial" panose="020B0604020202020204" pitchFamily="34" charset="0"/>
              </a:rPr>
              <a:t>41 174 unika sidvisningar 2015 (maj-december)</a:t>
            </a:r>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18</a:t>
            </a:fld>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p:spTree>
      <p:nvGrpSpPr>
        <p:cNvPr id="1" name=""/>
        <p:cNvGrpSpPr/>
        <p:nvPr/>
      </p:nvGrpSpPr>
      <p:grpSpPr>
        <a:xfrm>
          <a:off x="0" y="0"/>
          <a:ext cx="0" cy="0"/>
          <a:chOff x="0" y="0"/>
          <a:chExt cx="0" cy="0"/>
        </a:xfrm>
      </p:grpSpPr>
      <p:sp>
        <p:nvSpPr>
          <p:cNvPr id="3" name="Platshållare för bild 2"/>
          <p:cNvSpPr>
            <a:spLocks noGrp="1"/>
          </p:cNvSpPr>
          <p:nvPr>
            <p:ph type="pic" sz="quarter" idx="15" hasCustomPrompt="1"/>
          </p:nvPr>
        </p:nvSpPr>
        <p:spPr>
          <a:xfrm>
            <a:off x="2371725" y="176213"/>
            <a:ext cx="6583363" cy="6518275"/>
          </a:xfrm>
          <a:solidFill>
            <a:schemeClr val="accent1"/>
          </a:solidFill>
        </p:spPr>
        <p:txBody>
          <a:bodyPr lIns="180000" tIns="180000" rIns="0"/>
          <a:lstStyle>
            <a:lvl1pPr>
              <a:defRPr sz="1200">
                <a:solidFill>
                  <a:schemeClr val="bg2"/>
                </a:solidFill>
              </a:defRPr>
            </a:lvl1pPr>
          </a:lstStyle>
          <a:p>
            <a:r>
              <a:rPr lang="sv-SE" dirty="0" smtClean="0"/>
              <a:t>Klicka på ikonen för att infoga bild</a:t>
            </a:r>
            <a:endParaRPr lang="sv-SE" dirty="0"/>
          </a:p>
        </p:txBody>
      </p:sp>
      <p:sp>
        <p:nvSpPr>
          <p:cNvPr id="8" name="Rektangel 7"/>
          <p:cNvSpPr/>
          <p:nvPr userDrawn="1"/>
        </p:nvSpPr>
        <p:spPr>
          <a:xfrm>
            <a:off x="190500" y="176213"/>
            <a:ext cx="2180560" cy="65182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5" name="Rubrik 4"/>
          <p:cNvSpPr>
            <a:spLocks noGrp="1"/>
          </p:cNvSpPr>
          <p:nvPr>
            <p:ph type="title" hasCustomPrompt="1"/>
          </p:nvPr>
        </p:nvSpPr>
        <p:spPr>
          <a:xfrm>
            <a:off x="3181221" y="2238999"/>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12" name="Platshållare för text 11"/>
          <p:cNvSpPr>
            <a:spLocks noGrp="1"/>
          </p:cNvSpPr>
          <p:nvPr>
            <p:ph type="body" sz="quarter" idx="14" hasCustomPrompt="1"/>
          </p:nvPr>
        </p:nvSpPr>
        <p:spPr>
          <a:xfrm>
            <a:off x="3200399" y="3556710"/>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grpSp>
        <p:nvGrpSpPr>
          <p:cNvPr id="10" name="Grupp 9"/>
          <p:cNvGrpSpPr/>
          <p:nvPr userDrawn="1"/>
        </p:nvGrpSpPr>
        <p:grpSpPr>
          <a:xfrm>
            <a:off x="828000" y="2589373"/>
            <a:ext cx="898553" cy="1424063"/>
            <a:chOff x="828000" y="2716969"/>
            <a:chExt cx="898553" cy="1424063"/>
          </a:xfrm>
        </p:grpSpPr>
        <p:pic>
          <p:nvPicPr>
            <p:cNvPr id="7" name="Bildobjekt 6" descr="gbg_st_cmyk_neg-01.png"/>
            <p:cNvPicPr>
              <a:picLocks noChangeAspect="1"/>
            </p:cNvPicPr>
            <p:nvPr userDrawn="1"/>
          </p:nvPicPr>
          <p:blipFill>
            <a:blip r:embed="rId2" cstate="screen">
              <a:lum bright="-100000"/>
              <a:extLst>
                <a:ext uri="{28A0092B-C50C-407E-A947-70E740481C1C}">
                  <a14:useLocalDpi xmlns="" xmlns:a14="http://schemas.microsoft.com/office/drawing/2010/main"/>
                </a:ext>
              </a:extLst>
            </a:blip>
            <a:srcRect/>
            <a:stretch>
              <a:fillRect/>
            </a:stretch>
          </p:blipFill>
          <p:spPr>
            <a:xfrm>
              <a:off x="828000" y="3773905"/>
              <a:ext cx="898553" cy="367127"/>
            </a:xfrm>
            <a:prstGeom prst="rect">
              <a:avLst/>
            </a:prstGeom>
          </p:spPr>
        </p:pic>
        <p:pic>
          <p:nvPicPr>
            <p:cNvPr id="9" name="Bildobjekt 8" descr="gbg_st_cmyk_neg-01.png"/>
            <p:cNvPicPr>
              <a:picLocks noChangeAspect="1"/>
            </p:cNvPicPr>
            <p:nvPr userDrawn="1"/>
          </p:nvPicPr>
          <p:blipFill>
            <a:blip r:embed="rId3" cstate="screen">
              <a:extLst>
                <a:ext uri="{28A0092B-C50C-407E-A947-70E740481C1C}">
                  <a14:useLocalDpi xmlns="" xmlns:a14="http://schemas.microsoft.com/office/drawing/2010/main"/>
                </a:ext>
              </a:extLst>
            </a:blip>
            <a:srcRect/>
            <a:stretch>
              <a:fillRect/>
            </a:stretch>
          </p:blipFill>
          <p:spPr>
            <a:xfrm>
              <a:off x="828000" y="2716969"/>
              <a:ext cx="898553" cy="1056936"/>
            </a:xfrm>
            <a:prstGeom prst="rect">
              <a:avLst/>
            </a:prstGeom>
          </p:spPr>
        </p:pic>
      </p:grpSp>
      <p:sp>
        <p:nvSpPr>
          <p:cNvPr id="6" name="Platshållare för text 5"/>
          <p:cNvSpPr>
            <a:spLocks noGrp="1"/>
          </p:cNvSpPr>
          <p:nvPr>
            <p:ph type="body" sz="quarter" idx="16" hasCustomPrompt="1"/>
          </p:nvPr>
        </p:nvSpPr>
        <p:spPr>
          <a:xfrm>
            <a:off x="3200399" y="3982827"/>
            <a:ext cx="5475619" cy="255887"/>
          </a:xfrm>
        </p:spPr>
        <p:txBody>
          <a:bodyPr/>
          <a:lstStyle>
            <a:lvl1pPr marL="0" indent="0">
              <a:spcAft>
                <a:spcPts val="0"/>
              </a:spcAft>
              <a:buNone/>
              <a:defRPr sz="16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smtClean="0"/>
              <a:t>Eventuellt namn på föredragshållaren</a:t>
            </a:r>
          </a:p>
        </p:txBody>
      </p:sp>
    </p:spTree>
    <p:extLst>
      <p:ext uri="{BB962C8B-B14F-4D97-AF65-F5344CB8AC3E}">
        <p14:creationId xmlns="" xmlns:p14="http://schemas.microsoft.com/office/powerpoint/2010/main" val="1854815315"/>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22000"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a:xfrm>
            <a:off x="685800" y="6248400"/>
            <a:ext cx="1905000" cy="457200"/>
          </a:xfrm>
          <a:prstGeom prst="rect">
            <a:avLst/>
          </a:prstGeom>
        </p:spPr>
        <p:txBody>
          <a:bodyPr/>
          <a:lstStyle>
            <a:lvl1pPr>
              <a:defRPr/>
            </a:lvl1pPr>
          </a:lstStyle>
          <a:p>
            <a:pPr>
              <a:defRPr/>
            </a:pPr>
            <a:endParaRPr lang="sv-SE" dirty="0"/>
          </a:p>
        </p:txBody>
      </p:sp>
      <p:sp>
        <p:nvSpPr>
          <p:cNvPr id="4" name="Platshållare för sidfot 3"/>
          <p:cNvSpPr>
            <a:spLocks noGrp="1"/>
          </p:cNvSpPr>
          <p:nvPr>
            <p:ph type="ftr" sz="quarter" idx="11"/>
          </p:nvPr>
        </p:nvSpPr>
        <p:spPr/>
        <p:txBody>
          <a:bodyPr/>
          <a:lstStyle>
            <a:lvl1pPr>
              <a:defRPr/>
            </a:lvl1pPr>
          </a:lstStyle>
          <a:p>
            <a:pPr>
              <a:defRPr/>
            </a:pPr>
            <a:endParaRPr lang="sv-SE" dirty="0"/>
          </a:p>
        </p:txBody>
      </p:sp>
      <p:sp>
        <p:nvSpPr>
          <p:cNvPr id="5" name="Platshållare för bildnummer 4"/>
          <p:cNvSpPr>
            <a:spLocks noGrp="1"/>
          </p:cNvSpPr>
          <p:nvPr>
            <p:ph type="sldNum" sz="quarter" idx="12"/>
          </p:nvPr>
        </p:nvSpPr>
        <p:spPr/>
        <p:txBody>
          <a:bodyPr/>
          <a:lstStyle>
            <a:lvl1pPr>
              <a:defRPr/>
            </a:lvl1pPr>
          </a:lstStyle>
          <a:p>
            <a:pPr>
              <a:defRPr/>
            </a:pPr>
            <a:fld id="{6A054BDB-0527-458C-8D99-43DCA60CD29F}" type="slidenum">
              <a:rPr lang="sv-SE"/>
              <a:pPr>
                <a:defRPr/>
              </a:pPr>
              <a:t>‹#›</a:t>
            </a:fld>
            <a:endParaRPr lang="sv-SE"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a:xfrm>
            <a:off x="457200" y="6356830"/>
            <a:ext cx="2133600" cy="365125"/>
          </a:xfrm>
          <a:prstGeom prst="rect">
            <a:avLst/>
          </a:prstGeom>
        </p:spPr>
        <p:txBody>
          <a:bodyPr/>
          <a:lstStyle/>
          <a:p>
            <a:fld id="{9A637624-F575-49F0-A89A-671F5643CDA3}" type="datetimeFigureOut">
              <a:rPr lang="sv-SE" smtClean="0"/>
              <a:pPr/>
              <a:t>2017-02-10</a:t>
            </a:fld>
            <a:endParaRPr lang="sv-SE"/>
          </a:p>
        </p:txBody>
      </p:sp>
      <p:sp>
        <p:nvSpPr>
          <p:cNvPr id="5" name="Platshållare för sidfot 4"/>
          <p:cNvSpPr>
            <a:spLocks noGrp="1"/>
          </p:cNvSpPr>
          <p:nvPr>
            <p:ph type="ftr" sz="quarter" idx="11"/>
          </p:nvPr>
        </p:nvSpPr>
        <p:spPr>
          <a:xfrm>
            <a:off x="3124200" y="6356830"/>
            <a:ext cx="2895600" cy="365125"/>
          </a:xfrm>
          <a:prstGeom prst="rect">
            <a:avLst/>
          </a:prstGeom>
        </p:spPr>
        <p:txBody>
          <a:bodyPr/>
          <a:lstStyle/>
          <a:p>
            <a:endParaRPr lang="sv-SE"/>
          </a:p>
        </p:txBody>
      </p:sp>
      <p:sp>
        <p:nvSpPr>
          <p:cNvPr id="6" name="Platshållare för bildnummer 5"/>
          <p:cNvSpPr>
            <a:spLocks noGrp="1"/>
          </p:cNvSpPr>
          <p:nvPr>
            <p:ph type="sldNum" sz="quarter" idx="12"/>
          </p:nvPr>
        </p:nvSpPr>
        <p:spPr/>
        <p:txBody>
          <a:bodyPr/>
          <a:lstStyle/>
          <a:p>
            <a:fld id="{2E891027-FEBC-498F-99A4-645C5F1EA8D8}" type="slidenum">
              <a:rPr lang="sv-SE" smtClean="0"/>
              <a:pPr/>
              <a:t>‹#›</a:t>
            </a:fld>
            <a:endParaRPr lang="sv-S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7" name="Bildobjekt 6" descr="GBGstad-PPT-BKGR.jpg"/>
          <p:cNvPicPr>
            <a:picLocks noChangeAspect="1"/>
          </p:cNvPicPr>
          <p:nvPr userDrawn="1"/>
        </p:nvPicPr>
        <p:blipFill>
          <a:blip r:embed="rId2" cstate="screen"/>
          <a:stretch>
            <a:fillRect/>
          </a:stretch>
        </p:blipFill>
        <p:spPr>
          <a:xfrm flipH="1">
            <a:off x="1" y="0"/>
            <a:ext cx="9143998" cy="6857999"/>
          </a:xfrm>
          <a:prstGeom prst="rect">
            <a:avLst/>
          </a:prstGeom>
        </p:spPr>
      </p:pic>
      <p:pic>
        <p:nvPicPr>
          <p:cNvPr id="11" name="Bildobjekt 10" descr="gbg_st_cmyk_neg-01.png"/>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28000" y="2588779"/>
            <a:ext cx="898553" cy="1424063"/>
          </a:xfrm>
          <a:prstGeom prst="rect">
            <a:avLst/>
          </a:prstGeom>
        </p:spPr>
      </p:pic>
      <p:cxnSp>
        <p:nvCxnSpPr>
          <p:cNvPr id="8" name="Rak 7"/>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10"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 xmlns:p14="http://schemas.microsoft.com/office/powerpoint/2010/main" val="1529010743"/>
      </p:ext>
    </p:extLst>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3441254688"/>
      </p:ext>
    </p:extLst>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Tree>
    <p:extLst>
      <p:ext uri="{BB962C8B-B14F-4D97-AF65-F5344CB8AC3E}">
        <p14:creationId xmlns="" xmlns:p14="http://schemas.microsoft.com/office/powerpoint/2010/main" val="783435708"/>
      </p:ext>
    </p:extLst>
  </p:cSld>
  <p:clrMapOvr>
    <a:masterClrMapping/>
  </p:clrMapOvr>
  <p:transition spd="med">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6" name="Platshållare för text 4"/>
          <p:cNvSpPr>
            <a:spLocks noGrp="1"/>
          </p:cNvSpPr>
          <p:nvPr>
            <p:ph type="body" sz="quarter" idx="16" hasCustomPrompt="1"/>
          </p:nvPr>
        </p:nvSpPr>
        <p:spPr>
          <a:xfrm>
            <a:off x="4859594" y="2507994"/>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3" name="Platshållare för sidfot 2"/>
          <p:cNvSpPr>
            <a:spLocks noGrp="1"/>
          </p:cNvSpPr>
          <p:nvPr>
            <p:ph type="ftr" sz="quarter" idx="17"/>
          </p:nvPr>
        </p:nvSpPr>
        <p:spPr/>
        <p:txBody>
          <a:bodyPr/>
          <a:lstStyle/>
          <a:p>
            <a:r>
              <a:rPr lang="en-GB" smtClean="0"/>
              <a:t>HÅLLBAR STAD – ÖPPEN FÖR VÄRLDEN </a:t>
            </a:r>
            <a:endParaRPr lang="en-GB" dirty="0"/>
          </a:p>
        </p:txBody>
      </p:sp>
    </p:spTree>
    <p:extLst>
      <p:ext uri="{BB962C8B-B14F-4D97-AF65-F5344CB8AC3E}">
        <p14:creationId xmlns="" xmlns:p14="http://schemas.microsoft.com/office/powerpoint/2010/main" val="3455697130"/>
      </p:ext>
    </p:extLst>
  </p:cSld>
  <p:clrMapOvr>
    <a:masterClrMapping/>
  </p:clrMapOvr>
  <p:transition spd="med">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0"/>
            <a:ext cx="2895600" cy="417575"/>
          </a:xfrm>
        </p:spPr>
        <p:txBody>
          <a:bodyPr/>
          <a:lstStyle/>
          <a:p>
            <a:r>
              <a:rPr lang="sv-SE" dirty="0" smtClean="0"/>
              <a:t>HÅLLBAR STAD – ÖPPEN FÖR VÄRLDEN </a:t>
            </a:r>
            <a:endParaRPr lang="en-GB" dirty="0"/>
          </a:p>
        </p:txBody>
      </p:sp>
      <p:sp>
        <p:nvSpPr>
          <p:cNvPr id="7" name="Platshållare för bildnummer 6"/>
          <p:cNvSpPr>
            <a:spLocks noGrp="1"/>
          </p:cNvSpPr>
          <p:nvPr>
            <p:ph type="sldNum" sz="quarter" idx="15"/>
          </p:nvPr>
        </p:nvSpPr>
        <p:spPr/>
        <p:txBody>
          <a:bodyPr/>
          <a:lstStyle/>
          <a:p>
            <a:fld id="{CCB980A4-8073-2E47-BD49-CDC58DACAC28}" type="slidenum">
              <a:rPr lang="sv-SE" smtClean="0"/>
              <a:pPr/>
              <a:t>‹#›</a:t>
            </a:fld>
            <a:endParaRPr lang="sv-SE" dirty="0"/>
          </a:p>
        </p:txBody>
      </p:sp>
      <p:sp>
        <p:nvSpPr>
          <p:cNvPr id="11" name="Platshållare för innehåll 10"/>
          <p:cNvSpPr>
            <a:spLocks noGrp="1"/>
          </p:cNvSpPr>
          <p:nvPr>
            <p:ph sz="quarter" idx="16" hasCustomPrompt="1"/>
          </p:nvPr>
        </p:nvSpPr>
        <p:spPr>
          <a:xfrm>
            <a:off x="179387"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3999022756"/>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tretch>
            <a:fillRect/>
          </a:stretch>
        </p:blipFill>
        <p:spPr>
          <a:xfrm flipH="1">
            <a:off x="0" y="0"/>
            <a:ext cx="9143999" cy="6857999"/>
          </a:xfrm>
          <a:prstGeom prst="rect">
            <a:avLst/>
          </a:prstGeom>
        </p:spPr>
      </p:pic>
      <p:cxnSp>
        <p:nvCxnSpPr>
          <p:cNvPr id="13" name="Rak 12"/>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Bildobjekt 7" descr="gbg_st_cmyk_neg-01.png"/>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28000" y="2588779"/>
            <a:ext cx="898553" cy="1424063"/>
          </a:xfrm>
          <a:prstGeom prst="rect">
            <a:avLst/>
          </a:prstGeom>
        </p:spPr>
      </p:pic>
      <p:sp>
        <p:nvSpPr>
          <p:cNvPr id="10"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11"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 xmlns:p14="http://schemas.microsoft.com/office/powerpoint/2010/main" val="1854815315"/>
      </p:ext>
    </p:extLst>
  </p:cSld>
  <p:clrMapOvr>
    <a:masterClrMapping/>
  </p:clrMapOvr>
  <p:transition spd="med">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3145963504"/>
      </p:ext>
    </p:extLst>
  </p:cSld>
  <p:clrMapOvr>
    <a:masterClrMapping/>
  </p:clrMapOvr>
  <p:transition spd="med">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561076144"/>
      </p:ext>
    </p:extLst>
  </p:cSld>
  <p:clrMapOvr>
    <a:masterClrMapping/>
  </p:clrMapOvr>
  <p:transition spd="med">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extLst>
      <p:ext uri="{BB962C8B-B14F-4D97-AF65-F5344CB8AC3E}">
        <p14:creationId xmlns="" xmlns:p14="http://schemas.microsoft.com/office/powerpoint/2010/main" val="2289522062"/>
      </p:ext>
    </p:extLst>
  </p:cSld>
  <p:clrMapOvr>
    <a:masterClrMapping/>
  </p:clrMapOvr>
  <p:transition spd="med">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1939858989"/>
      </p:ext>
    </p:extLst>
  </p:cSld>
  <p:clrMapOvr>
    <a:masterClrMapping/>
  </p:clrMapOvr>
  <p:transition spd="med">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extLst>
      <p:ext uri="{BB962C8B-B14F-4D97-AF65-F5344CB8AC3E}">
        <p14:creationId xmlns="" xmlns:p14="http://schemas.microsoft.com/office/powerpoint/2010/main" val="2439310089"/>
      </p:ext>
    </p:extLst>
  </p:cSld>
  <p:clrMapOvr>
    <a:masterClrMapping/>
  </p:clrMapOvr>
  <p:transition spd="med">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22000"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505727683"/>
      </p:ext>
    </p:extLst>
  </p:cSld>
  <p:clrMapOvr>
    <a:masterClrMapping/>
  </p:clrMapOvr>
  <p:transition spd="med">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tretch>
            <a:fillRect/>
          </a:stretch>
        </p:blipFill>
        <p:spPr>
          <a:xfrm flipH="1">
            <a:off x="0" y="0"/>
            <a:ext cx="9143998" cy="6857998"/>
          </a:xfrm>
          <a:prstGeom prst="rect">
            <a:avLst/>
          </a:prstGeom>
        </p:spPr>
      </p:pic>
      <p:pic>
        <p:nvPicPr>
          <p:cNvPr id="11" name="Bildobjekt 10" descr="gbg_st_cmyk_neg-01.png"/>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28000" y="2588779"/>
            <a:ext cx="898553" cy="1424063"/>
          </a:xfrm>
          <a:prstGeom prst="rect">
            <a:avLst/>
          </a:prstGeom>
        </p:spPr>
      </p:pic>
      <p:cxnSp>
        <p:nvCxnSpPr>
          <p:cNvPr id="8" name="Rak 7"/>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7"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 xmlns:p14="http://schemas.microsoft.com/office/powerpoint/2010/main" val="1381257617"/>
      </p:ext>
    </p:extLst>
  </p:cSld>
  <p:clrMapOvr>
    <a:masterClrMapping/>
  </p:clrMapOvr>
  <p:transition spd="med">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3441254688"/>
      </p:ext>
    </p:extLst>
  </p:cSld>
  <p:clrMapOvr>
    <a:masterClrMapping/>
  </p:clrMapOvr>
  <p:transition spd="med">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Tree>
    <p:extLst>
      <p:ext uri="{BB962C8B-B14F-4D97-AF65-F5344CB8AC3E}">
        <p14:creationId xmlns="" xmlns:p14="http://schemas.microsoft.com/office/powerpoint/2010/main" val="2934426288"/>
      </p:ext>
    </p:extLst>
  </p:cSld>
  <p:clrMapOvr>
    <a:masterClrMapping/>
  </p:clrMapOvr>
  <p:transition spd="med">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6" name="Platshållare för text 4"/>
          <p:cNvSpPr>
            <a:spLocks noGrp="1"/>
          </p:cNvSpPr>
          <p:nvPr>
            <p:ph type="body" sz="quarter" idx="16" hasCustomPrompt="1"/>
          </p:nvPr>
        </p:nvSpPr>
        <p:spPr>
          <a:xfrm>
            <a:off x="4859594" y="2507994"/>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2614402433"/>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4007312406"/>
      </p:ext>
    </p:extLst>
  </p:cSld>
  <p:clrMapOvr>
    <a:masterClrMapping/>
  </p:clrMapOvr>
  <p:transition spd="med">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0"/>
            <a:ext cx="2895600" cy="417575"/>
          </a:xfrm>
        </p:spPr>
        <p:txBody>
          <a:bodyPr/>
          <a:lstStyle/>
          <a:p>
            <a:r>
              <a:rPr lang="sv-SE" dirty="0" smtClean="0"/>
              <a:t>HÅLLBAR STAD – ÖPPEN FÖR VÄRLDEN </a:t>
            </a:r>
            <a:endParaRPr lang="en-GB" dirty="0"/>
          </a:p>
        </p:txBody>
      </p:sp>
      <p:sp>
        <p:nvSpPr>
          <p:cNvPr id="7" name="Platshållare för bildnummer 6"/>
          <p:cNvSpPr>
            <a:spLocks noGrp="1"/>
          </p:cNvSpPr>
          <p:nvPr>
            <p:ph type="sldNum" sz="quarter" idx="15"/>
          </p:nvPr>
        </p:nvSpPr>
        <p:spPr/>
        <p:txBody>
          <a:bodyPr/>
          <a:lstStyle/>
          <a:p>
            <a:fld id="{CCB980A4-8073-2E47-BD49-CDC58DACAC28}" type="slidenum">
              <a:rPr lang="sv-SE" smtClean="0"/>
              <a:pPr/>
              <a:t>‹#›</a:t>
            </a:fld>
            <a:endParaRPr lang="sv-SE" dirty="0"/>
          </a:p>
        </p:txBody>
      </p:sp>
      <p:sp>
        <p:nvSpPr>
          <p:cNvPr id="11" name="Platshållare för innehåll 10"/>
          <p:cNvSpPr>
            <a:spLocks noGrp="1"/>
          </p:cNvSpPr>
          <p:nvPr>
            <p:ph sz="quarter" idx="16" hasCustomPrompt="1"/>
          </p:nvPr>
        </p:nvSpPr>
        <p:spPr>
          <a:xfrm>
            <a:off x="179387"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164005436"/>
      </p:ext>
    </p:extLst>
  </p:cSld>
  <p:clrMapOvr>
    <a:masterClrMapping/>
  </p:clrMapOvr>
  <p:transition spd="med">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665383926"/>
      </p:ext>
    </p:extLst>
  </p:cSld>
  <p:clrMapOvr>
    <a:masterClrMapping/>
  </p:clrMapOvr>
  <p:transition spd="med">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3628318700"/>
      </p:ext>
    </p:extLst>
  </p:cSld>
  <p:clrMapOvr>
    <a:masterClrMapping/>
  </p:clrMapOvr>
  <p:transition spd="med">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extLst>
      <p:ext uri="{BB962C8B-B14F-4D97-AF65-F5344CB8AC3E}">
        <p14:creationId xmlns="" xmlns:p14="http://schemas.microsoft.com/office/powerpoint/2010/main" val="377501513"/>
      </p:ext>
    </p:extLst>
  </p:cSld>
  <p:clrMapOvr>
    <a:masterClrMapping/>
  </p:clrMapOvr>
  <p:transition spd="med">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2002246433"/>
      </p:ext>
    </p:extLst>
  </p:cSld>
  <p:clrMapOvr>
    <a:masterClrMapping/>
  </p:clrMapOvr>
  <p:transition spd="med">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extLst>
      <p:ext uri="{BB962C8B-B14F-4D97-AF65-F5344CB8AC3E}">
        <p14:creationId xmlns="" xmlns:p14="http://schemas.microsoft.com/office/powerpoint/2010/main" val="3409972941"/>
      </p:ext>
    </p:extLst>
  </p:cSld>
  <p:clrMapOvr>
    <a:masterClrMapping/>
  </p:clrMapOvr>
  <p:transition spd="med">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22000"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1264982529"/>
      </p:ext>
    </p:extLst>
  </p:cSld>
  <p:clrMapOvr>
    <a:masterClrMapping/>
  </p:clrMapOvr>
  <p:transition spd="med">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11" name="Bildobjekt 10" descr="GBGstad-PPT-BKGR.jpg"/>
          <p:cNvPicPr>
            <a:picLocks noChangeAspect="1"/>
          </p:cNvPicPr>
          <p:nvPr userDrawn="1"/>
        </p:nvPicPr>
        <p:blipFill>
          <a:blip r:embed="rId2" cstate="screen"/>
          <a:stretch>
            <a:fillRect/>
          </a:stretch>
        </p:blipFill>
        <p:spPr>
          <a:xfrm flipH="1">
            <a:off x="0" y="0"/>
            <a:ext cx="9143997" cy="6857998"/>
          </a:xfrm>
          <a:prstGeom prst="rect">
            <a:avLst/>
          </a:prstGeom>
        </p:spPr>
      </p:pic>
      <p:pic>
        <p:nvPicPr>
          <p:cNvPr id="14" name="Bildobjekt 13" descr="gbg_st_cmyk_neg-01.png"/>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28000" y="2588779"/>
            <a:ext cx="898553" cy="1424063"/>
          </a:xfrm>
          <a:prstGeom prst="rect">
            <a:avLst/>
          </a:prstGeom>
        </p:spPr>
      </p:pic>
      <p:cxnSp>
        <p:nvCxnSpPr>
          <p:cNvPr id="8" name="Rak 7"/>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7"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 xmlns:p14="http://schemas.microsoft.com/office/powerpoint/2010/main" val="3818646675"/>
      </p:ext>
    </p:extLst>
  </p:cSld>
  <p:clrMapOvr>
    <a:masterClrMapping/>
  </p:clrMapOvr>
  <p:transition spd="med">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3441254688"/>
      </p:ext>
    </p:extLst>
  </p:cSld>
  <p:clrMapOvr>
    <a:masterClrMapping/>
  </p:clrMapOvr>
  <p:transition spd="med">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Tree>
    <p:extLst>
      <p:ext uri="{BB962C8B-B14F-4D97-AF65-F5344CB8AC3E}">
        <p14:creationId xmlns="" xmlns:p14="http://schemas.microsoft.com/office/powerpoint/2010/main" val="2377047688"/>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Tree>
    <p:extLst>
      <p:ext uri="{BB962C8B-B14F-4D97-AF65-F5344CB8AC3E}">
        <p14:creationId xmlns="" xmlns:p14="http://schemas.microsoft.com/office/powerpoint/2010/main" val="1206017017"/>
      </p:ext>
    </p:extLst>
  </p:cSld>
  <p:clrMapOvr>
    <a:masterClrMapping/>
  </p:clrMapOvr>
  <p:transition spd="med">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6" name="Platshållare för text 4"/>
          <p:cNvSpPr>
            <a:spLocks noGrp="1"/>
          </p:cNvSpPr>
          <p:nvPr>
            <p:ph type="body" sz="quarter" idx="16" hasCustomPrompt="1"/>
          </p:nvPr>
        </p:nvSpPr>
        <p:spPr>
          <a:xfrm>
            <a:off x="4859594" y="2507994"/>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1731487495"/>
      </p:ext>
    </p:extLst>
  </p:cSld>
  <p:clrMapOvr>
    <a:masterClrMapping/>
  </p:clrMapOvr>
  <p:transition spd="med">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0"/>
            <a:ext cx="2895600" cy="417575"/>
          </a:xfrm>
        </p:spPr>
        <p:txBody>
          <a:bodyPr/>
          <a:lstStyle/>
          <a:p>
            <a:r>
              <a:rPr lang="sv-SE" dirty="0" smtClean="0"/>
              <a:t>HÅLLBAR STAD – ÖPPEN FÖR VÄRLDEN </a:t>
            </a:r>
            <a:endParaRPr lang="en-GB" dirty="0"/>
          </a:p>
        </p:txBody>
      </p:sp>
      <p:sp>
        <p:nvSpPr>
          <p:cNvPr id="7" name="Platshållare för bildnummer 6"/>
          <p:cNvSpPr>
            <a:spLocks noGrp="1"/>
          </p:cNvSpPr>
          <p:nvPr>
            <p:ph type="sldNum" sz="quarter" idx="15"/>
          </p:nvPr>
        </p:nvSpPr>
        <p:spPr/>
        <p:txBody>
          <a:bodyPr/>
          <a:lstStyle/>
          <a:p>
            <a:fld id="{CCB980A4-8073-2E47-BD49-CDC58DACAC28}" type="slidenum">
              <a:rPr lang="sv-SE" smtClean="0"/>
              <a:pPr/>
              <a:t>‹#›</a:t>
            </a:fld>
            <a:endParaRPr lang="sv-SE" dirty="0"/>
          </a:p>
        </p:txBody>
      </p:sp>
      <p:sp>
        <p:nvSpPr>
          <p:cNvPr id="11" name="Platshållare för innehåll 10"/>
          <p:cNvSpPr>
            <a:spLocks noGrp="1"/>
          </p:cNvSpPr>
          <p:nvPr>
            <p:ph sz="quarter" idx="16" hasCustomPrompt="1"/>
          </p:nvPr>
        </p:nvSpPr>
        <p:spPr>
          <a:xfrm>
            <a:off x="179387"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3398970414"/>
      </p:ext>
    </p:extLst>
  </p:cSld>
  <p:clrMapOvr>
    <a:masterClrMapping/>
  </p:clrMapOvr>
  <p:transition spd="med">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84982284"/>
      </p:ext>
    </p:extLst>
  </p:cSld>
  <p:clrMapOvr>
    <a:masterClrMapping/>
  </p:clrMapOvr>
  <p:transition spd="med">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4179532367"/>
      </p:ext>
    </p:extLst>
  </p:cSld>
  <p:clrMapOvr>
    <a:masterClrMapping/>
  </p:clrMapOvr>
  <p:transition spd="med">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extLst>
      <p:ext uri="{BB962C8B-B14F-4D97-AF65-F5344CB8AC3E}">
        <p14:creationId xmlns="" xmlns:p14="http://schemas.microsoft.com/office/powerpoint/2010/main" val="651498529"/>
      </p:ext>
    </p:extLst>
  </p:cSld>
  <p:clrMapOvr>
    <a:masterClrMapping/>
  </p:clrMapOvr>
  <p:transition spd="med">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3873494189"/>
      </p:ext>
    </p:extLst>
  </p:cSld>
  <p:clrMapOvr>
    <a:masterClrMapping/>
  </p:clrMapOvr>
  <p:transition spd="med">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extLst>
      <p:ext uri="{BB962C8B-B14F-4D97-AF65-F5344CB8AC3E}">
        <p14:creationId xmlns="" xmlns:p14="http://schemas.microsoft.com/office/powerpoint/2010/main" val="534194891"/>
      </p:ext>
    </p:extLst>
  </p:cSld>
  <p:clrMapOvr>
    <a:masterClrMapping/>
  </p:clrMapOvr>
  <p:transition spd="med">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22000"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338672319"/>
      </p:ext>
    </p:extLst>
  </p:cSld>
  <p:clrMapOvr>
    <a:masterClrMapping/>
  </p:clrMapOvr>
  <p:transition spd="med">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tretch>
            <a:fillRect/>
          </a:stretch>
        </p:blipFill>
        <p:spPr>
          <a:xfrm flipH="1">
            <a:off x="0" y="0"/>
            <a:ext cx="9143997" cy="6857997"/>
          </a:xfrm>
          <a:prstGeom prst="rect">
            <a:avLst/>
          </a:prstGeom>
        </p:spPr>
      </p:pic>
      <p:pic>
        <p:nvPicPr>
          <p:cNvPr id="14" name="Bildobjekt 13" descr="gbg_st_cmyk_neg-01.png"/>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28000" y="2588779"/>
            <a:ext cx="898553" cy="1424063"/>
          </a:xfrm>
          <a:prstGeom prst="rect">
            <a:avLst/>
          </a:prstGeom>
        </p:spPr>
      </p:pic>
      <p:cxnSp>
        <p:nvCxnSpPr>
          <p:cNvPr id="8" name="Rak 7"/>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7"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 xmlns:p14="http://schemas.microsoft.com/office/powerpoint/2010/main" val="711608961"/>
      </p:ext>
    </p:extLst>
  </p:cSld>
  <p:clrMapOvr>
    <a:masterClrMapping/>
  </p:clrMapOvr>
  <p:transition spd="med">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3441254688"/>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4"/>
          <p:cNvSpPr>
            <a:spLocks noGrp="1"/>
          </p:cNvSpPr>
          <p:nvPr>
            <p:ph type="body" sz="quarter" idx="16" hasCustomPrompt="1"/>
          </p:nvPr>
        </p:nvSpPr>
        <p:spPr>
          <a:xfrm>
            <a:off x="4859594" y="2507994"/>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1791085175"/>
      </p:ext>
    </p:extLst>
  </p:cSld>
  <p:clrMapOvr>
    <a:masterClrMapping/>
  </p:clrMapOvr>
  <p:transition spd="med">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Tree>
    <p:extLst>
      <p:ext uri="{BB962C8B-B14F-4D97-AF65-F5344CB8AC3E}">
        <p14:creationId xmlns="" xmlns:p14="http://schemas.microsoft.com/office/powerpoint/2010/main" val="1774706950"/>
      </p:ext>
    </p:extLst>
  </p:cSld>
  <p:clrMapOvr>
    <a:masterClrMapping/>
  </p:clrMapOvr>
  <p:transition spd="med">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6" name="Platshållare för text 4"/>
          <p:cNvSpPr>
            <a:spLocks noGrp="1"/>
          </p:cNvSpPr>
          <p:nvPr>
            <p:ph type="body" sz="quarter" idx="16" hasCustomPrompt="1"/>
          </p:nvPr>
        </p:nvSpPr>
        <p:spPr>
          <a:xfrm>
            <a:off x="4859594" y="2507994"/>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561185946"/>
      </p:ext>
    </p:extLst>
  </p:cSld>
  <p:clrMapOvr>
    <a:masterClrMapping/>
  </p:clrMapOvr>
  <p:transition spd="med">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0"/>
            <a:ext cx="2895600" cy="417575"/>
          </a:xfrm>
        </p:spPr>
        <p:txBody>
          <a:bodyPr/>
          <a:lstStyle/>
          <a:p>
            <a:r>
              <a:rPr lang="sv-SE" dirty="0" smtClean="0"/>
              <a:t>HÅLLBAR STAD – ÖPPEN FÖR VÄRLDEN </a:t>
            </a:r>
            <a:endParaRPr lang="en-GB" dirty="0"/>
          </a:p>
        </p:txBody>
      </p:sp>
      <p:sp>
        <p:nvSpPr>
          <p:cNvPr id="7" name="Platshållare för bildnummer 6"/>
          <p:cNvSpPr>
            <a:spLocks noGrp="1"/>
          </p:cNvSpPr>
          <p:nvPr>
            <p:ph type="sldNum" sz="quarter" idx="15"/>
          </p:nvPr>
        </p:nvSpPr>
        <p:spPr/>
        <p:txBody>
          <a:bodyPr/>
          <a:lstStyle/>
          <a:p>
            <a:fld id="{CCB980A4-8073-2E47-BD49-CDC58DACAC28}" type="slidenum">
              <a:rPr lang="sv-SE" smtClean="0"/>
              <a:pPr/>
              <a:t>‹#›</a:t>
            </a:fld>
            <a:endParaRPr lang="sv-SE" dirty="0"/>
          </a:p>
        </p:txBody>
      </p:sp>
      <p:sp>
        <p:nvSpPr>
          <p:cNvPr id="11" name="Platshållare för innehåll 10"/>
          <p:cNvSpPr>
            <a:spLocks noGrp="1"/>
          </p:cNvSpPr>
          <p:nvPr>
            <p:ph sz="quarter" idx="16" hasCustomPrompt="1"/>
          </p:nvPr>
        </p:nvSpPr>
        <p:spPr>
          <a:xfrm>
            <a:off x="179387"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70593725"/>
      </p:ext>
    </p:extLst>
  </p:cSld>
  <p:clrMapOvr>
    <a:masterClrMapping/>
  </p:clrMapOvr>
  <p:transition spd="med">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2354813353"/>
      </p:ext>
    </p:extLst>
  </p:cSld>
  <p:clrMapOvr>
    <a:masterClrMapping/>
  </p:clrMapOvr>
  <p:transition spd="med">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1045722916"/>
      </p:ext>
    </p:extLst>
  </p:cSld>
  <p:clrMapOvr>
    <a:masterClrMapping/>
  </p:clrMapOvr>
  <p:transition spd="med">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extLst>
      <p:ext uri="{BB962C8B-B14F-4D97-AF65-F5344CB8AC3E}">
        <p14:creationId xmlns="" xmlns:p14="http://schemas.microsoft.com/office/powerpoint/2010/main" val="2600302054"/>
      </p:ext>
    </p:extLst>
  </p:cSld>
  <p:clrMapOvr>
    <a:masterClrMapping/>
  </p:clrMapOvr>
  <p:transition spd="med">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1348373615"/>
      </p:ext>
    </p:extLst>
  </p:cSld>
  <p:clrMapOvr>
    <a:masterClrMapping/>
  </p:clrMapOvr>
  <p:transition spd="med">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extLst>
      <p:ext uri="{BB962C8B-B14F-4D97-AF65-F5344CB8AC3E}">
        <p14:creationId xmlns="" xmlns:p14="http://schemas.microsoft.com/office/powerpoint/2010/main" val="4148156067"/>
      </p:ext>
    </p:extLst>
  </p:cSld>
  <p:clrMapOvr>
    <a:masterClrMapping/>
  </p:clrMapOvr>
  <p:transition spd="med">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22000"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2665992439"/>
      </p:ext>
    </p:extLst>
  </p:cSld>
  <p:clrMapOvr>
    <a:masterClrMapping/>
  </p:clrMapOvr>
  <p:transition spd="med">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Avslutsida-grön">
    <p:spTree>
      <p:nvGrpSpPr>
        <p:cNvPr id="1" name=""/>
        <p:cNvGrpSpPr/>
        <p:nvPr/>
      </p:nvGrpSpPr>
      <p:grpSpPr>
        <a:xfrm>
          <a:off x="0" y="0"/>
          <a:ext cx="0" cy="0"/>
          <a:chOff x="0" y="0"/>
          <a:chExt cx="0" cy="0"/>
        </a:xfrm>
      </p:grpSpPr>
      <p:pic>
        <p:nvPicPr>
          <p:cNvPr id="8" name="Bildobjekt 7" descr="GBGstad-PPT-BKGR.jpg"/>
          <p:cNvPicPr>
            <a:picLocks noChangeAspect="1"/>
          </p:cNvPicPr>
          <p:nvPr userDrawn="1"/>
        </p:nvPicPr>
        <p:blipFill>
          <a:blip r:embed="rId2" cstate="screen"/>
          <a:srcRect/>
          <a:stretch>
            <a:fillRect/>
          </a:stretch>
        </p:blipFill>
        <p:spPr>
          <a:xfrm flipH="1">
            <a:off x="2360560" y="0"/>
            <a:ext cx="6783439" cy="6857999"/>
          </a:xfrm>
          <a:prstGeom prst="rect">
            <a:avLst/>
          </a:prstGeom>
        </p:spPr>
      </p:pic>
      <p:sp>
        <p:nvSpPr>
          <p:cNvPr id="12"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10" name="Grupp 9"/>
          <p:cNvGrpSpPr/>
          <p:nvPr userDrawn="1"/>
        </p:nvGrpSpPr>
        <p:grpSpPr>
          <a:xfrm>
            <a:off x="828000" y="2589373"/>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 xmlns:a14="http://schemas.microsoft.com/office/drawing/2010/main"/>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 xmlns:a14="http://schemas.microsoft.com/office/drawing/2010/main"/>
                </a:ext>
              </a:extLst>
            </a:blip>
            <a:srcRect/>
            <a:stretch>
              <a:fillRect/>
            </a:stretch>
          </p:blipFill>
          <p:spPr>
            <a:xfrm>
              <a:off x="828000" y="2716969"/>
              <a:ext cx="898553" cy="1056936"/>
            </a:xfrm>
            <a:prstGeom prst="rect">
              <a:avLst/>
            </a:prstGeom>
          </p:spPr>
        </p:pic>
      </p:grpSp>
    </p:spTree>
    <p:extLst>
      <p:ext uri="{BB962C8B-B14F-4D97-AF65-F5344CB8AC3E}">
        <p14:creationId xmlns="" xmlns:p14="http://schemas.microsoft.com/office/powerpoint/2010/main" val="3177477847"/>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0"/>
            <a:ext cx="2895600" cy="417575"/>
          </a:xfrm>
        </p:spPr>
        <p:txBody>
          <a:bodyPr/>
          <a:lstStyle/>
          <a:p>
            <a:r>
              <a:rPr lang="sv-SE" dirty="0" smtClean="0"/>
              <a:t>HÅLLBAR STAD – ÖPPEN FÖR VÄRLDEN </a:t>
            </a:r>
            <a:endParaRPr lang="en-GB" dirty="0"/>
          </a:p>
        </p:txBody>
      </p:sp>
      <p:sp>
        <p:nvSpPr>
          <p:cNvPr id="7" name="Platshållare för bildnummer 6"/>
          <p:cNvSpPr>
            <a:spLocks noGrp="1"/>
          </p:cNvSpPr>
          <p:nvPr>
            <p:ph type="sldNum" sz="quarter" idx="15"/>
          </p:nvPr>
        </p:nvSpPr>
        <p:spPr/>
        <p:txBody>
          <a:bodyPr/>
          <a:lstStyle/>
          <a:p>
            <a:fld id="{CCB980A4-8073-2E47-BD49-CDC58DACAC28}" type="slidenum">
              <a:rPr lang="sv-SE" smtClean="0"/>
              <a:pPr/>
              <a:t>‹#›</a:t>
            </a:fld>
            <a:endParaRPr lang="sv-SE" dirty="0"/>
          </a:p>
        </p:txBody>
      </p:sp>
      <p:sp>
        <p:nvSpPr>
          <p:cNvPr id="11" name="Platshållare för innehåll 10"/>
          <p:cNvSpPr>
            <a:spLocks noGrp="1"/>
          </p:cNvSpPr>
          <p:nvPr>
            <p:ph sz="quarter" idx="16" hasCustomPrompt="1"/>
          </p:nvPr>
        </p:nvSpPr>
        <p:spPr>
          <a:xfrm>
            <a:off x="179387"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1206017017"/>
      </p:ext>
    </p:extLst>
  </p:cSld>
  <p:clrMapOvr>
    <a:masterClrMapping/>
  </p:clrMapOvr>
  <p:transition spd="med">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Avslutsida-röd">
    <p:spTree>
      <p:nvGrpSpPr>
        <p:cNvPr id="1" name=""/>
        <p:cNvGrpSpPr/>
        <p:nvPr/>
      </p:nvGrpSpPr>
      <p:grpSpPr>
        <a:xfrm>
          <a:off x="0" y="0"/>
          <a:ext cx="0" cy="0"/>
          <a:chOff x="0" y="0"/>
          <a:chExt cx="0" cy="0"/>
        </a:xfrm>
      </p:grpSpPr>
      <p:pic>
        <p:nvPicPr>
          <p:cNvPr id="12" name="Bildobjekt 11" descr="GBGstad-PPT-BKGR.jpg"/>
          <p:cNvPicPr>
            <a:picLocks noChangeAspect="1"/>
          </p:cNvPicPr>
          <p:nvPr userDrawn="1"/>
        </p:nvPicPr>
        <p:blipFill>
          <a:blip r:embed="rId2" cstate="screen"/>
          <a:srcRect/>
          <a:stretch>
            <a:fillRect/>
          </a:stretch>
        </p:blipFill>
        <p:spPr>
          <a:xfrm flipH="1">
            <a:off x="2360560" y="0"/>
            <a:ext cx="6783439" cy="6857999"/>
          </a:xfrm>
          <a:prstGeom prst="rect">
            <a:avLst/>
          </a:prstGeom>
        </p:spPr>
      </p:pic>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10" name="Grupp 9"/>
          <p:cNvGrpSpPr/>
          <p:nvPr userDrawn="1"/>
        </p:nvGrpSpPr>
        <p:grpSpPr>
          <a:xfrm>
            <a:off x="828000" y="2589373"/>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 xmlns:a14="http://schemas.microsoft.com/office/drawing/2010/main"/>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 xmlns:a14="http://schemas.microsoft.com/office/drawing/2010/main"/>
                </a:ext>
              </a:extLst>
            </a:blip>
            <a:srcRect/>
            <a:stretch>
              <a:fillRect/>
            </a:stretch>
          </p:blipFill>
          <p:spPr>
            <a:xfrm>
              <a:off x="828000" y="2716969"/>
              <a:ext cx="898553" cy="1056936"/>
            </a:xfrm>
            <a:prstGeom prst="rect">
              <a:avLst/>
            </a:prstGeom>
          </p:spPr>
        </p:pic>
      </p:grpSp>
      <p:sp>
        <p:nvSpPr>
          <p:cNvPr id="13"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Tree>
    <p:extLst>
      <p:ext uri="{BB962C8B-B14F-4D97-AF65-F5344CB8AC3E}">
        <p14:creationId xmlns="" xmlns:p14="http://schemas.microsoft.com/office/powerpoint/2010/main" val="14139458"/>
      </p:ext>
    </p:extLst>
  </p:cSld>
  <p:clrMapOvr>
    <a:masterClrMapping/>
  </p:clrMapOvr>
  <p:transition spd="med">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vslutsida-prickar">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rcRect/>
          <a:stretch>
            <a:fillRect/>
          </a:stretch>
        </p:blipFill>
        <p:spPr>
          <a:xfrm flipH="1">
            <a:off x="2360560" y="0"/>
            <a:ext cx="6783438" cy="6857998"/>
          </a:xfrm>
          <a:prstGeom prst="rect">
            <a:avLst/>
          </a:prstGeom>
        </p:spPr>
      </p:pic>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10" name="Grupp 9"/>
          <p:cNvGrpSpPr/>
          <p:nvPr userDrawn="1"/>
        </p:nvGrpSpPr>
        <p:grpSpPr>
          <a:xfrm>
            <a:off x="828000" y="2589373"/>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 xmlns:a14="http://schemas.microsoft.com/office/drawing/2010/main"/>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 xmlns:a14="http://schemas.microsoft.com/office/drawing/2010/main"/>
                </a:ext>
              </a:extLst>
            </a:blip>
            <a:srcRect/>
            <a:stretch>
              <a:fillRect/>
            </a:stretch>
          </p:blipFill>
          <p:spPr>
            <a:xfrm>
              <a:off x="828000" y="2716969"/>
              <a:ext cx="898553" cy="1056936"/>
            </a:xfrm>
            <a:prstGeom prst="rect">
              <a:avLst/>
            </a:prstGeom>
          </p:spPr>
        </p:pic>
      </p:grpSp>
      <p:sp>
        <p:nvSpPr>
          <p:cNvPr id="13"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Tree>
    <p:extLst>
      <p:ext uri="{BB962C8B-B14F-4D97-AF65-F5344CB8AC3E}">
        <p14:creationId xmlns="" xmlns:p14="http://schemas.microsoft.com/office/powerpoint/2010/main" val="355381501"/>
      </p:ext>
    </p:extLst>
  </p:cSld>
  <p:clrMapOvr>
    <a:masterClrMapping/>
  </p:clrMapOvr>
  <p:transition spd="med">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vslutsida-turkos">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rcRect/>
          <a:stretch>
            <a:fillRect/>
          </a:stretch>
        </p:blipFill>
        <p:spPr>
          <a:xfrm flipH="1">
            <a:off x="2360560" y="0"/>
            <a:ext cx="6783437" cy="6857998"/>
          </a:xfrm>
          <a:prstGeom prst="rect">
            <a:avLst/>
          </a:prstGeom>
        </p:spPr>
      </p:pic>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10" name="Grupp 9"/>
          <p:cNvGrpSpPr/>
          <p:nvPr userDrawn="1"/>
        </p:nvGrpSpPr>
        <p:grpSpPr>
          <a:xfrm>
            <a:off x="828000" y="2589373"/>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 xmlns:a14="http://schemas.microsoft.com/office/drawing/2010/main"/>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 xmlns:a14="http://schemas.microsoft.com/office/drawing/2010/main"/>
                </a:ext>
              </a:extLst>
            </a:blip>
            <a:srcRect/>
            <a:stretch>
              <a:fillRect/>
            </a:stretch>
          </p:blipFill>
          <p:spPr>
            <a:xfrm>
              <a:off x="828000" y="2716969"/>
              <a:ext cx="898553" cy="1056936"/>
            </a:xfrm>
            <a:prstGeom prst="rect">
              <a:avLst/>
            </a:prstGeom>
          </p:spPr>
        </p:pic>
      </p:grpSp>
      <p:sp>
        <p:nvSpPr>
          <p:cNvPr id="13"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Tree>
    <p:extLst>
      <p:ext uri="{BB962C8B-B14F-4D97-AF65-F5344CB8AC3E}">
        <p14:creationId xmlns="" xmlns:p14="http://schemas.microsoft.com/office/powerpoint/2010/main" val="240180385"/>
      </p:ext>
    </p:extLst>
  </p:cSld>
  <p:clrMapOvr>
    <a:masterClrMapping/>
  </p:clrMapOvr>
  <p:transition spd="med">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vslutsida-lila">
    <p:spTree>
      <p:nvGrpSpPr>
        <p:cNvPr id="1" name=""/>
        <p:cNvGrpSpPr/>
        <p:nvPr/>
      </p:nvGrpSpPr>
      <p:grpSpPr>
        <a:xfrm>
          <a:off x="0" y="0"/>
          <a:ext cx="0" cy="0"/>
          <a:chOff x="0" y="0"/>
          <a:chExt cx="0" cy="0"/>
        </a:xfrm>
      </p:grpSpPr>
      <p:pic>
        <p:nvPicPr>
          <p:cNvPr id="8" name="Bildobjekt 7" descr="GBGstad-PPT-BKGR.jpg"/>
          <p:cNvPicPr>
            <a:picLocks noChangeAspect="1"/>
          </p:cNvPicPr>
          <p:nvPr userDrawn="1"/>
        </p:nvPicPr>
        <p:blipFill>
          <a:blip r:embed="rId2" cstate="screen"/>
          <a:srcRect/>
          <a:stretch>
            <a:fillRect/>
          </a:stretch>
        </p:blipFill>
        <p:spPr>
          <a:xfrm flipH="1">
            <a:off x="2360560" y="0"/>
            <a:ext cx="6783437" cy="6857997"/>
          </a:xfrm>
          <a:prstGeom prst="rect">
            <a:avLst/>
          </a:prstGeom>
        </p:spPr>
      </p:pic>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10" name="Grupp 9"/>
          <p:cNvGrpSpPr/>
          <p:nvPr userDrawn="1"/>
        </p:nvGrpSpPr>
        <p:grpSpPr>
          <a:xfrm>
            <a:off x="828000" y="2589373"/>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 xmlns:a14="http://schemas.microsoft.com/office/drawing/2010/main"/>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 xmlns:a14="http://schemas.microsoft.com/office/drawing/2010/main"/>
                </a:ext>
              </a:extLst>
            </a:blip>
            <a:srcRect/>
            <a:stretch>
              <a:fillRect/>
            </a:stretch>
          </p:blipFill>
          <p:spPr>
            <a:xfrm>
              <a:off x="828000" y="2716969"/>
              <a:ext cx="898553" cy="1056936"/>
            </a:xfrm>
            <a:prstGeom prst="rect">
              <a:avLst/>
            </a:prstGeom>
          </p:spPr>
        </p:pic>
      </p:grpSp>
      <p:sp>
        <p:nvSpPr>
          <p:cNvPr id="13"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Tree>
    <p:extLst>
      <p:ext uri="{BB962C8B-B14F-4D97-AF65-F5344CB8AC3E}">
        <p14:creationId xmlns="" xmlns:p14="http://schemas.microsoft.com/office/powerpoint/2010/main" val="3006547002"/>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6"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3.jpe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7.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9.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1.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3.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1.xml"/><Relationship Id="rId7" Type="http://schemas.openxmlformats.org/officeDocument/2006/relationships/image" Target="../media/image4.png"/><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theme" Target="../theme/theme7.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58800" y="586800"/>
            <a:ext cx="6738950" cy="1013400"/>
          </a:xfrm>
          <a:prstGeom prst="rect">
            <a:avLst/>
          </a:prstGeom>
        </p:spPr>
        <p:txBody>
          <a:bodyPr vert="horz" lIns="0" tIns="0" rIns="0" bIns="0" rtlCol="0" anchor="t" anchorCtr="0">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6588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2601117176"/>
      </p:ext>
    </p:extLst>
  </p:cSld>
  <p:clrMap bg1="lt1" tx1="dk1" bg2="lt2" tx2="dk2" accent1="accent1" accent2="accent2" accent3="accent3" accent4="accent4" accent5="accent5" accent6="accent6" hlink="hlink" folHlink="folHlink"/>
  <p:sldLayoutIdLst>
    <p:sldLayoutId id="2147483763" r:id="rId1"/>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542925" indent="-36195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542925" indent="-361950"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542925" indent="-361950"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542925" indent="-361950"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15" cstate="screen"/>
          <a:srcRect/>
          <a:stretch>
            <a:fillRect/>
          </a:stretch>
        </p:blipFill>
        <p:spPr>
          <a:xfrm flipH="1">
            <a:off x="0" y="6095563"/>
            <a:ext cx="9143998" cy="762436"/>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0"/>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t>HÅLLBAR STAD – ÖPPEN FÖR VÄRLDEN </a:t>
            </a:r>
            <a:endParaRPr lang="en-GB" dirty="0"/>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pPr/>
              <a:t>‹#›</a:t>
            </a:fld>
            <a:endParaRPr lang="sv-SE" dirty="0"/>
          </a:p>
        </p:txBody>
      </p:sp>
      <p:pic>
        <p:nvPicPr>
          <p:cNvPr id="8" name="Bildobjekt 7" descr="Logo.png"/>
          <p:cNvPicPr>
            <a:picLocks noChangeAspect="1"/>
          </p:cNvPicPr>
          <p:nvPr/>
        </p:nvPicPr>
        <p:blipFill>
          <a:blip r:embed="rId16" cstate="screen">
            <a:extLst>
              <a:ext uri="{28A0092B-C50C-407E-A947-70E740481C1C}">
                <a14:useLocalDpi xmlns="" xmlns:a14="http://schemas.microsoft.com/office/drawing/2010/main"/>
              </a:ext>
            </a:extLst>
          </a:blip>
          <a:stretch>
            <a:fillRect/>
          </a:stretch>
        </p:blipFill>
        <p:spPr>
          <a:xfrm>
            <a:off x="7397750" y="0"/>
            <a:ext cx="1746250" cy="977900"/>
          </a:xfrm>
          <a:prstGeom prst="rect">
            <a:avLst/>
          </a:prstGeom>
        </p:spPr>
      </p:pic>
    </p:spTree>
    <p:extLst>
      <p:ext uri="{BB962C8B-B14F-4D97-AF65-F5344CB8AC3E}">
        <p14:creationId xmlns="" xmlns:p14="http://schemas.microsoft.com/office/powerpoint/2010/main" val="2601117176"/>
      </p:ext>
    </p:extLst>
  </p:cSld>
  <p:clrMap bg1="lt1" tx1="dk1" bg2="lt2" tx2="dk2" accent1="accent1" accent2="accent2" accent3="accent3" accent4="accent4" accent5="accent5" accent6="accent6" hlink="hlink" folHlink="folHlink"/>
  <p:sldLayoutIdLst>
    <p:sldLayoutId id="2147483760" r:id="rId1"/>
    <p:sldLayoutId id="2147483874" r:id="rId2"/>
    <p:sldLayoutId id="2147483747" r:id="rId3"/>
    <p:sldLayoutId id="2147483869" r:id="rId4"/>
    <p:sldLayoutId id="2147483757" r:id="rId5"/>
    <p:sldLayoutId id="2147483753" r:id="rId6"/>
    <p:sldLayoutId id="2147483754" r:id="rId7"/>
    <p:sldLayoutId id="2147483755" r:id="rId8"/>
    <p:sldLayoutId id="2147483756" r:id="rId9"/>
    <p:sldLayoutId id="2147483758" r:id="rId10"/>
    <p:sldLayoutId id="2147483759" r:id="rId11"/>
    <p:sldLayoutId id="2147483879" r:id="rId12"/>
    <p:sldLayoutId id="2147483880" r:id="rId13"/>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Bildobjekt 9" descr="GBGstad-PPT-BKGR.jpg"/>
          <p:cNvPicPr>
            <a:picLocks noChangeAspect="1"/>
          </p:cNvPicPr>
          <p:nvPr/>
        </p:nvPicPr>
        <p:blipFill>
          <a:blip r:embed="rId13" cstate="screen"/>
          <a:srcRect/>
          <a:stretch>
            <a:fillRect/>
          </a:stretch>
        </p:blipFill>
        <p:spPr>
          <a:xfrm flipH="1">
            <a:off x="1" y="6257925"/>
            <a:ext cx="9143998" cy="600074"/>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0"/>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t>HÅLLBAR STAD – ÖPPEN FÖR VÄRLDEN </a:t>
            </a:r>
            <a:endParaRPr lang="en-GB" dirty="0"/>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pPr/>
              <a:t>‹#›</a:t>
            </a:fld>
            <a:endParaRPr lang="sv-SE" dirty="0"/>
          </a:p>
        </p:txBody>
      </p:sp>
      <p:pic>
        <p:nvPicPr>
          <p:cNvPr id="8" name="Bildobjekt 7" descr="Logo.png"/>
          <p:cNvPicPr>
            <a:picLocks noChangeAspect="1"/>
          </p:cNvPicPr>
          <p:nvPr/>
        </p:nvPicPr>
        <p:blipFill>
          <a:blip r:embed="rId14" cstate="screen">
            <a:extLst>
              <a:ext uri="{28A0092B-C50C-407E-A947-70E740481C1C}">
                <a14:useLocalDpi xmlns="" xmlns:a14="http://schemas.microsoft.com/office/drawing/2010/main"/>
              </a:ext>
            </a:extLst>
          </a:blip>
          <a:stretch>
            <a:fillRect/>
          </a:stretch>
        </p:blipFill>
        <p:spPr>
          <a:xfrm>
            <a:off x="7397750" y="0"/>
            <a:ext cx="1746250" cy="977900"/>
          </a:xfrm>
          <a:prstGeom prst="rect">
            <a:avLst/>
          </a:prstGeom>
        </p:spPr>
      </p:pic>
    </p:spTree>
    <p:extLst>
      <p:ext uri="{BB962C8B-B14F-4D97-AF65-F5344CB8AC3E}">
        <p14:creationId xmlns="" xmlns:p14="http://schemas.microsoft.com/office/powerpoint/2010/main" val="1920615702"/>
      </p:ext>
    </p:extLst>
  </p:cSld>
  <p:clrMap bg1="lt1" tx1="dk1" bg2="lt2" tx2="dk2" accent1="accent1" accent2="accent2" accent3="accent3" accent4="accent4" accent5="accent5" accent6="accent6" hlink="hlink" folHlink="folHlink"/>
  <p:sldLayoutIdLst>
    <p:sldLayoutId id="2147483811" r:id="rId1"/>
    <p:sldLayoutId id="2147483875" r:id="rId2"/>
    <p:sldLayoutId id="2147483812" r:id="rId3"/>
    <p:sldLayoutId id="2147483870" r:id="rId4"/>
    <p:sldLayoutId id="2147483813" r:id="rId5"/>
    <p:sldLayoutId id="2147483814" r:id="rId6"/>
    <p:sldLayoutId id="2147483815" r:id="rId7"/>
    <p:sldLayoutId id="2147483816" r:id="rId8"/>
    <p:sldLayoutId id="2147483817" r:id="rId9"/>
    <p:sldLayoutId id="2147483818" r:id="rId10"/>
    <p:sldLayoutId id="2147483819" r:id="rId11"/>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13" cstate="screen"/>
          <a:srcRect/>
          <a:stretch>
            <a:fillRect/>
          </a:stretch>
        </p:blipFill>
        <p:spPr>
          <a:xfrm flipH="1">
            <a:off x="0" y="6095563"/>
            <a:ext cx="9143997" cy="762435"/>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0"/>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t>HÅLLBAR STAD – ÖPPEN FÖR VÄRLDEN </a:t>
            </a:r>
            <a:endParaRPr lang="en-GB" dirty="0"/>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pPr/>
              <a:t>‹#›</a:t>
            </a:fld>
            <a:endParaRPr lang="sv-SE" dirty="0"/>
          </a:p>
        </p:txBody>
      </p:sp>
      <p:pic>
        <p:nvPicPr>
          <p:cNvPr id="8" name="Bildobjekt 7" descr="Logo.png"/>
          <p:cNvPicPr>
            <a:picLocks noChangeAspect="1"/>
          </p:cNvPicPr>
          <p:nvPr/>
        </p:nvPicPr>
        <p:blipFill>
          <a:blip r:embed="rId14" cstate="screen">
            <a:extLst>
              <a:ext uri="{28A0092B-C50C-407E-A947-70E740481C1C}">
                <a14:useLocalDpi xmlns="" xmlns:a14="http://schemas.microsoft.com/office/drawing/2010/main"/>
              </a:ext>
            </a:extLst>
          </a:blip>
          <a:stretch>
            <a:fillRect/>
          </a:stretch>
        </p:blipFill>
        <p:spPr>
          <a:xfrm>
            <a:off x="7397750" y="0"/>
            <a:ext cx="1746250" cy="977900"/>
          </a:xfrm>
          <a:prstGeom prst="rect">
            <a:avLst/>
          </a:prstGeom>
        </p:spPr>
      </p:pic>
    </p:spTree>
    <p:extLst>
      <p:ext uri="{BB962C8B-B14F-4D97-AF65-F5344CB8AC3E}">
        <p14:creationId xmlns="" xmlns:p14="http://schemas.microsoft.com/office/powerpoint/2010/main" val="2168885064"/>
      </p:ext>
    </p:extLst>
  </p:cSld>
  <p:clrMap bg1="lt1" tx1="dk1" bg2="lt2" tx2="dk2" accent1="accent1" accent2="accent2" accent3="accent3" accent4="accent4" accent5="accent5" accent6="accent6" hlink="hlink" folHlink="folHlink"/>
  <p:sldLayoutIdLst>
    <p:sldLayoutId id="2147483822" r:id="rId1"/>
    <p:sldLayoutId id="2147483876" r:id="rId2"/>
    <p:sldLayoutId id="2147483823" r:id="rId3"/>
    <p:sldLayoutId id="2147483871" r:id="rId4"/>
    <p:sldLayoutId id="2147483824" r:id="rId5"/>
    <p:sldLayoutId id="2147483825" r:id="rId6"/>
    <p:sldLayoutId id="2147483826" r:id="rId7"/>
    <p:sldLayoutId id="2147483827" r:id="rId8"/>
    <p:sldLayoutId id="2147483828" r:id="rId9"/>
    <p:sldLayoutId id="2147483829" r:id="rId10"/>
    <p:sldLayoutId id="2147483830" r:id="rId11"/>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13" cstate="screen"/>
          <a:srcRect/>
          <a:stretch>
            <a:fillRect/>
          </a:stretch>
        </p:blipFill>
        <p:spPr>
          <a:xfrm flipH="1">
            <a:off x="0" y="6095563"/>
            <a:ext cx="9143997" cy="762434"/>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0"/>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t>HÅLLBAR STAD – ÖPPEN FÖR VÄRLDEN </a:t>
            </a:r>
            <a:endParaRPr lang="en-GB" dirty="0"/>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pPr/>
              <a:t>‹#›</a:t>
            </a:fld>
            <a:endParaRPr lang="sv-SE" dirty="0"/>
          </a:p>
        </p:txBody>
      </p:sp>
      <p:pic>
        <p:nvPicPr>
          <p:cNvPr id="8" name="Bildobjekt 7" descr="Logo.png"/>
          <p:cNvPicPr>
            <a:picLocks noChangeAspect="1"/>
          </p:cNvPicPr>
          <p:nvPr/>
        </p:nvPicPr>
        <p:blipFill>
          <a:blip r:embed="rId14" cstate="screen">
            <a:extLst>
              <a:ext uri="{28A0092B-C50C-407E-A947-70E740481C1C}">
                <a14:useLocalDpi xmlns="" xmlns:a14="http://schemas.microsoft.com/office/drawing/2010/main"/>
              </a:ext>
            </a:extLst>
          </a:blip>
          <a:stretch>
            <a:fillRect/>
          </a:stretch>
        </p:blipFill>
        <p:spPr>
          <a:xfrm>
            <a:off x="7397750" y="0"/>
            <a:ext cx="1746250" cy="977900"/>
          </a:xfrm>
          <a:prstGeom prst="rect">
            <a:avLst/>
          </a:prstGeom>
        </p:spPr>
      </p:pic>
    </p:spTree>
    <p:extLst>
      <p:ext uri="{BB962C8B-B14F-4D97-AF65-F5344CB8AC3E}">
        <p14:creationId xmlns="" xmlns:p14="http://schemas.microsoft.com/office/powerpoint/2010/main" val="238029816"/>
      </p:ext>
    </p:extLst>
  </p:cSld>
  <p:clrMap bg1="lt1" tx1="dk1" bg2="lt2" tx2="dk2" accent1="accent1" accent2="accent2" accent3="accent3" accent4="accent4" accent5="accent5" accent6="accent6" hlink="hlink" folHlink="folHlink"/>
  <p:sldLayoutIdLst>
    <p:sldLayoutId id="2147483833" r:id="rId1"/>
    <p:sldLayoutId id="2147483877" r:id="rId2"/>
    <p:sldLayoutId id="2147483834" r:id="rId3"/>
    <p:sldLayoutId id="2147483872" r:id="rId4"/>
    <p:sldLayoutId id="2147483835" r:id="rId5"/>
    <p:sldLayoutId id="2147483836" r:id="rId6"/>
    <p:sldLayoutId id="2147483837" r:id="rId7"/>
    <p:sldLayoutId id="2147483838" r:id="rId8"/>
    <p:sldLayoutId id="2147483839" r:id="rId9"/>
    <p:sldLayoutId id="2147483840" r:id="rId10"/>
    <p:sldLayoutId id="2147483841" r:id="rId11"/>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Bildobjekt 8" descr="GBGstad-PPT-BKGR.jpg"/>
          <p:cNvPicPr>
            <a:picLocks noChangeAspect="1"/>
          </p:cNvPicPr>
          <p:nvPr/>
        </p:nvPicPr>
        <p:blipFill>
          <a:blip r:embed="rId13" cstate="screen"/>
          <a:srcRect/>
          <a:stretch>
            <a:fillRect/>
          </a:stretch>
        </p:blipFill>
        <p:spPr>
          <a:xfrm flipH="1">
            <a:off x="0" y="6095563"/>
            <a:ext cx="9143996" cy="762434"/>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0"/>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t>HÅLLBAR STAD – ÖPPEN FÖR VÄRLDEN </a:t>
            </a:r>
            <a:endParaRPr lang="en-GB" dirty="0"/>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pPr/>
              <a:t>‹#›</a:t>
            </a:fld>
            <a:endParaRPr lang="sv-SE" dirty="0"/>
          </a:p>
        </p:txBody>
      </p:sp>
      <p:pic>
        <p:nvPicPr>
          <p:cNvPr id="8" name="Bildobjekt 7" descr="Logo.png"/>
          <p:cNvPicPr>
            <a:picLocks noChangeAspect="1"/>
          </p:cNvPicPr>
          <p:nvPr/>
        </p:nvPicPr>
        <p:blipFill>
          <a:blip r:embed="rId14" cstate="screen">
            <a:extLst>
              <a:ext uri="{28A0092B-C50C-407E-A947-70E740481C1C}">
                <a14:useLocalDpi xmlns="" xmlns:a14="http://schemas.microsoft.com/office/drawing/2010/main"/>
              </a:ext>
            </a:extLst>
          </a:blip>
          <a:stretch>
            <a:fillRect/>
          </a:stretch>
        </p:blipFill>
        <p:spPr>
          <a:xfrm>
            <a:off x="7397750" y="0"/>
            <a:ext cx="1746250" cy="977900"/>
          </a:xfrm>
          <a:prstGeom prst="rect">
            <a:avLst/>
          </a:prstGeom>
        </p:spPr>
      </p:pic>
    </p:spTree>
    <p:extLst>
      <p:ext uri="{BB962C8B-B14F-4D97-AF65-F5344CB8AC3E}">
        <p14:creationId xmlns="" xmlns:p14="http://schemas.microsoft.com/office/powerpoint/2010/main" val="777366014"/>
      </p:ext>
    </p:extLst>
  </p:cSld>
  <p:clrMap bg1="lt1" tx1="dk1" bg2="lt2" tx2="dk2" accent1="accent1" accent2="accent2" accent3="accent3" accent4="accent4" accent5="accent5" accent6="accent6" hlink="hlink" folHlink="folHlink"/>
  <p:sldLayoutIdLst>
    <p:sldLayoutId id="2147483844" r:id="rId1"/>
    <p:sldLayoutId id="2147483878" r:id="rId2"/>
    <p:sldLayoutId id="2147483845" r:id="rId3"/>
    <p:sldLayoutId id="2147483873" r:id="rId4"/>
    <p:sldLayoutId id="2147483846" r:id="rId5"/>
    <p:sldLayoutId id="2147483847" r:id="rId6"/>
    <p:sldLayoutId id="2147483848" r:id="rId7"/>
    <p:sldLayoutId id="2147483849" r:id="rId8"/>
    <p:sldLayoutId id="2147483850" r:id="rId9"/>
    <p:sldLayoutId id="2147483851" r:id="rId10"/>
    <p:sldLayoutId id="2147483852" r:id="rId11"/>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8" name="Bildobjekt 7" descr="Logo.png"/>
          <p:cNvPicPr>
            <a:picLocks noChangeAspect="1"/>
          </p:cNvPicPr>
          <p:nvPr/>
        </p:nvPicPr>
        <p:blipFill>
          <a:blip r:embed="rId7" cstate="screen">
            <a:extLst>
              <a:ext uri="{28A0092B-C50C-407E-A947-70E740481C1C}">
                <a14:useLocalDpi xmlns="" xmlns:a14="http://schemas.microsoft.com/office/drawing/2010/main"/>
              </a:ext>
            </a:extLst>
          </a:blip>
          <a:stretch>
            <a:fillRect/>
          </a:stretch>
        </p:blipFill>
        <p:spPr>
          <a:xfrm>
            <a:off x="7397750" y="0"/>
            <a:ext cx="1746250" cy="977900"/>
          </a:xfrm>
          <a:prstGeom prst="rect">
            <a:avLst/>
          </a:prstGeom>
        </p:spPr>
      </p:pic>
    </p:spTree>
    <p:extLst>
      <p:ext uri="{BB962C8B-B14F-4D97-AF65-F5344CB8AC3E}">
        <p14:creationId xmlns="" xmlns:p14="http://schemas.microsoft.com/office/powerpoint/2010/main" val="2384584074"/>
      </p:ext>
    </p:extLst>
  </p:cSld>
  <p:clrMap bg1="lt1" tx1="dk1" bg2="lt2" tx2="dk2" accent1="accent1" accent2="accent2" accent3="accent3" accent4="accent4" accent5="accent5" accent6="accent6" hlink="hlink" folHlink="folHlink"/>
  <p:sldLayoutIdLst>
    <p:sldLayoutId id="2147483864" r:id="rId1"/>
    <p:sldLayoutId id="2147483868" r:id="rId2"/>
    <p:sldLayoutId id="2147483865" r:id="rId3"/>
    <p:sldLayoutId id="2147483866" r:id="rId4"/>
    <p:sldLayoutId id="2147483867" r:id="rId5"/>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chart" Target="../charts/char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chart" Target="../charts/chart16.xml"/></Relationships>
</file>

<file path=ppt/slides/_rels/slide3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chart" Target="../charts/chart21.xml"/></Relationships>
</file>

<file path=ppt/slides/_rels/slide3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3.xml"/><Relationship Id="rId5" Type="http://schemas.openxmlformats.org/officeDocument/2006/relationships/chart" Target="../charts/chart48.xml"/><Relationship Id="rId4" Type="http://schemas.openxmlformats.org/officeDocument/2006/relationships/chart" Target="../charts/chart4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google.se/url?sa=i&amp;rct=j&amp;q=&amp;esrc=s&amp;source=images&amp;cd=&amp;cad=rja&amp;uact=8&amp;ved=0ahUKEwjVlvHdh-DRAhUFD8AKHf6fDhgQjRwIBw&amp;url=https://rescueboats.wordpress.com/skandinaviska-gummibatsklubben/&amp;psig=AFQjCNF4Io9DYkFmLVYOKkJPbXfvQOGHcw&amp;ust=1485528672992262" TargetMode="External"/><Relationship Id="rId2" Type="http://schemas.openxmlformats.org/officeDocument/2006/relationships/notesSlide" Target="../notesSlides/notesSlide25.xml"/><Relationship Id="rId1" Type="http://schemas.openxmlformats.org/officeDocument/2006/relationships/slideLayout" Target="../slideLayouts/slideLayout14.xml"/><Relationship Id="rId5" Type="http://schemas.openxmlformats.org/officeDocument/2006/relationships/image" Target="../media/image38.jpeg"/><Relationship Id="rId4" Type="http://schemas.openxmlformats.org/officeDocument/2006/relationships/image" Target="../media/image37.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dirty="0" smtClean="0"/>
              <a:t>Året som gått</a:t>
            </a:r>
            <a:endParaRPr lang="sv-SE" dirty="0"/>
          </a:p>
        </p:txBody>
      </p:sp>
      <p:sp>
        <p:nvSpPr>
          <p:cNvPr id="7" name="Platshållare för text 6"/>
          <p:cNvSpPr>
            <a:spLocks noGrp="1"/>
          </p:cNvSpPr>
          <p:nvPr>
            <p:ph type="body" sz="quarter" idx="14"/>
          </p:nvPr>
        </p:nvSpPr>
        <p:spPr>
          <a:xfrm>
            <a:off x="2999516" y="3563637"/>
            <a:ext cx="5475620" cy="307777"/>
          </a:xfrm>
        </p:spPr>
        <p:txBody>
          <a:bodyPr/>
          <a:lstStyle/>
          <a:p>
            <a:r>
              <a:rPr lang="sv-SE" dirty="0" smtClean="0"/>
              <a:t>Digital kommunikation</a:t>
            </a:r>
            <a:endParaRPr lang="sv-SE" dirty="0"/>
          </a:p>
        </p:txBody>
      </p:sp>
    </p:spTree>
    <p:extLst>
      <p:ext uri="{BB962C8B-B14F-4D97-AF65-F5344CB8AC3E}">
        <p14:creationId xmlns="" xmlns:p14="http://schemas.microsoft.com/office/powerpoint/2010/main" val="1962102188"/>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980338" y="4070555"/>
            <a:ext cx="5486252" cy="985563"/>
          </a:xfrm>
        </p:spPr>
        <p:txBody>
          <a:bodyPr/>
          <a:lstStyle/>
          <a:p>
            <a:r>
              <a:rPr lang="sv-SE" sz="5400" dirty="0" smtClean="0"/>
              <a:t>Statistik för innehållet</a:t>
            </a:r>
            <a:br>
              <a:rPr lang="sv-SE" sz="5400" dirty="0" smtClean="0"/>
            </a:br>
            <a:endParaRPr lang="sv-SE" dirty="0"/>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Enhetssidor</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11</a:t>
            </a:fld>
            <a:endParaRPr lang="sv-SE" dirty="0"/>
          </a:p>
        </p:txBody>
      </p:sp>
      <p:sp>
        <p:nvSpPr>
          <p:cNvPr id="4" name="Platshållare för sidfot 3"/>
          <p:cNvSpPr>
            <a:spLocks noGrp="1"/>
          </p:cNvSpPr>
          <p:nvPr>
            <p:ph type="ftr" sz="quarter" idx="15"/>
          </p:nvPr>
        </p:nvSpPr>
        <p:spPr/>
        <p:txBody>
          <a:bodyPr/>
          <a:lstStyle/>
          <a:p>
            <a:r>
              <a:rPr lang="en-GB" smtClean="0"/>
              <a:t>HÅLLBAR STAD – ÖPPEN FÖR VÄRLDEN </a:t>
            </a:r>
            <a:endParaRPr lang="en-GB" dirty="0"/>
          </a:p>
        </p:txBody>
      </p:sp>
      <p:sp>
        <p:nvSpPr>
          <p:cNvPr id="5" name="Platshållare för text 4"/>
          <p:cNvSpPr>
            <a:spLocks noGrp="1"/>
          </p:cNvSpPr>
          <p:nvPr>
            <p:ph type="body" sz="quarter" idx="13"/>
          </p:nvPr>
        </p:nvSpPr>
        <p:spPr/>
        <p:txBody>
          <a:bodyPr/>
          <a:lstStyle/>
          <a:p>
            <a:pPr>
              <a:buNone/>
            </a:pPr>
            <a:r>
              <a:rPr lang="sv-SE" dirty="0" smtClean="0"/>
              <a:t>Totalt 884 </a:t>
            </a:r>
            <a:r>
              <a:rPr lang="sv-SE" dirty="0" err="1" smtClean="0"/>
              <a:t>st</a:t>
            </a:r>
            <a:endParaRPr lang="sv-SE" dirty="0" smtClean="0"/>
          </a:p>
          <a:p>
            <a:endParaRPr lang="sv-SE" dirty="0"/>
          </a:p>
        </p:txBody>
      </p:sp>
      <p:graphicFrame>
        <p:nvGraphicFramePr>
          <p:cNvPr id="7" name="Diagram 6"/>
          <p:cNvGraphicFramePr/>
          <p:nvPr/>
        </p:nvGraphicFramePr>
        <p:xfrm>
          <a:off x="1271630" y="1616765"/>
          <a:ext cx="5989320" cy="417576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Enhetssidor per förvaltning</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12</a:t>
            </a:fld>
            <a:endParaRPr lang="sv-SE" dirty="0"/>
          </a:p>
        </p:txBody>
      </p:sp>
      <p:sp>
        <p:nvSpPr>
          <p:cNvPr id="4" name="Platshållare för sidfot 3"/>
          <p:cNvSpPr>
            <a:spLocks noGrp="1"/>
          </p:cNvSpPr>
          <p:nvPr>
            <p:ph type="ftr" sz="quarter" idx="15"/>
          </p:nvPr>
        </p:nvSpPr>
        <p:spPr/>
        <p:txBody>
          <a:bodyPr/>
          <a:lstStyle/>
          <a:p>
            <a:r>
              <a:rPr lang="en-GB" smtClean="0"/>
              <a:t>HÅLLBAR STAD – ÖPPEN FÖR VÄRLDEN </a:t>
            </a:r>
            <a:endParaRPr lang="en-GB" dirty="0"/>
          </a:p>
        </p:txBody>
      </p:sp>
      <p:graphicFrame>
        <p:nvGraphicFramePr>
          <p:cNvPr id="6" name="Diagram 5"/>
          <p:cNvGraphicFramePr/>
          <p:nvPr/>
        </p:nvGraphicFramePr>
        <p:xfrm>
          <a:off x="0" y="1714500"/>
          <a:ext cx="9144000" cy="353290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Statistik per kategori </a:t>
            </a:r>
            <a:br>
              <a:rPr lang="sv-SE" dirty="0" smtClean="0"/>
            </a:br>
            <a:r>
              <a:rPr lang="sv-SE" dirty="0" smtClean="0"/>
              <a:t>(ingångar på startsidan)</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13</a:t>
            </a:fld>
            <a:endParaRPr lang="sv-SE" dirty="0"/>
          </a:p>
        </p:txBody>
      </p:sp>
      <p:sp>
        <p:nvSpPr>
          <p:cNvPr id="4" name="Platshållare för sidfot 3"/>
          <p:cNvSpPr>
            <a:spLocks noGrp="1"/>
          </p:cNvSpPr>
          <p:nvPr>
            <p:ph type="ftr" sz="quarter" idx="15"/>
          </p:nvPr>
        </p:nvSpPr>
        <p:spPr/>
        <p:txBody>
          <a:bodyPr/>
          <a:lstStyle/>
          <a:p>
            <a:r>
              <a:rPr lang="en-GB" smtClean="0"/>
              <a:t>HÅLLBAR STAD – ÖPPEN FÖR VÄRLDEN </a:t>
            </a:r>
            <a:endParaRPr lang="en-GB" dirty="0"/>
          </a:p>
        </p:txBody>
      </p:sp>
      <p:graphicFrame>
        <p:nvGraphicFramePr>
          <p:cNvPr id="5" name="Diagram 4"/>
          <p:cNvGraphicFramePr/>
          <p:nvPr/>
        </p:nvGraphicFramePr>
        <p:xfrm>
          <a:off x="166255" y="1517073"/>
          <a:ext cx="8853054" cy="370955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ruta 5"/>
          <p:cNvSpPr txBox="1"/>
          <p:nvPr/>
        </p:nvSpPr>
        <p:spPr>
          <a:xfrm>
            <a:off x="522000" y="5507182"/>
            <a:ext cx="7603691" cy="338554"/>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sv-SE" sz="1600" dirty="0" smtClean="0">
                <a:latin typeface="Arial" panose="020B0604020202020204" pitchFamily="34" charset="0"/>
                <a:cs typeface="Arial" panose="020B0604020202020204" pitchFamily="34" charset="0"/>
              </a:rPr>
              <a:t>Ledig jobb klart mest besök med drygt 1,6 miljoner besök under juni - december </a:t>
            </a: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10 i topp mest lästa aktuelltartiklar 2016</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14</a:t>
            </a:fld>
            <a:endParaRPr lang="sv-SE" dirty="0"/>
          </a:p>
        </p:txBody>
      </p:sp>
      <p:sp>
        <p:nvSpPr>
          <p:cNvPr id="4" name="Platshållare för sidfot 3"/>
          <p:cNvSpPr>
            <a:spLocks noGrp="1"/>
          </p:cNvSpPr>
          <p:nvPr>
            <p:ph type="ftr" sz="quarter" idx="15"/>
          </p:nvPr>
        </p:nvSpPr>
        <p:spPr/>
        <p:txBody>
          <a:bodyPr/>
          <a:lstStyle/>
          <a:p>
            <a:r>
              <a:rPr lang="en-GB" smtClean="0"/>
              <a:t>HÅLLBAR STAD – ÖPPEN FÖR VÄRLDEN </a:t>
            </a:r>
            <a:endParaRPr lang="en-GB" dirty="0"/>
          </a:p>
        </p:txBody>
      </p:sp>
      <p:graphicFrame>
        <p:nvGraphicFramePr>
          <p:cNvPr id="6" name="Tabell 5"/>
          <p:cNvGraphicFramePr>
            <a:graphicFrameLocks noGrp="1"/>
          </p:cNvGraphicFramePr>
          <p:nvPr/>
        </p:nvGraphicFramePr>
        <p:xfrm>
          <a:off x="522000" y="1295463"/>
          <a:ext cx="7098000" cy="4895910"/>
        </p:xfrm>
        <a:graphic>
          <a:graphicData uri="http://schemas.openxmlformats.org/drawingml/2006/table">
            <a:tbl>
              <a:tblPr firstRow="1" bandRow="1">
                <a:tableStyleId>{5940675A-B579-460E-94D1-54222C63F5DA}</a:tableStyleId>
              </a:tblPr>
              <a:tblGrid>
                <a:gridCol w="4818927"/>
                <a:gridCol w="2279073"/>
              </a:tblGrid>
              <a:tr h="603820">
                <a:tc>
                  <a:txBody>
                    <a:bodyPr/>
                    <a:lstStyle/>
                    <a:p>
                      <a:r>
                        <a:rPr lang="sv-SE" dirty="0" smtClean="0"/>
                        <a:t>Rubrik</a:t>
                      </a:r>
                      <a:endParaRPr lang="sv-SE" dirty="0"/>
                    </a:p>
                  </a:txBody>
                  <a:tcPr/>
                </a:tc>
                <a:tc>
                  <a:txBody>
                    <a:bodyPr/>
                    <a:lstStyle/>
                    <a:p>
                      <a:r>
                        <a:rPr lang="sv-SE" dirty="0" smtClean="0"/>
                        <a:t>Antal unika sidvisningar</a:t>
                      </a:r>
                      <a:endParaRPr lang="sv-SE" dirty="0"/>
                    </a:p>
                  </a:txBody>
                  <a:tcPr/>
                </a:tc>
              </a:tr>
              <a:tr h="404505">
                <a:tc>
                  <a:txBody>
                    <a:bodyPr/>
                    <a:lstStyle/>
                    <a:p>
                      <a:r>
                        <a:rPr lang="sv-SE" sz="1200" dirty="0" smtClean="0"/>
                        <a:t>Här planerar Göteborgs Stad att bygga temporära bostäder</a:t>
                      </a:r>
                      <a:endParaRPr lang="sv-SE" sz="1200" dirty="0"/>
                    </a:p>
                  </a:txBody>
                  <a:tcPr/>
                </a:tc>
                <a:tc>
                  <a:txBody>
                    <a:bodyPr/>
                    <a:lstStyle/>
                    <a:p>
                      <a:r>
                        <a:rPr lang="sv-SE" sz="1200" dirty="0" smtClean="0"/>
                        <a:t>3625</a:t>
                      </a:r>
                      <a:endParaRPr lang="sv-SE" sz="1200" dirty="0"/>
                    </a:p>
                  </a:txBody>
                  <a:tcPr/>
                </a:tc>
              </a:tr>
              <a:tr h="404505">
                <a:tc>
                  <a:txBody>
                    <a:bodyPr/>
                    <a:lstStyle/>
                    <a:p>
                      <a:r>
                        <a:rPr lang="sv-SE" sz="1200" dirty="0" smtClean="0"/>
                        <a:t>9 februari kl 18 sänder vi direkt från informationsmötet i Billdal</a:t>
                      </a:r>
                      <a:endParaRPr lang="sv-SE" sz="1200" dirty="0"/>
                    </a:p>
                  </a:txBody>
                  <a:tcPr/>
                </a:tc>
                <a:tc>
                  <a:txBody>
                    <a:bodyPr/>
                    <a:lstStyle/>
                    <a:p>
                      <a:r>
                        <a:rPr lang="sv-SE" sz="1200" dirty="0" smtClean="0"/>
                        <a:t>3579</a:t>
                      </a:r>
                      <a:endParaRPr lang="sv-SE" sz="1200" dirty="0"/>
                    </a:p>
                  </a:txBody>
                  <a:tcPr/>
                </a:tc>
              </a:tr>
              <a:tr h="431300">
                <a:tc>
                  <a:txBody>
                    <a:bodyPr/>
                    <a:lstStyle/>
                    <a:p>
                      <a:r>
                        <a:rPr lang="sv-SE" sz="1200" dirty="0" smtClean="0"/>
                        <a:t>Snön ställer till problem i Göteborg – så prioriterar vi snöröjningen - skottningen</a:t>
                      </a:r>
                      <a:endParaRPr lang="sv-SE" sz="1200" dirty="0"/>
                    </a:p>
                  </a:txBody>
                  <a:tcPr/>
                </a:tc>
                <a:tc>
                  <a:txBody>
                    <a:bodyPr/>
                    <a:lstStyle/>
                    <a:p>
                      <a:r>
                        <a:rPr lang="sv-SE" sz="1200" dirty="0" smtClean="0"/>
                        <a:t>3393</a:t>
                      </a:r>
                      <a:endParaRPr lang="sv-SE" sz="1200" dirty="0"/>
                    </a:p>
                  </a:txBody>
                  <a:tcPr/>
                </a:tc>
              </a:tr>
              <a:tr h="431300">
                <a:tc>
                  <a:txBody>
                    <a:bodyPr/>
                    <a:lstStyle/>
                    <a:p>
                      <a:r>
                        <a:rPr lang="sv-SE" sz="1200" dirty="0" smtClean="0"/>
                        <a:t>Sommarlovskort till alla högstadie- och gymnasieungdomar i Göteborg</a:t>
                      </a:r>
                      <a:endParaRPr lang="sv-SE" sz="1200" dirty="0"/>
                    </a:p>
                  </a:txBody>
                  <a:tcPr/>
                </a:tc>
                <a:tc>
                  <a:txBody>
                    <a:bodyPr/>
                    <a:lstStyle/>
                    <a:p>
                      <a:r>
                        <a:rPr lang="sv-SE" sz="1200" dirty="0" smtClean="0"/>
                        <a:t>3346</a:t>
                      </a:r>
                      <a:endParaRPr lang="sv-SE" sz="1200" dirty="0"/>
                    </a:p>
                  </a:txBody>
                  <a:tcPr/>
                </a:tc>
              </a:tr>
              <a:tr h="404505">
                <a:tc>
                  <a:txBody>
                    <a:bodyPr/>
                    <a:lstStyle/>
                    <a:p>
                      <a:r>
                        <a:rPr lang="sv-SE" sz="1200" dirty="0" smtClean="0"/>
                        <a:t>Bygg om Göteborg i </a:t>
                      </a:r>
                      <a:r>
                        <a:rPr lang="sv-SE" sz="1200" dirty="0" err="1" smtClean="0"/>
                        <a:t>Minecraft</a:t>
                      </a:r>
                      <a:endParaRPr lang="sv-SE" sz="1200" dirty="0"/>
                    </a:p>
                  </a:txBody>
                  <a:tcPr/>
                </a:tc>
                <a:tc>
                  <a:txBody>
                    <a:bodyPr/>
                    <a:lstStyle/>
                    <a:p>
                      <a:r>
                        <a:rPr lang="sv-SE" sz="1200" dirty="0" smtClean="0"/>
                        <a:t>3300</a:t>
                      </a:r>
                      <a:endParaRPr lang="sv-SE" sz="1200" dirty="0"/>
                    </a:p>
                  </a:txBody>
                  <a:tcPr/>
                </a:tc>
              </a:tr>
              <a:tr h="404505">
                <a:tc>
                  <a:txBody>
                    <a:bodyPr/>
                    <a:lstStyle/>
                    <a:p>
                      <a:r>
                        <a:rPr lang="sv-SE" sz="1200" dirty="0" smtClean="0"/>
                        <a:t>Ta chansen att påverka hur bad- och simhallarna i Göteborg ska utvecklas</a:t>
                      </a:r>
                      <a:endParaRPr lang="sv-SE" sz="1200" dirty="0"/>
                    </a:p>
                  </a:txBody>
                  <a:tcPr/>
                </a:tc>
                <a:tc>
                  <a:txBody>
                    <a:bodyPr/>
                    <a:lstStyle/>
                    <a:p>
                      <a:r>
                        <a:rPr lang="sv-SE" sz="1200" dirty="0" smtClean="0"/>
                        <a:t>3207</a:t>
                      </a:r>
                      <a:endParaRPr lang="sv-SE" sz="1200" dirty="0"/>
                    </a:p>
                  </a:txBody>
                  <a:tcPr/>
                </a:tc>
              </a:tr>
              <a:tr h="404505">
                <a:tc>
                  <a:txBody>
                    <a:bodyPr/>
                    <a:lstStyle/>
                    <a:p>
                      <a:r>
                        <a:rPr lang="sv-SE" sz="1200" dirty="0" smtClean="0"/>
                        <a:t>Semestra hemma i sommar</a:t>
                      </a:r>
                      <a:endParaRPr lang="sv-SE" sz="1200" dirty="0"/>
                    </a:p>
                  </a:txBody>
                  <a:tcPr/>
                </a:tc>
                <a:tc>
                  <a:txBody>
                    <a:bodyPr/>
                    <a:lstStyle/>
                    <a:p>
                      <a:r>
                        <a:rPr lang="sv-SE" sz="1200" dirty="0" smtClean="0"/>
                        <a:t>2045</a:t>
                      </a:r>
                      <a:endParaRPr lang="sv-SE" sz="1200" dirty="0"/>
                    </a:p>
                  </a:txBody>
                  <a:tcPr/>
                </a:tc>
              </a:tr>
              <a:tr h="404505">
                <a:tc>
                  <a:txBody>
                    <a:bodyPr/>
                    <a:lstStyle/>
                    <a:p>
                      <a:r>
                        <a:rPr lang="sv-SE" sz="1200" dirty="0" smtClean="0"/>
                        <a:t>9 februari sände vi direkt från informationsmötet om temporära bostäder</a:t>
                      </a:r>
                      <a:endParaRPr lang="sv-SE" sz="1200" dirty="0"/>
                    </a:p>
                  </a:txBody>
                  <a:tcPr/>
                </a:tc>
                <a:tc>
                  <a:txBody>
                    <a:bodyPr/>
                    <a:lstStyle/>
                    <a:p>
                      <a:r>
                        <a:rPr lang="sv-SE" sz="1200" dirty="0" smtClean="0"/>
                        <a:t>1673</a:t>
                      </a:r>
                      <a:endParaRPr lang="sv-SE" sz="1200" dirty="0"/>
                    </a:p>
                  </a:txBody>
                  <a:tcPr/>
                </a:tc>
              </a:tr>
              <a:tr h="404505">
                <a:tc>
                  <a:txBody>
                    <a:bodyPr/>
                    <a:lstStyle/>
                    <a:p>
                      <a:r>
                        <a:rPr lang="sv-SE" sz="1200" dirty="0" smtClean="0"/>
                        <a:t>Fira valborg i </a:t>
                      </a:r>
                      <a:r>
                        <a:rPr lang="sv-SE" sz="1200" dirty="0" err="1" smtClean="0"/>
                        <a:t>Slottskogen</a:t>
                      </a:r>
                      <a:r>
                        <a:rPr lang="sv-SE" sz="1200" dirty="0" smtClean="0"/>
                        <a:t>!</a:t>
                      </a:r>
                      <a:endParaRPr lang="sv-SE" sz="1200" dirty="0"/>
                    </a:p>
                  </a:txBody>
                  <a:tcPr/>
                </a:tc>
                <a:tc>
                  <a:txBody>
                    <a:bodyPr/>
                    <a:lstStyle/>
                    <a:p>
                      <a:r>
                        <a:rPr lang="sv-SE" sz="1200" dirty="0" smtClean="0"/>
                        <a:t>1673</a:t>
                      </a:r>
                      <a:endParaRPr lang="sv-SE" sz="1200" dirty="0"/>
                    </a:p>
                  </a:txBody>
                  <a:tcPr/>
                </a:tc>
              </a:tr>
              <a:tr h="404505">
                <a:tc>
                  <a:txBody>
                    <a:bodyPr/>
                    <a:lstStyle/>
                    <a:p>
                      <a:r>
                        <a:rPr lang="sv-SE" sz="1200" dirty="0" smtClean="0"/>
                        <a:t>Byggstart för efterlängtad ombyggnad av </a:t>
                      </a:r>
                      <a:r>
                        <a:rPr lang="sv-SE" sz="1200" dirty="0" err="1" smtClean="0"/>
                        <a:t>Sörredsmotet</a:t>
                      </a:r>
                      <a:r>
                        <a:rPr lang="sv-SE" sz="1200" dirty="0" smtClean="0"/>
                        <a:t> i Torslanda</a:t>
                      </a:r>
                      <a:endParaRPr lang="sv-SE" sz="1200" dirty="0"/>
                    </a:p>
                  </a:txBody>
                  <a:tcPr/>
                </a:tc>
                <a:tc>
                  <a:txBody>
                    <a:bodyPr/>
                    <a:lstStyle/>
                    <a:p>
                      <a:r>
                        <a:rPr lang="sv-SE" sz="1200" dirty="0" smtClean="0"/>
                        <a:t>1627</a:t>
                      </a:r>
                      <a:endParaRPr lang="sv-SE" sz="1200" dirty="0"/>
                    </a:p>
                  </a:txBody>
                  <a:tcPr/>
                </a:tc>
              </a:tr>
            </a:tbl>
          </a:graphicData>
        </a:graphic>
      </p:graphicFrame>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Startsidan – externa webbplatser</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15</a:t>
            </a:fld>
            <a:endParaRPr lang="sv-SE" dirty="0"/>
          </a:p>
        </p:txBody>
      </p:sp>
      <p:sp>
        <p:nvSpPr>
          <p:cNvPr id="4" name="Platshållare för sidfot 3"/>
          <p:cNvSpPr>
            <a:spLocks noGrp="1"/>
          </p:cNvSpPr>
          <p:nvPr>
            <p:ph type="ftr" sz="quarter" idx="15"/>
          </p:nvPr>
        </p:nvSpPr>
        <p:spPr/>
        <p:txBody>
          <a:bodyPr/>
          <a:lstStyle/>
          <a:p>
            <a:r>
              <a:rPr lang="en-GB" smtClean="0"/>
              <a:t>HÅLLBAR STAD – ÖPPEN FÖR VÄRLDEN </a:t>
            </a:r>
            <a:endParaRPr lang="en-GB" dirty="0"/>
          </a:p>
        </p:txBody>
      </p:sp>
      <p:pic>
        <p:nvPicPr>
          <p:cNvPr id="118786" name="Picture 2"/>
          <p:cNvPicPr>
            <a:picLocks noChangeAspect="1" noChangeArrowheads="1"/>
          </p:cNvPicPr>
          <p:nvPr/>
        </p:nvPicPr>
        <p:blipFill>
          <a:blip r:embed="rId2"/>
          <a:srcRect/>
          <a:stretch>
            <a:fillRect/>
          </a:stretch>
        </p:blipFill>
        <p:spPr bwMode="auto">
          <a:xfrm>
            <a:off x="706974" y="1965325"/>
            <a:ext cx="6804211" cy="3510684"/>
          </a:xfrm>
          <a:prstGeom prst="rect">
            <a:avLst/>
          </a:prstGeom>
          <a:noFill/>
          <a:ln w="9525">
            <a:noFill/>
            <a:miter lim="800000"/>
            <a:headEnd/>
            <a:tailEnd/>
          </a:ln>
        </p:spPr>
      </p:pic>
      <p:sp>
        <p:nvSpPr>
          <p:cNvPr id="7" name="textruta 6"/>
          <p:cNvSpPr txBox="1"/>
          <p:nvPr/>
        </p:nvSpPr>
        <p:spPr>
          <a:xfrm>
            <a:off x="521999" y="1298864"/>
            <a:ext cx="7614083" cy="769441"/>
          </a:xfrm>
          <a:prstGeom prst="rect">
            <a:avLst/>
          </a:prstGeom>
          <a:noFill/>
        </p:spPr>
        <p:txBody>
          <a:bodyPr wrap="square" rtlCol="0">
            <a:spAutoFit/>
          </a:bodyPr>
          <a:lstStyle/>
          <a:p>
            <a:r>
              <a:rPr lang="sv-SE" sz="1400" dirty="0" smtClean="0"/>
              <a:t>December månads mest klickade puffar till externa webbplatser </a:t>
            </a:r>
            <a:br>
              <a:rPr lang="sv-SE" sz="1400" dirty="0" smtClean="0"/>
            </a:br>
            <a:r>
              <a:rPr lang="sv-SE" sz="1400" dirty="0" smtClean="0"/>
              <a:t>(totalt antal besök under månaden var 555 927)</a:t>
            </a:r>
          </a:p>
          <a:p>
            <a:endParaRPr lang="sv-SE" sz="1600" b="1" dirty="0" err="1" smtClean="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pPr>
              <a:defRPr/>
            </a:pPr>
            <a:r>
              <a:rPr lang="en-GB" dirty="0" smtClean="0"/>
              <a:t>HÅLLBAR STAD – ÖPPEN FÖR VÄRLDEN </a:t>
            </a:r>
          </a:p>
          <a:p>
            <a:pPr>
              <a:defRPr/>
            </a:pPr>
            <a:endParaRPr lang="sv-SE" dirty="0"/>
          </a:p>
        </p:txBody>
      </p:sp>
      <p:sp>
        <p:nvSpPr>
          <p:cNvPr id="4" name="Platshållare för bildnummer 3"/>
          <p:cNvSpPr>
            <a:spLocks noGrp="1"/>
          </p:cNvSpPr>
          <p:nvPr>
            <p:ph type="sldNum" sz="quarter" idx="12"/>
          </p:nvPr>
        </p:nvSpPr>
        <p:spPr/>
        <p:txBody>
          <a:bodyPr/>
          <a:lstStyle/>
          <a:p>
            <a:pPr>
              <a:defRPr/>
            </a:pPr>
            <a:fld id="{6A054BDB-0527-458C-8D99-43DCA60CD29F}" type="slidenum">
              <a:rPr lang="sv-SE" smtClean="0"/>
              <a:pPr>
                <a:defRPr/>
              </a:pPr>
              <a:t>16</a:t>
            </a:fld>
            <a:endParaRPr lang="sv-SE" dirty="0"/>
          </a:p>
        </p:txBody>
      </p:sp>
      <p:sp>
        <p:nvSpPr>
          <p:cNvPr id="6" name="Rectangle 2"/>
          <p:cNvSpPr txBox="1">
            <a:spLocks noChangeArrowheads="1"/>
          </p:cNvSpPr>
          <p:nvPr/>
        </p:nvSpPr>
        <p:spPr>
          <a:xfrm>
            <a:off x="635519" y="560706"/>
            <a:ext cx="6714189" cy="785004"/>
          </a:xfrm>
          <a:prstGeom prst="rect">
            <a:avLst/>
          </a:prstGeom>
          <a:solidFill>
            <a:schemeClr val="bg1"/>
          </a:solidFill>
        </p:spPr>
        <p:txBody>
          <a:bodyPr vert="horz" lIns="0" tIns="0" rIns="0" bIns="0" rtlCol="0" anchor="ctr" anchorCtr="0">
            <a:noAutofit/>
          </a:bodyPr>
          <a:lstStyle/>
          <a:p>
            <a:pPr marL="0" marR="0" lvl="0" indent="0" algn="l" defTabSz="457200" rtl="0" eaLnBrk="1" fontAlgn="auto" latinLnBrk="0" hangingPunct="1">
              <a:lnSpc>
                <a:spcPts val="2700"/>
              </a:lnSpc>
              <a:spcBef>
                <a:spcPct val="0"/>
              </a:spcBef>
              <a:spcAft>
                <a:spcPts val="0"/>
              </a:spcAft>
              <a:buClrTx/>
              <a:buSzTx/>
              <a:buFontTx/>
              <a:buNone/>
              <a:tabLst/>
              <a:defRPr/>
            </a:pPr>
            <a:r>
              <a:rPr kumimoji="0" lang="sv-SE" sz="2800" b="1" i="0" u="none" strike="noStrike" kern="0" cap="none" spc="50" normalizeH="0" baseline="0" noProof="0" dirty="0" smtClean="0">
                <a:ln>
                  <a:noFill/>
                </a:ln>
                <a:effectLst/>
                <a:uLnTx/>
                <a:uFillTx/>
                <a:latin typeface="Arial"/>
                <a:ea typeface="+mj-ea"/>
                <a:cs typeface="Arial"/>
              </a:rPr>
              <a:t>Topp 10 mest använda e-tjänster 2016</a:t>
            </a:r>
            <a:endParaRPr kumimoji="0" lang="en-US" sz="2800" b="1" i="0" u="none" strike="noStrike" kern="0" cap="none" spc="50" normalizeH="0" baseline="0" noProof="0" dirty="0">
              <a:ln>
                <a:noFill/>
              </a:ln>
              <a:effectLst/>
              <a:uLnTx/>
              <a:uFillTx/>
              <a:latin typeface="Arial"/>
              <a:ea typeface="+mj-ea"/>
              <a:cs typeface="Arial"/>
            </a:endParaRPr>
          </a:p>
        </p:txBody>
      </p:sp>
      <p:sp>
        <p:nvSpPr>
          <p:cNvPr id="10" name="textruta 9"/>
          <p:cNvSpPr txBox="1"/>
          <p:nvPr/>
        </p:nvSpPr>
        <p:spPr>
          <a:xfrm>
            <a:off x="521999" y="1630391"/>
            <a:ext cx="8501231" cy="3647152"/>
          </a:xfrm>
          <a:prstGeom prst="rect">
            <a:avLst/>
          </a:prstGeom>
          <a:noFill/>
        </p:spPr>
        <p:txBody>
          <a:bodyPr wrap="square" numCol="1" rtlCol="0">
            <a:spAutoFit/>
          </a:bodyPr>
          <a:lstStyle/>
          <a:p>
            <a:pPr marL="342900" indent="-342900">
              <a:lnSpc>
                <a:spcPct val="150000"/>
              </a:lnSpc>
            </a:pPr>
            <a:r>
              <a:rPr lang="sv-SE" sz="1400" dirty="0" smtClean="0"/>
              <a:t>	</a:t>
            </a:r>
            <a:r>
              <a:rPr lang="sv-SE" sz="1400" b="1" dirty="0" smtClean="0"/>
              <a:t>E-tjänst							Inskickade ärenden		</a:t>
            </a:r>
            <a:endParaRPr lang="sv-SE" sz="1400" b="1" u="sng" dirty="0" smtClean="0"/>
          </a:p>
          <a:p>
            <a:pPr marL="342900" indent="-342900">
              <a:lnSpc>
                <a:spcPct val="150000"/>
              </a:lnSpc>
              <a:buFont typeface="+mj-lt"/>
              <a:buAutoNum type="arabicPeriod"/>
            </a:pPr>
            <a:r>
              <a:rPr lang="sv-SE" sz="1400" dirty="0" smtClean="0"/>
              <a:t>Anmäl till förskola							9334</a:t>
            </a:r>
          </a:p>
          <a:p>
            <a:pPr marL="342900" indent="-342900">
              <a:lnSpc>
                <a:spcPct val="150000"/>
              </a:lnSpc>
              <a:buFont typeface="+mj-lt"/>
              <a:buAutoNum type="arabicPeriod"/>
            </a:pPr>
            <a:r>
              <a:rPr lang="sv-SE" sz="1400" dirty="0" smtClean="0"/>
              <a:t>Ange mätarställning för vatten					6433</a:t>
            </a:r>
          </a:p>
          <a:p>
            <a:pPr marL="342900" indent="-342900">
              <a:lnSpc>
                <a:spcPct val="150000"/>
              </a:lnSpc>
              <a:buFont typeface="+mj-lt"/>
              <a:buAutoNum type="arabicPeriod"/>
            </a:pPr>
            <a:r>
              <a:rPr lang="sv-SE" sz="1400" dirty="0" smtClean="0"/>
              <a:t>Ansökan till kulturskolan 					4412</a:t>
            </a:r>
          </a:p>
          <a:p>
            <a:pPr marL="342900" indent="-342900">
              <a:lnSpc>
                <a:spcPct val="150000"/>
              </a:lnSpc>
              <a:buFont typeface="+mj-lt"/>
              <a:buAutoNum type="arabicPeriod"/>
            </a:pPr>
            <a:r>
              <a:rPr lang="sv-SE" sz="1400" dirty="0" smtClean="0"/>
              <a:t>Ansök till förskoleklass 						4103*					</a:t>
            </a:r>
          </a:p>
          <a:p>
            <a:pPr marL="342900" indent="-342900">
              <a:lnSpc>
                <a:spcPct val="150000"/>
              </a:lnSpc>
              <a:buFont typeface="+mj-lt"/>
              <a:buAutoNum type="arabicPeriod"/>
            </a:pPr>
            <a:r>
              <a:rPr lang="sv-SE" sz="1400" dirty="0" smtClean="0"/>
              <a:t>Ansök om boendeparkeringstillstånd 			2570**					</a:t>
            </a:r>
          </a:p>
          <a:p>
            <a:pPr marL="342900" indent="-342900">
              <a:lnSpc>
                <a:spcPct val="150000"/>
              </a:lnSpc>
              <a:buFont typeface="+mj-lt"/>
              <a:buAutoNum type="arabicPeriod"/>
            </a:pPr>
            <a:r>
              <a:rPr lang="sv-SE" sz="1400" dirty="0" smtClean="0"/>
              <a:t>Återansök ekonomiskt bistånd 				1777</a:t>
            </a:r>
          </a:p>
          <a:p>
            <a:pPr marL="342900" indent="-342900">
              <a:lnSpc>
                <a:spcPct val="150000"/>
              </a:lnSpc>
              <a:buFont typeface="+mj-lt"/>
              <a:buAutoNum type="arabicPeriod"/>
            </a:pPr>
            <a:r>
              <a:rPr lang="sv-SE" sz="1400" dirty="0" smtClean="0"/>
              <a:t>Beställning av enkel nybyggnadskarta 			1329</a:t>
            </a:r>
          </a:p>
          <a:p>
            <a:pPr marL="342900" indent="-342900">
              <a:lnSpc>
                <a:spcPct val="150000"/>
              </a:lnSpc>
              <a:buFont typeface="+mj-lt"/>
              <a:buAutoNum type="arabicPeriod"/>
            </a:pPr>
            <a:r>
              <a:rPr lang="sv-SE" sz="1400" dirty="0" smtClean="0"/>
              <a:t>Avsluta tillstånd 							1175**</a:t>
            </a:r>
          </a:p>
          <a:p>
            <a:pPr marL="342900" indent="-342900">
              <a:lnSpc>
                <a:spcPct val="150000"/>
              </a:lnSpc>
              <a:buFont typeface="+mj-lt"/>
              <a:buAutoNum type="arabicPeriod"/>
            </a:pPr>
            <a:r>
              <a:rPr lang="sv-SE" sz="1400" dirty="0" smtClean="0"/>
              <a:t>Beställ bygglovhandlingar					837</a:t>
            </a:r>
          </a:p>
          <a:p>
            <a:pPr marL="342900" indent="-342900">
              <a:lnSpc>
                <a:spcPct val="150000"/>
              </a:lnSpc>
              <a:buFont typeface="+mj-lt"/>
              <a:buAutoNum type="arabicPeriod"/>
            </a:pPr>
            <a:r>
              <a:rPr lang="sv-SE" sz="1400" dirty="0" smtClean="0"/>
              <a:t>Byt fordon för boendeparkering 				803**				</a:t>
            </a:r>
          </a:p>
        </p:txBody>
      </p:sp>
      <p:sp>
        <p:nvSpPr>
          <p:cNvPr id="7" name="textruta 6"/>
          <p:cNvSpPr txBox="1"/>
          <p:nvPr/>
        </p:nvSpPr>
        <p:spPr>
          <a:xfrm>
            <a:off x="760993" y="5756566"/>
            <a:ext cx="6827708" cy="276999"/>
          </a:xfrm>
          <a:prstGeom prst="rect">
            <a:avLst/>
          </a:prstGeom>
          <a:noFill/>
        </p:spPr>
        <p:txBody>
          <a:bodyPr wrap="square" rtlCol="0">
            <a:spAutoFit/>
          </a:bodyPr>
          <a:lstStyle/>
          <a:p>
            <a:r>
              <a:rPr lang="sv-SE" sz="1200" dirty="0" smtClean="0">
                <a:latin typeface="Arial" panose="020B0604020202020204" pitchFamily="34" charset="0"/>
                <a:cs typeface="Arial" panose="020B0604020202020204" pitchFamily="34" charset="0"/>
              </a:rPr>
              <a:t>* Del av ansökningsperioden  	** I produktion sedan 2016-06-09</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22000" y="434138"/>
            <a:ext cx="6738950" cy="695069"/>
          </a:xfrm>
        </p:spPr>
        <p:txBody>
          <a:bodyPr/>
          <a:lstStyle/>
          <a:p>
            <a:r>
              <a:rPr lang="sv-SE" dirty="0" smtClean="0"/>
              <a:t>Nytt innehåll under året</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17</a:t>
            </a:fld>
            <a:endParaRPr lang="sv-SE" dirty="0"/>
          </a:p>
        </p:txBody>
      </p:sp>
      <p:sp>
        <p:nvSpPr>
          <p:cNvPr id="4" name="Platshållare för sidfot 3"/>
          <p:cNvSpPr>
            <a:spLocks noGrp="1"/>
          </p:cNvSpPr>
          <p:nvPr>
            <p:ph type="ftr" sz="quarter" idx="15"/>
          </p:nvPr>
        </p:nvSpPr>
        <p:spPr/>
        <p:txBody>
          <a:bodyPr/>
          <a:lstStyle/>
          <a:p>
            <a:r>
              <a:rPr lang="en-GB" smtClean="0"/>
              <a:t>HÅLLBAR STAD – ÖPPEN FÖR VÄRLDEN </a:t>
            </a:r>
            <a:endParaRPr lang="en-GB" dirty="0"/>
          </a:p>
        </p:txBody>
      </p:sp>
      <p:sp>
        <p:nvSpPr>
          <p:cNvPr id="5" name="Platshållare för text 4"/>
          <p:cNvSpPr>
            <a:spLocks noGrp="1"/>
          </p:cNvSpPr>
          <p:nvPr>
            <p:ph type="body" sz="quarter" idx="13"/>
          </p:nvPr>
        </p:nvSpPr>
        <p:spPr>
          <a:xfrm>
            <a:off x="522000" y="1170771"/>
            <a:ext cx="8228598" cy="4963629"/>
          </a:xfrm>
        </p:spPr>
        <p:txBody>
          <a:bodyPr numCol="3"/>
          <a:lstStyle/>
          <a:p>
            <a:r>
              <a:rPr lang="sv-SE" sz="1200" dirty="0" smtClean="0"/>
              <a:t>Sverigeprojektet inom bygg</a:t>
            </a:r>
          </a:p>
          <a:p>
            <a:r>
              <a:rPr lang="sv-SE" sz="1200" dirty="0" smtClean="0"/>
              <a:t>Temporära flyktingbostäder</a:t>
            </a:r>
          </a:p>
          <a:p>
            <a:r>
              <a:rPr lang="sv-SE" sz="1200" dirty="0" smtClean="0"/>
              <a:t>Sverigeförhandlingen</a:t>
            </a:r>
          </a:p>
          <a:p>
            <a:r>
              <a:rPr lang="sv-SE" sz="1200" dirty="0" smtClean="0"/>
              <a:t>Giftfri förskola</a:t>
            </a:r>
          </a:p>
          <a:p>
            <a:r>
              <a:rPr lang="sv-SE" sz="1200" dirty="0" smtClean="0"/>
              <a:t>Ny nämnd - Trafiknämndens färdtjänstutskott </a:t>
            </a:r>
          </a:p>
          <a:p>
            <a:r>
              <a:rPr lang="sv-SE" sz="1200" dirty="0" smtClean="0"/>
              <a:t>Frågelåda för flykting </a:t>
            </a:r>
          </a:p>
          <a:p>
            <a:r>
              <a:rPr lang="sv-SE" sz="1200" dirty="0" err="1" smtClean="0"/>
              <a:t>Mini-Maria</a:t>
            </a:r>
            <a:r>
              <a:rPr lang="sv-SE" sz="1200" dirty="0" smtClean="0"/>
              <a:t> under Familj, barn och ungdom</a:t>
            </a:r>
          </a:p>
          <a:p>
            <a:r>
              <a:rPr lang="sv-SE" sz="1200" dirty="0" smtClean="0"/>
              <a:t>Sök föreningsstöd i din stadsdel.</a:t>
            </a:r>
          </a:p>
          <a:p>
            <a:r>
              <a:rPr lang="sv-SE" sz="1200" dirty="0" smtClean="0"/>
              <a:t>Ny e-tjänst och ny struktur för ansökan om avlösning för äldre.</a:t>
            </a:r>
          </a:p>
          <a:p>
            <a:r>
              <a:rPr lang="sv-SE" sz="1200" dirty="0" smtClean="0"/>
              <a:t>Ny i Sverige</a:t>
            </a:r>
          </a:p>
          <a:p>
            <a:r>
              <a:rPr lang="sv-SE" sz="1200" dirty="0" smtClean="0"/>
              <a:t>Ny e-tjänst ansök om hemvårdsbidrag</a:t>
            </a:r>
          </a:p>
          <a:p>
            <a:r>
              <a:rPr lang="sv-SE" sz="1200" dirty="0" smtClean="0"/>
              <a:t>Rambeslut hemtjänst</a:t>
            </a:r>
          </a:p>
          <a:p>
            <a:r>
              <a:rPr lang="sv-SE" sz="1200" dirty="0" smtClean="0"/>
              <a:t>Avgifter och kostnader för äldreomsorg </a:t>
            </a:r>
          </a:p>
          <a:p>
            <a:r>
              <a:rPr lang="sv-SE" sz="1200" dirty="0" smtClean="0"/>
              <a:t>Maxtaxa och förbehållsbelopp </a:t>
            </a:r>
          </a:p>
          <a:p>
            <a:r>
              <a:rPr lang="sv-SE" sz="1200" dirty="0" smtClean="0"/>
              <a:t>E-tjänst Anmäl ändrad inkomst- äldreomsorg</a:t>
            </a:r>
          </a:p>
          <a:p>
            <a:r>
              <a:rPr lang="sv-SE" sz="1200" dirty="0" smtClean="0"/>
              <a:t>Beställ hämtning av trädgårdsavfall</a:t>
            </a:r>
          </a:p>
          <a:p>
            <a:r>
              <a:rPr lang="sv-SE" sz="1200" dirty="0" smtClean="0"/>
              <a:t>Trafiknytt</a:t>
            </a:r>
          </a:p>
          <a:p>
            <a:r>
              <a:rPr lang="sv-SE" sz="1200" dirty="0" smtClean="0"/>
              <a:t>Stöd för människor i sorg</a:t>
            </a:r>
          </a:p>
          <a:p>
            <a:r>
              <a:rPr lang="sv-SE" sz="1200" dirty="0" smtClean="0"/>
              <a:t>Dela mera</a:t>
            </a:r>
          </a:p>
          <a:p>
            <a:r>
              <a:rPr lang="sv-SE" sz="1200" dirty="0" smtClean="0"/>
              <a:t>Kö till anpassad bostad</a:t>
            </a:r>
          </a:p>
          <a:p>
            <a:r>
              <a:rPr lang="sv-SE" sz="1200" dirty="0" smtClean="0"/>
              <a:t>Rapporter och publikationer</a:t>
            </a:r>
          </a:p>
          <a:p>
            <a:r>
              <a:rPr lang="sv-SE" sz="1200" dirty="0" err="1" smtClean="0"/>
              <a:t>Miljödiplomerad-</a:t>
            </a:r>
            <a:r>
              <a:rPr lang="sv-SE" sz="1200" dirty="0" smtClean="0"/>
              <a:t> logga in här</a:t>
            </a:r>
          </a:p>
          <a:p>
            <a:r>
              <a:rPr lang="sv-SE" sz="1200" dirty="0" err="1" smtClean="0"/>
              <a:t>Utbildningsförvaltningen-</a:t>
            </a:r>
            <a:r>
              <a:rPr lang="sv-SE" sz="1200" dirty="0" smtClean="0"/>
              <a:t> Jobba hos oss</a:t>
            </a:r>
          </a:p>
          <a:p>
            <a:r>
              <a:rPr lang="sv-SE" sz="1200" dirty="0" smtClean="0"/>
              <a:t>Forum jämlik stad</a:t>
            </a:r>
          </a:p>
          <a:p>
            <a:r>
              <a:rPr lang="sv-SE" sz="1200" dirty="0" smtClean="0"/>
              <a:t>Kvalitetsutveckling nya sidor/ny struktur</a:t>
            </a:r>
          </a:p>
          <a:p>
            <a:r>
              <a:rPr lang="sv-SE" sz="1200" dirty="0" smtClean="0"/>
              <a:t>Ny sida Bemannade lekplatser. </a:t>
            </a:r>
          </a:p>
          <a:p>
            <a:r>
              <a:rPr lang="sv-SE" sz="1200" dirty="0" smtClean="0"/>
              <a:t>Insyn i fristående grundskolor</a:t>
            </a:r>
          </a:p>
          <a:p>
            <a:r>
              <a:rPr lang="sv-SE" sz="1200" dirty="0" smtClean="0"/>
              <a:t>Privatekonomisk rådgivning</a:t>
            </a:r>
          </a:p>
          <a:p>
            <a:r>
              <a:rPr lang="sv-SE" sz="1200" dirty="0" smtClean="0"/>
              <a:t>Satsning på Matematik</a:t>
            </a:r>
          </a:p>
          <a:p>
            <a:r>
              <a:rPr lang="sv-SE" sz="1200" dirty="0" smtClean="0"/>
              <a:t>Regler för förskoleklass</a:t>
            </a:r>
          </a:p>
          <a:p>
            <a:r>
              <a:rPr lang="sv-SE" sz="1200" dirty="0" smtClean="0"/>
              <a:t>Och en lång rad enhetssidor</a:t>
            </a: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Kalendariet – unika sidvisningar</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18</a:t>
            </a:fld>
            <a:endParaRPr lang="sv-SE" dirty="0"/>
          </a:p>
        </p:txBody>
      </p:sp>
      <p:sp>
        <p:nvSpPr>
          <p:cNvPr id="4" name="Platshållare för sidfot 3"/>
          <p:cNvSpPr>
            <a:spLocks noGrp="1"/>
          </p:cNvSpPr>
          <p:nvPr>
            <p:ph type="ftr" sz="quarter" idx="15"/>
          </p:nvPr>
        </p:nvSpPr>
        <p:spPr/>
        <p:txBody>
          <a:bodyPr/>
          <a:lstStyle/>
          <a:p>
            <a:r>
              <a:rPr lang="en-GB" smtClean="0"/>
              <a:t>HÅLLBAR STAD – ÖPPEN FÖR VÄRLDEN </a:t>
            </a:r>
            <a:endParaRPr lang="en-GB" dirty="0"/>
          </a:p>
        </p:txBody>
      </p:sp>
      <p:sp>
        <p:nvSpPr>
          <p:cNvPr id="7" name="textruta 6"/>
          <p:cNvSpPr txBox="1"/>
          <p:nvPr/>
        </p:nvSpPr>
        <p:spPr>
          <a:xfrm>
            <a:off x="522000" y="4730607"/>
            <a:ext cx="7776051" cy="1323439"/>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sv-SE" sz="1600" dirty="0" smtClean="0">
                <a:latin typeface="Arial" panose="020B0604020202020204" pitchFamily="34" charset="0"/>
                <a:cs typeface="Arial" panose="020B0604020202020204" pitchFamily="34" charset="0"/>
              </a:rPr>
              <a:t>Totalt har vi haft 87 468 unika sidvisningar i kalendariet under 2016.</a:t>
            </a:r>
          </a:p>
          <a:p>
            <a:endParaRPr lang="sv-SE" sz="1600" dirty="0" smtClean="0">
              <a:latin typeface="Arial" panose="020B0604020202020204" pitchFamily="34" charset="0"/>
              <a:cs typeface="Arial" panose="020B0604020202020204" pitchFamily="34" charset="0"/>
            </a:endParaRPr>
          </a:p>
          <a:p>
            <a:r>
              <a:rPr lang="sv-SE" sz="1600" dirty="0" smtClean="0">
                <a:latin typeface="Arial" panose="020B0604020202020204" pitchFamily="34" charset="0"/>
                <a:cs typeface="Arial" panose="020B0604020202020204" pitchFamily="34" charset="0"/>
              </a:rPr>
              <a:t>Tydliga besökstoppar under sportlovet, på valborg och under höstlovet.</a:t>
            </a:r>
          </a:p>
          <a:p>
            <a:endParaRPr lang="sv-SE" sz="1600" dirty="0" smtClean="0">
              <a:latin typeface="Arial" panose="020B0604020202020204" pitchFamily="34" charset="0"/>
              <a:cs typeface="Arial" panose="020B0604020202020204" pitchFamily="34" charset="0"/>
            </a:endParaRPr>
          </a:p>
          <a:p>
            <a:r>
              <a:rPr lang="sv-SE" sz="1600" dirty="0" smtClean="0">
                <a:latin typeface="Arial" panose="020B0604020202020204" pitchFamily="34" charset="0"/>
                <a:cs typeface="Arial" panose="020B0604020202020204" pitchFamily="34" charset="0"/>
              </a:rPr>
              <a:t>Valborgsaktiviteterna är de mest klickade aktiviteterna.</a:t>
            </a:r>
          </a:p>
        </p:txBody>
      </p:sp>
      <p:pic>
        <p:nvPicPr>
          <p:cNvPr id="14337" name="Picture 1"/>
          <p:cNvPicPr>
            <a:picLocks noChangeAspect="1" noChangeArrowheads="1"/>
          </p:cNvPicPr>
          <p:nvPr/>
        </p:nvPicPr>
        <p:blipFill>
          <a:blip r:embed="rId3"/>
          <a:srcRect/>
          <a:stretch>
            <a:fillRect/>
          </a:stretch>
        </p:blipFill>
        <p:spPr bwMode="auto">
          <a:xfrm>
            <a:off x="207820" y="3137269"/>
            <a:ext cx="8750598" cy="1368498"/>
          </a:xfrm>
          <a:prstGeom prst="rect">
            <a:avLst/>
          </a:prstGeom>
          <a:noFill/>
          <a:ln w="9525">
            <a:noFill/>
            <a:miter lim="800000"/>
            <a:headEnd/>
            <a:tailEnd/>
          </a:ln>
        </p:spPr>
      </p:pic>
      <p:pic>
        <p:nvPicPr>
          <p:cNvPr id="14339" name="Picture 3"/>
          <p:cNvPicPr>
            <a:picLocks noChangeAspect="1" noChangeArrowheads="1"/>
          </p:cNvPicPr>
          <p:nvPr/>
        </p:nvPicPr>
        <p:blipFill>
          <a:blip r:embed="rId4"/>
          <a:srcRect b="17142"/>
          <a:stretch>
            <a:fillRect/>
          </a:stretch>
        </p:blipFill>
        <p:spPr bwMode="auto">
          <a:xfrm>
            <a:off x="349252" y="1073140"/>
            <a:ext cx="8025523" cy="1909051"/>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4"/>
          </p:nvPr>
        </p:nvSpPr>
        <p:spPr/>
        <p:txBody>
          <a:bodyPr/>
          <a:lstStyle/>
          <a:p>
            <a:fld id="{CCB980A4-8073-2E47-BD49-CDC58DACAC28}" type="slidenum">
              <a:rPr lang="sv-SE" smtClean="0"/>
              <a:pPr/>
              <a:t>19</a:t>
            </a:fld>
            <a:endParaRPr lang="sv-SE" dirty="0"/>
          </a:p>
        </p:txBody>
      </p:sp>
      <p:sp>
        <p:nvSpPr>
          <p:cNvPr id="4" name="Platshållare för sidfot 3"/>
          <p:cNvSpPr>
            <a:spLocks noGrp="1"/>
          </p:cNvSpPr>
          <p:nvPr>
            <p:ph type="ftr" sz="quarter" idx="15"/>
          </p:nvPr>
        </p:nvSpPr>
        <p:spPr/>
        <p:txBody>
          <a:bodyPr/>
          <a:lstStyle/>
          <a:p>
            <a:r>
              <a:rPr lang="en-GB" smtClean="0"/>
              <a:t>HÅLLBAR STAD – ÖPPEN FÖR VÄRLDEN </a:t>
            </a:r>
            <a:endParaRPr lang="en-GB" dirty="0"/>
          </a:p>
        </p:txBody>
      </p:sp>
      <p:sp>
        <p:nvSpPr>
          <p:cNvPr id="7" name="Platshållare för text 6"/>
          <p:cNvSpPr>
            <a:spLocks noGrp="1"/>
          </p:cNvSpPr>
          <p:nvPr>
            <p:ph type="body" sz="quarter" idx="14"/>
          </p:nvPr>
        </p:nvSpPr>
        <p:spPr>
          <a:xfrm>
            <a:off x="300789" y="2157704"/>
            <a:ext cx="3116811" cy="3621690"/>
          </a:xfrm>
          <a:ln/>
        </p:spPr>
        <p:style>
          <a:lnRef idx="2">
            <a:schemeClr val="accent6"/>
          </a:lnRef>
          <a:fillRef idx="1">
            <a:schemeClr val="lt1"/>
          </a:fillRef>
          <a:effectRef idx="0">
            <a:schemeClr val="accent6"/>
          </a:effectRef>
          <a:fontRef idx="minor">
            <a:schemeClr val="dk1"/>
          </a:fontRef>
        </p:style>
        <p:txBody>
          <a:bodyPr lIns="72000" rIns="72000"/>
          <a:lstStyle/>
          <a:p>
            <a:pPr algn="l"/>
            <a:r>
              <a:rPr lang="sv-SE" sz="1800" dirty="0" smtClean="0">
                <a:solidFill>
                  <a:srgbClr val="2C2C2C"/>
                </a:solidFill>
              </a:rPr>
              <a:t>I januari 2017 var 1884 verksamheter inventerade i Göteborg Stad.</a:t>
            </a:r>
          </a:p>
          <a:p>
            <a:endParaRPr lang="sv-SE" sz="1800" dirty="0" smtClean="0">
              <a:solidFill>
                <a:srgbClr val="2C2C2C"/>
              </a:solidFill>
            </a:endParaRPr>
          </a:p>
          <a:p>
            <a:pPr algn="l"/>
            <a:r>
              <a:rPr lang="sv-SE" sz="1800" dirty="0" smtClean="0">
                <a:solidFill>
                  <a:srgbClr val="2C2C2C"/>
                </a:solidFill>
              </a:rPr>
              <a:t>1511 av verksamheterna/</a:t>
            </a:r>
            <a:br>
              <a:rPr lang="sv-SE" sz="1800" dirty="0" smtClean="0">
                <a:solidFill>
                  <a:srgbClr val="2C2C2C"/>
                </a:solidFill>
              </a:rPr>
            </a:br>
            <a:r>
              <a:rPr lang="sv-SE" sz="1800" dirty="0" smtClean="0">
                <a:solidFill>
                  <a:srgbClr val="2C2C2C"/>
                </a:solidFill>
              </a:rPr>
              <a:t>anläggningar var länkade från </a:t>
            </a:r>
            <a:r>
              <a:rPr lang="sv-SE" sz="1800" dirty="0" err="1" smtClean="0">
                <a:solidFill>
                  <a:srgbClr val="2C2C2C"/>
                </a:solidFill>
              </a:rPr>
              <a:t>goteborg.se</a:t>
            </a:r>
            <a:r>
              <a:rPr lang="sv-SE" sz="1400" dirty="0" smtClean="0">
                <a:solidFill>
                  <a:srgbClr val="2C2C2C"/>
                </a:solidFill>
              </a:rPr>
              <a:t>. </a:t>
            </a:r>
          </a:p>
          <a:p>
            <a:pPr algn="l"/>
            <a:endParaRPr lang="sv-SE" sz="1400" dirty="0" smtClean="0">
              <a:solidFill>
                <a:srgbClr val="2C2C2C"/>
              </a:solidFill>
            </a:endParaRPr>
          </a:p>
          <a:p>
            <a:pPr algn="l"/>
            <a:r>
              <a:rPr lang="sv-SE" sz="1800" dirty="0" smtClean="0">
                <a:solidFill>
                  <a:srgbClr val="2C2C2C"/>
                </a:solidFill>
              </a:rPr>
              <a:t>Totalt ska ca 2 900 verksamheter/anläggningar inventeras</a:t>
            </a:r>
          </a:p>
          <a:p>
            <a:pPr algn="l"/>
            <a:endParaRPr lang="sv-SE" sz="1400" dirty="0" smtClean="0">
              <a:solidFill>
                <a:srgbClr val="2C2C2C"/>
              </a:solidFill>
            </a:endParaRPr>
          </a:p>
          <a:p>
            <a:pPr algn="l"/>
            <a:endParaRPr lang="sv-SE" sz="1400" dirty="0">
              <a:solidFill>
                <a:srgbClr val="2C2C2C"/>
              </a:solidFill>
            </a:endParaRPr>
          </a:p>
        </p:txBody>
      </p:sp>
      <p:sp>
        <p:nvSpPr>
          <p:cNvPr id="8" name="Rubrik 1"/>
          <p:cNvSpPr>
            <a:spLocks noGrp="1"/>
          </p:cNvSpPr>
          <p:nvPr>
            <p:ph type="title"/>
          </p:nvPr>
        </p:nvSpPr>
        <p:spPr>
          <a:xfrm>
            <a:off x="674400" y="628102"/>
            <a:ext cx="6738950" cy="695069"/>
          </a:xfrm>
        </p:spPr>
        <p:txBody>
          <a:bodyPr/>
          <a:lstStyle/>
          <a:p>
            <a:r>
              <a:rPr lang="sv-SE" dirty="0" smtClean="0"/>
              <a:t>Tillgänglighetsdatabasen - TD2</a:t>
            </a:r>
            <a:endParaRPr lang="sv-SE" dirty="0"/>
          </a:p>
        </p:txBody>
      </p:sp>
      <p:graphicFrame>
        <p:nvGraphicFramePr>
          <p:cNvPr id="10" name="Diagram 9"/>
          <p:cNvGraphicFramePr/>
          <p:nvPr/>
        </p:nvGraphicFramePr>
        <p:xfrm>
          <a:off x="3726052" y="2493818"/>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Stora händelser under året</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2</a:t>
            </a:fld>
            <a:endParaRPr lang="sv-SE" dirty="0"/>
          </a:p>
        </p:txBody>
      </p:sp>
      <p:sp>
        <p:nvSpPr>
          <p:cNvPr id="4" name="Platshållare för sidfot 3"/>
          <p:cNvSpPr>
            <a:spLocks noGrp="1"/>
          </p:cNvSpPr>
          <p:nvPr>
            <p:ph type="ftr" sz="quarter" idx="15"/>
          </p:nvPr>
        </p:nvSpPr>
        <p:spPr/>
        <p:txBody>
          <a:bodyPr/>
          <a:lstStyle/>
          <a:p>
            <a:r>
              <a:rPr lang="en-GB" smtClean="0"/>
              <a:t>HÅLLBAR STAD – ÖPPEN FÖR VÄRLDEN </a:t>
            </a:r>
            <a:endParaRPr lang="en-GB" dirty="0"/>
          </a:p>
        </p:txBody>
      </p:sp>
      <p:sp>
        <p:nvSpPr>
          <p:cNvPr id="5" name="Platshållare för text 4"/>
          <p:cNvSpPr>
            <a:spLocks noGrp="1"/>
          </p:cNvSpPr>
          <p:nvPr>
            <p:ph type="body" sz="quarter" idx="13"/>
          </p:nvPr>
        </p:nvSpPr>
        <p:spPr>
          <a:xfrm>
            <a:off x="522000" y="1357809"/>
            <a:ext cx="4715018" cy="4963629"/>
          </a:xfrm>
        </p:spPr>
        <p:txBody>
          <a:bodyPr/>
          <a:lstStyle/>
          <a:p>
            <a:r>
              <a:rPr lang="sv-SE" dirty="0" smtClean="0"/>
              <a:t>Digital kanalstrategi beslutad</a:t>
            </a:r>
          </a:p>
          <a:p>
            <a:endParaRPr lang="sv-SE" sz="1000" dirty="0" smtClean="0"/>
          </a:p>
          <a:p>
            <a:r>
              <a:rPr lang="sv-SE" dirty="0" smtClean="0"/>
              <a:t>Mobilanpassad </a:t>
            </a:r>
            <a:r>
              <a:rPr lang="sv-SE" dirty="0" err="1" smtClean="0"/>
              <a:t>goteborg.se</a:t>
            </a:r>
            <a:endParaRPr lang="sv-SE" dirty="0" smtClean="0"/>
          </a:p>
          <a:p>
            <a:endParaRPr lang="sv-SE" sz="1000" dirty="0" smtClean="0"/>
          </a:p>
          <a:p>
            <a:r>
              <a:rPr lang="sv-SE" dirty="0" smtClean="0"/>
              <a:t>Enhetssidor </a:t>
            </a:r>
          </a:p>
          <a:p>
            <a:endParaRPr lang="sv-SE" sz="1000" dirty="0" smtClean="0"/>
          </a:p>
          <a:p>
            <a:r>
              <a:rPr lang="sv-SE" dirty="0" smtClean="0"/>
              <a:t>Särprofilerade enhetssidor</a:t>
            </a:r>
          </a:p>
          <a:p>
            <a:endParaRPr lang="sv-SE" sz="1000" dirty="0" smtClean="0"/>
          </a:p>
          <a:p>
            <a:r>
              <a:rPr lang="sv-SE" dirty="0" smtClean="0"/>
              <a:t>Kanalregistrering</a:t>
            </a:r>
          </a:p>
          <a:p>
            <a:endParaRPr lang="sv-SE" sz="1000" dirty="0" smtClean="0"/>
          </a:p>
          <a:p>
            <a:r>
              <a:rPr lang="sv-SE" dirty="0" smtClean="0"/>
              <a:t>Externa digitala kanaler handbok</a:t>
            </a:r>
          </a:p>
          <a:p>
            <a:endParaRPr lang="sv-SE" dirty="0" smtClean="0"/>
          </a:p>
          <a:p>
            <a:endParaRPr lang="sv-SE" dirty="0"/>
          </a:p>
        </p:txBody>
      </p:sp>
      <p:pic>
        <p:nvPicPr>
          <p:cNvPr id="1027" name="Picture 3"/>
          <p:cNvPicPr>
            <a:picLocks noChangeAspect="1" noChangeArrowheads="1"/>
          </p:cNvPicPr>
          <p:nvPr/>
        </p:nvPicPr>
        <p:blipFill>
          <a:blip r:embed="rId2"/>
          <a:srcRect/>
          <a:stretch>
            <a:fillRect/>
          </a:stretch>
        </p:blipFill>
        <p:spPr bwMode="auto">
          <a:xfrm>
            <a:off x="7181554" y="1170771"/>
            <a:ext cx="1704127" cy="917802"/>
          </a:xfrm>
          <a:prstGeom prst="rect">
            <a:avLst/>
          </a:prstGeom>
          <a:noFill/>
          <a:ln w="9525">
            <a:noFill/>
            <a:miter lim="800000"/>
            <a:headEnd/>
            <a:tailEnd/>
          </a:ln>
        </p:spPr>
      </p:pic>
      <p:pic>
        <p:nvPicPr>
          <p:cNvPr id="1028" name="Picture 4"/>
          <p:cNvPicPr>
            <a:picLocks noChangeAspect="1" noChangeArrowheads="1"/>
          </p:cNvPicPr>
          <p:nvPr/>
        </p:nvPicPr>
        <p:blipFill>
          <a:blip r:embed="rId3"/>
          <a:srcRect/>
          <a:stretch>
            <a:fillRect/>
          </a:stretch>
        </p:blipFill>
        <p:spPr bwMode="auto">
          <a:xfrm>
            <a:off x="4938062" y="1662546"/>
            <a:ext cx="2322887" cy="1610590"/>
          </a:xfrm>
          <a:prstGeom prst="rect">
            <a:avLst/>
          </a:prstGeom>
          <a:noFill/>
          <a:ln w="9525">
            <a:noFill/>
            <a:miter lim="800000"/>
            <a:headEnd/>
            <a:tailEnd/>
          </a:ln>
        </p:spPr>
      </p:pic>
      <p:pic>
        <p:nvPicPr>
          <p:cNvPr id="1030" name="Picture 6"/>
          <p:cNvPicPr>
            <a:picLocks noChangeAspect="1" noChangeArrowheads="1"/>
          </p:cNvPicPr>
          <p:nvPr/>
        </p:nvPicPr>
        <p:blipFill>
          <a:blip r:embed="rId4"/>
          <a:srcRect/>
          <a:stretch>
            <a:fillRect/>
          </a:stretch>
        </p:blipFill>
        <p:spPr bwMode="auto">
          <a:xfrm>
            <a:off x="4938062" y="3615951"/>
            <a:ext cx="2061709" cy="1324793"/>
          </a:xfrm>
          <a:prstGeom prst="rect">
            <a:avLst/>
          </a:prstGeom>
          <a:noFill/>
          <a:ln w="9525">
            <a:noFill/>
            <a:miter lim="800000"/>
            <a:headEnd/>
            <a:tailEnd/>
          </a:ln>
        </p:spPr>
      </p:pic>
      <p:pic>
        <p:nvPicPr>
          <p:cNvPr id="1029" name="Picture 5"/>
          <p:cNvPicPr>
            <a:picLocks noChangeAspect="1" noChangeArrowheads="1"/>
          </p:cNvPicPr>
          <p:nvPr/>
        </p:nvPicPr>
        <p:blipFill>
          <a:blip r:embed="rId5"/>
          <a:srcRect/>
          <a:stretch>
            <a:fillRect/>
          </a:stretch>
        </p:blipFill>
        <p:spPr bwMode="auto">
          <a:xfrm>
            <a:off x="6772219" y="3054925"/>
            <a:ext cx="2131592" cy="1350818"/>
          </a:xfrm>
          <a:prstGeom prst="rect">
            <a:avLst/>
          </a:prstGeom>
          <a:noFill/>
          <a:ln w="9525">
            <a:noFill/>
            <a:miter lim="800000"/>
            <a:headEnd/>
            <a:tailEnd/>
          </a:ln>
        </p:spPr>
      </p:pic>
      <p:pic>
        <p:nvPicPr>
          <p:cNvPr id="1031" name="Picture 7"/>
          <p:cNvPicPr>
            <a:picLocks noChangeAspect="1" noChangeArrowheads="1"/>
          </p:cNvPicPr>
          <p:nvPr/>
        </p:nvPicPr>
        <p:blipFill>
          <a:blip r:embed="rId6"/>
          <a:srcRect/>
          <a:stretch>
            <a:fillRect/>
          </a:stretch>
        </p:blipFill>
        <p:spPr bwMode="auto">
          <a:xfrm>
            <a:off x="5091545" y="5239737"/>
            <a:ext cx="1680674" cy="915011"/>
          </a:xfrm>
          <a:prstGeom prst="rect">
            <a:avLst/>
          </a:prstGeom>
          <a:noFill/>
          <a:ln w="9525">
            <a:noFill/>
            <a:miter lim="800000"/>
            <a:headEnd/>
            <a:tailEnd/>
          </a:ln>
        </p:spPr>
      </p:pic>
      <p:pic>
        <p:nvPicPr>
          <p:cNvPr id="1032" name="Picture 8"/>
          <p:cNvPicPr>
            <a:picLocks noChangeAspect="1" noChangeArrowheads="1"/>
          </p:cNvPicPr>
          <p:nvPr/>
        </p:nvPicPr>
        <p:blipFill>
          <a:blip r:embed="rId7"/>
          <a:srcRect/>
          <a:stretch>
            <a:fillRect/>
          </a:stretch>
        </p:blipFill>
        <p:spPr bwMode="auto">
          <a:xfrm>
            <a:off x="7039813" y="4733649"/>
            <a:ext cx="1863998" cy="104601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Behörigheter</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20</a:t>
            </a:fld>
            <a:endParaRPr lang="sv-SE" dirty="0"/>
          </a:p>
        </p:txBody>
      </p:sp>
      <p:sp>
        <p:nvSpPr>
          <p:cNvPr id="4" name="Platshållare för sidfot 3"/>
          <p:cNvSpPr>
            <a:spLocks noGrp="1"/>
          </p:cNvSpPr>
          <p:nvPr>
            <p:ph type="ftr" sz="quarter" idx="15"/>
          </p:nvPr>
        </p:nvSpPr>
        <p:spPr/>
        <p:txBody>
          <a:bodyPr/>
          <a:lstStyle/>
          <a:p>
            <a:r>
              <a:rPr lang="en-GB" smtClean="0"/>
              <a:t>HÅLLBAR STAD – ÖPPEN FÖR VÄRLDEN </a:t>
            </a:r>
            <a:endParaRPr lang="en-GB" dirty="0"/>
          </a:p>
        </p:txBody>
      </p:sp>
      <p:sp>
        <p:nvSpPr>
          <p:cNvPr id="7" name="textruta 6"/>
          <p:cNvSpPr txBox="1"/>
          <p:nvPr/>
        </p:nvSpPr>
        <p:spPr>
          <a:xfrm>
            <a:off x="522000" y="1170771"/>
            <a:ext cx="2895600" cy="338554"/>
          </a:xfrm>
          <a:prstGeom prst="rect">
            <a:avLst/>
          </a:prstGeom>
          <a:noFill/>
        </p:spPr>
        <p:txBody>
          <a:bodyPr wrap="square" rtlCol="0">
            <a:spAutoFit/>
          </a:bodyPr>
          <a:lstStyle/>
          <a:p>
            <a:r>
              <a:rPr lang="sv-SE" sz="1600" b="1" dirty="0" smtClean="0">
                <a:latin typeface="Arial" panose="020B0604020202020204" pitchFamily="34" charset="0"/>
                <a:cs typeface="Arial" panose="020B0604020202020204" pitchFamily="34" charset="0"/>
              </a:rPr>
              <a:t>Totalt 550 </a:t>
            </a:r>
            <a:r>
              <a:rPr lang="sv-SE" sz="1600" b="1" dirty="0" err="1" smtClean="0">
                <a:latin typeface="Arial" panose="020B0604020202020204" pitchFamily="34" charset="0"/>
                <a:cs typeface="Arial" panose="020B0604020202020204" pitchFamily="34" charset="0"/>
              </a:rPr>
              <a:t>st</a:t>
            </a:r>
            <a:endParaRPr lang="sv-SE" sz="1600" b="1" dirty="0" smtClean="0">
              <a:latin typeface="Arial" panose="020B0604020202020204" pitchFamily="34" charset="0"/>
              <a:cs typeface="Arial" panose="020B0604020202020204" pitchFamily="34" charset="0"/>
            </a:endParaRPr>
          </a:p>
        </p:txBody>
      </p:sp>
      <p:graphicFrame>
        <p:nvGraphicFramePr>
          <p:cNvPr id="8" name="Diagram 7"/>
          <p:cNvGraphicFramePr/>
          <p:nvPr/>
        </p:nvGraphicFramePr>
        <p:xfrm>
          <a:off x="522001" y="3823855"/>
          <a:ext cx="8019326" cy="24451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Diagram 9"/>
          <p:cNvGraphicFramePr/>
          <p:nvPr/>
        </p:nvGraphicFramePr>
        <p:xfrm>
          <a:off x="986589" y="1236525"/>
          <a:ext cx="6436895" cy="258733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847986" y="2129571"/>
            <a:ext cx="5486252" cy="2373604"/>
          </a:xfrm>
        </p:spPr>
        <p:txBody>
          <a:bodyPr/>
          <a:lstStyle/>
          <a:p>
            <a:r>
              <a:rPr lang="sv-SE" sz="5400" dirty="0" smtClean="0"/>
              <a:t>Sökordsstatistik</a:t>
            </a:r>
            <a:br>
              <a:rPr lang="sv-SE" sz="5400" dirty="0" smtClean="0"/>
            </a:br>
            <a:endParaRPr lang="sv-SE" sz="3200" dirty="0"/>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22000" y="340619"/>
            <a:ext cx="6738950" cy="695069"/>
          </a:xfrm>
        </p:spPr>
        <p:txBody>
          <a:bodyPr/>
          <a:lstStyle/>
          <a:p>
            <a:r>
              <a:rPr lang="sv-SE" dirty="0" smtClean="0"/>
              <a:t>Topp 25 interna sökord</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22</a:t>
            </a:fld>
            <a:endParaRPr lang="sv-SE" dirty="0"/>
          </a:p>
        </p:txBody>
      </p:sp>
      <p:sp>
        <p:nvSpPr>
          <p:cNvPr id="4" name="Platshållare för sidfot 3"/>
          <p:cNvSpPr>
            <a:spLocks noGrp="1"/>
          </p:cNvSpPr>
          <p:nvPr>
            <p:ph type="ftr" sz="quarter" idx="15"/>
          </p:nvPr>
        </p:nvSpPr>
        <p:spPr/>
        <p:txBody>
          <a:bodyPr/>
          <a:lstStyle/>
          <a:p>
            <a:r>
              <a:rPr lang="en-GB" smtClean="0"/>
              <a:t>HÅLLBAR STAD – ÖPPEN FÖR VÄRLDEN </a:t>
            </a:r>
            <a:endParaRPr lang="en-GB" dirty="0"/>
          </a:p>
        </p:txBody>
      </p:sp>
      <p:pic>
        <p:nvPicPr>
          <p:cNvPr id="1026" name="Picture 2"/>
          <p:cNvPicPr>
            <a:picLocks noChangeAspect="1" noChangeArrowheads="1"/>
          </p:cNvPicPr>
          <p:nvPr/>
        </p:nvPicPr>
        <p:blipFill>
          <a:blip r:embed="rId3"/>
          <a:srcRect/>
          <a:stretch>
            <a:fillRect/>
          </a:stretch>
        </p:blipFill>
        <p:spPr bwMode="auto">
          <a:xfrm>
            <a:off x="656063" y="1105335"/>
            <a:ext cx="6127750" cy="4999037"/>
          </a:xfrm>
          <a:prstGeom prst="rect">
            <a:avLst/>
          </a:prstGeom>
          <a:noFill/>
          <a:ln w="9525">
            <a:noFill/>
            <a:miter lim="800000"/>
            <a:headEnd/>
            <a:tailEnd/>
          </a:ln>
        </p:spPr>
      </p:pic>
      <p:sp>
        <p:nvSpPr>
          <p:cNvPr id="6" name="textruta 5"/>
          <p:cNvSpPr txBox="1"/>
          <p:nvPr/>
        </p:nvSpPr>
        <p:spPr>
          <a:xfrm>
            <a:off x="7260950" y="1537855"/>
            <a:ext cx="1489648" cy="2062103"/>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sv-SE" sz="1600" dirty="0" smtClean="0">
                <a:latin typeface="Arial" panose="020B0604020202020204" pitchFamily="34" charset="0"/>
                <a:cs typeface="Arial" panose="020B0604020202020204" pitchFamily="34" charset="0"/>
              </a:rPr>
              <a:t>Först på plats 12 hittar vi ett sökord som inte handlar om information till anställda inom staden</a:t>
            </a:r>
            <a:r>
              <a:rPr lang="sv-SE" sz="1600" b="1" dirty="0" smtClean="0">
                <a:latin typeface="Arial" panose="020B0604020202020204" pitchFamily="34" charset="0"/>
                <a:cs typeface="Arial" panose="020B0604020202020204" pitchFamily="34" charset="0"/>
              </a:rPr>
              <a:t>.</a:t>
            </a:r>
            <a:endParaRPr lang="sv-SE" sz="1600" b="1" dirty="0" err="1" smtClean="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err="1" smtClean="0"/>
              <a:t>Andel</a:t>
            </a:r>
            <a:r>
              <a:rPr lang="en-US" dirty="0" smtClean="0"/>
              <a:t> </a:t>
            </a:r>
            <a:r>
              <a:rPr lang="en-US" dirty="0" err="1" smtClean="0"/>
              <a:t>besök</a:t>
            </a:r>
            <a:r>
              <a:rPr lang="en-US" dirty="0" smtClean="0"/>
              <a:t> </a:t>
            </a:r>
            <a:r>
              <a:rPr lang="en-US" dirty="0" err="1" smtClean="0"/>
              <a:t>där</a:t>
            </a:r>
            <a:r>
              <a:rPr lang="en-US" dirty="0" smtClean="0"/>
              <a:t> den </a:t>
            </a:r>
            <a:r>
              <a:rPr lang="en-US" dirty="0" err="1" smtClean="0"/>
              <a:t>interna</a:t>
            </a:r>
            <a:r>
              <a:rPr lang="en-US" dirty="0" smtClean="0"/>
              <a:t> </a:t>
            </a:r>
            <a:r>
              <a:rPr lang="en-US" dirty="0" err="1" smtClean="0"/>
              <a:t>sökmotorn</a:t>
            </a:r>
            <a:r>
              <a:rPr lang="en-US" dirty="0" smtClean="0"/>
              <a:t> </a:t>
            </a:r>
            <a:r>
              <a:rPr lang="en-US" dirty="0" err="1" smtClean="0"/>
              <a:t>användes</a:t>
            </a:r>
            <a:r>
              <a:rPr lang="en-US" dirty="0" smtClean="0"/>
              <a:t> </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23</a:t>
            </a:fld>
            <a:endParaRPr lang="sv-SE" dirty="0"/>
          </a:p>
        </p:txBody>
      </p:sp>
      <p:sp>
        <p:nvSpPr>
          <p:cNvPr id="4" name="Platshållare för sidfot 3"/>
          <p:cNvSpPr>
            <a:spLocks noGrp="1"/>
          </p:cNvSpPr>
          <p:nvPr>
            <p:ph type="ftr" sz="quarter" idx="15"/>
          </p:nvPr>
        </p:nvSpPr>
        <p:spPr/>
        <p:txBody>
          <a:bodyPr/>
          <a:lstStyle/>
          <a:p>
            <a:r>
              <a:rPr lang="en-GB" smtClean="0"/>
              <a:t>HÅLLBAR STAD – ÖPPEN FÖR VÄRLDEN </a:t>
            </a:r>
            <a:endParaRPr lang="en-GB" dirty="0"/>
          </a:p>
        </p:txBody>
      </p:sp>
      <p:graphicFrame>
        <p:nvGraphicFramePr>
          <p:cNvPr id="7" name="Diagram 6"/>
          <p:cNvGraphicFramePr/>
          <p:nvPr/>
        </p:nvGraphicFramePr>
        <p:xfrm>
          <a:off x="954881" y="1170771"/>
          <a:ext cx="7234238" cy="465084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ruta 5"/>
          <p:cNvSpPr txBox="1"/>
          <p:nvPr/>
        </p:nvSpPr>
        <p:spPr>
          <a:xfrm>
            <a:off x="1205345" y="5559136"/>
            <a:ext cx="6525491" cy="338554"/>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sv-SE" sz="1600" dirty="0" smtClean="0">
                <a:latin typeface="Arial" panose="020B0604020202020204" pitchFamily="34" charset="0"/>
                <a:cs typeface="Arial" panose="020B0604020202020204" pitchFamily="34" charset="0"/>
              </a:rPr>
              <a:t>En tydlig minskning av användandet av den interna sökmotorn</a:t>
            </a: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err="1" smtClean="0"/>
              <a:t>Andel</a:t>
            </a:r>
            <a:r>
              <a:rPr lang="en-US" dirty="0" smtClean="0"/>
              <a:t> </a:t>
            </a:r>
            <a:r>
              <a:rPr lang="en-US" dirty="0" err="1" smtClean="0"/>
              <a:t>besökare</a:t>
            </a:r>
            <a:r>
              <a:rPr lang="en-US" dirty="0" smtClean="0"/>
              <a:t> </a:t>
            </a:r>
            <a:r>
              <a:rPr lang="en-US" dirty="0" err="1" smtClean="0"/>
              <a:t>från</a:t>
            </a:r>
            <a:r>
              <a:rPr lang="en-US" dirty="0" smtClean="0"/>
              <a:t> </a:t>
            </a:r>
            <a:r>
              <a:rPr lang="en-US" dirty="0" err="1" smtClean="0"/>
              <a:t>externa</a:t>
            </a:r>
            <a:r>
              <a:rPr lang="en-US" dirty="0" smtClean="0"/>
              <a:t> </a:t>
            </a:r>
            <a:r>
              <a:rPr lang="en-US" dirty="0" err="1" smtClean="0"/>
              <a:t>sökmotorer</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24</a:t>
            </a:fld>
            <a:endParaRPr lang="sv-SE" dirty="0"/>
          </a:p>
        </p:txBody>
      </p:sp>
      <p:sp>
        <p:nvSpPr>
          <p:cNvPr id="4" name="Platshållare för sidfot 3"/>
          <p:cNvSpPr>
            <a:spLocks noGrp="1"/>
          </p:cNvSpPr>
          <p:nvPr>
            <p:ph type="ftr" sz="quarter" idx="15"/>
          </p:nvPr>
        </p:nvSpPr>
        <p:spPr/>
        <p:txBody>
          <a:bodyPr/>
          <a:lstStyle/>
          <a:p>
            <a:r>
              <a:rPr lang="en-GB" smtClean="0"/>
              <a:t>HÅLLBAR STAD – ÖPPEN FÖR VÄRLDEN </a:t>
            </a:r>
            <a:endParaRPr lang="en-GB" dirty="0"/>
          </a:p>
        </p:txBody>
      </p:sp>
      <p:graphicFrame>
        <p:nvGraphicFramePr>
          <p:cNvPr id="6" name="Diagram 5"/>
          <p:cNvGraphicFramePr/>
          <p:nvPr/>
        </p:nvGraphicFramePr>
        <p:xfrm>
          <a:off x="654627" y="1170771"/>
          <a:ext cx="7219950" cy="424988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ruta 6"/>
          <p:cNvSpPr txBox="1"/>
          <p:nvPr/>
        </p:nvSpPr>
        <p:spPr>
          <a:xfrm>
            <a:off x="1246909" y="5420652"/>
            <a:ext cx="6627668"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sv-SE" sz="1600" dirty="0" smtClean="0">
                <a:latin typeface="Arial" panose="020B0604020202020204" pitchFamily="34" charset="0"/>
                <a:cs typeface="Arial" panose="020B0604020202020204" pitchFamily="34" charset="0"/>
              </a:rPr>
              <a:t>En svag ökning av antal besök som kommer från externa sökmotorer, drygt 74 %</a:t>
            </a: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847986" y="2129571"/>
            <a:ext cx="5486252" cy="2373604"/>
          </a:xfrm>
        </p:spPr>
        <p:txBody>
          <a:bodyPr/>
          <a:lstStyle/>
          <a:p>
            <a:r>
              <a:rPr lang="sv-SE" sz="5400" dirty="0" smtClean="0"/>
              <a:t>Vad tycker besökarna?</a:t>
            </a:r>
            <a:br>
              <a:rPr lang="sv-SE" sz="5400" dirty="0" smtClean="0"/>
            </a:br>
            <a:r>
              <a:rPr lang="sv-SE" sz="3200" dirty="0" smtClean="0"/>
              <a:t>Webbplatsundersökning</a:t>
            </a:r>
            <a:endParaRPr lang="sv-SE" sz="3200" dirty="0"/>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Webbplatsundersökning hösten 2016</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26</a:t>
            </a:fld>
            <a:endParaRPr lang="sv-SE" dirty="0"/>
          </a:p>
        </p:txBody>
      </p:sp>
      <p:sp>
        <p:nvSpPr>
          <p:cNvPr id="4" name="Platshållare för sidfot 3"/>
          <p:cNvSpPr>
            <a:spLocks noGrp="1"/>
          </p:cNvSpPr>
          <p:nvPr>
            <p:ph type="ftr" sz="quarter" idx="15"/>
          </p:nvPr>
        </p:nvSpPr>
        <p:spPr/>
        <p:txBody>
          <a:bodyPr/>
          <a:lstStyle/>
          <a:p>
            <a:r>
              <a:rPr lang="en-GB" smtClean="0"/>
              <a:t>HÅLLBAR STAD – ÖPPEN FÖR VÄRLDEN </a:t>
            </a:r>
            <a:endParaRPr lang="en-GB" dirty="0"/>
          </a:p>
        </p:txBody>
      </p:sp>
      <p:pic>
        <p:nvPicPr>
          <p:cNvPr id="6" name="Picture 9"/>
          <p:cNvPicPr>
            <a:picLocks noChangeAspect="1"/>
          </p:cNvPicPr>
          <p:nvPr/>
        </p:nvPicPr>
        <p:blipFill>
          <a:blip r:embed="rId3" cstate="print"/>
          <a:stretch>
            <a:fillRect/>
          </a:stretch>
        </p:blipFill>
        <p:spPr>
          <a:xfrm>
            <a:off x="744621" y="1564749"/>
            <a:ext cx="3688242" cy="4001879"/>
          </a:xfrm>
          <a:prstGeom prst="rect">
            <a:avLst/>
          </a:prstGeom>
        </p:spPr>
      </p:pic>
      <p:sp>
        <p:nvSpPr>
          <p:cNvPr id="7" name="textruta 6"/>
          <p:cNvSpPr txBox="1"/>
          <p:nvPr/>
        </p:nvSpPr>
        <p:spPr>
          <a:xfrm>
            <a:off x="5309755" y="1714500"/>
            <a:ext cx="2566554" cy="2308324"/>
          </a:xfrm>
          <a:prstGeom prst="rect">
            <a:avLst/>
          </a:prstGeom>
          <a:noFill/>
        </p:spPr>
        <p:txBody>
          <a:bodyPr wrap="square" rtlCol="0">
            <a:spAutoFit/>
          </a:bodyPr>
          <a:lstStyle/>
          <a:p>
            <a:r>
              <a:rPr lang="sv-SE" sz="1600" dirty="0" smtClean="0">
                <a:latin typeface="Arial" panose="020B0604020202020204" pitchFamily="34" charset="0"/>
                <a:cs typeface="Arial" panose="020B0604020202020204" pitchFamily="34" charset="0"/>
              </a:rPr>
              <a:t>Webbplatsundersökning genomfördes under september-oktober 2016.</a:t>
            </a:r>
          </a:p>
          <a:p>
            <a:endParaRPr lang="sv-SE" sz="1600" dirty="0" smtClean="0">
              <a:latin typeface="Arial" panose="020B0604020202020204" pitchFamily="34" charset="0"/>
              <a:cs typeface="Arial" panose="020B0604020202020204" pitchFamily="34" charset="0"/>
            </a:endParaRPr>
          </a:p>
          <a:p>
            <a:r>
              <a:rPr lang="sv-SE" sz="1600" dirty="0" err="1" smtClean="0">
                <a:latin typeface="Arial" panose="020B0604020202020204" pitchFamily="34" charset="0"/>
                <a:cs typeface="Arial" panose="020B0604020202020204" pitchFamily="34" charset="0"/>
              </a:rPr>
              <a:t>Pop-up-ruta</a:t>
            </a:r>
            <a:r>
              <a:rPr lang="sv-SE" sz="1600" dirty="0" smtClean="0">
                <a:latin typeface="Arial" panose="020B0604020202020204" pitchFamily="34" charset="0"/>
                <a:cs typeface="Arial" panose="020B0604020202020204" pitchFamily="34" charset="0"/>
              </a:rPr>
              <a:t> direkt när man kom in på </a:t>
            </a:r>
            <a:r>
              <a:rPr lang="sv-SE" sz="1600" dirty="0" err="1" smtClean="0">
                <a:latin typeface="Arial" panose="020B0604020202020204" pitchFamily="34" charset="0"/>
                <a:cs typeface="Arial" panose="020B0604020202020204" pitchFamily="34" charset="0"/>
              </a:rPr>
              <a:t>goteborg.se</a:t>
            </a:r>
            <a:r>
              <a:rPr lang="sv-SE" sz="1600" dirty="0" smtClean="0">
                <a:latin typeface="Arial" panose="020B0604020202020204" pitchFamily="34" charset="0"/>
                <a:cs typeface="Arial" panose="020B0604020202020204" pitchFamily="34" charset="0"/>
              </a:rPr>
              <a:t>.</a:t>
            </a:r>
          </a:p>
          <a:p>
            <a:endParaRPr lang="sv-SE" sz="1600" dirty="0" smtClean="0">
              <a:latin typeface="Arial" panose="020B0604020202020204" pitchFamily="34" charset="0"/>
              <a:cs typeface="Arial" panose="020B0604020202020204" pitchFamily="34" charset="0"/>
            </a:endParaRPr>
          </a:p>
          <a:p>
            <a:r>
              <a:rPr lang="sv-SE" sz="1600" dirty="0" smtClean="0">
                <a:latin typeface="Arial" panose="020B0604020202020204" pitchFamily="34" charset="0"/>
                <a:cs typeface="Arial" panose="020B0604020202020204" pitchFamily="34" charset="0"/>
              </a:rPr>
              <a:t>10 frågor totalt.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4"/>
          </p:nvPr>
        </p:nvSpPr>
        <p:spPr/>
        <p:txBody>
          <a:bodyPr/>
          <a:lstStyle/>
          <a:p>
            <a:fld id="{CCB980A4-8073-2E47-BD49-CDC58DACAC28}" type="slidenum">
              <a:rPr lang="sv-SE" smtClean="0"/>
              <a:pPr/>
              <a:t>27</a:t>
            </a:fld>
            <a:endParaRPr lang="sv-SE" dirty="0"/>
          </a:p>
        </p:txBody>
      </p:sp>
      <p:sp>
        <p:nvSpPr>
          <p:cNvPr id="4" name="Platshållare för sidfot 3"/>
          <p:cNvSpPr>
            <a:spLocks noGrp="1"/>
          </p:cNvSpPr>
          <p:nvPr>
            <p:ph type="ftr" sz="quarter" idx="15"/>
          </p:nvPr>
        </p:nvSpPr>
        <p:spPr/>
        <p:txBody>
          <a:bodyPr/>
          <a:lstStyle/>
          <a:p>
            <a:r>
              <a:rPr lang="en-GB" smtClean="0"/>
              <a:t>HÅLLBAR STAD – ÖPPEN FÖR VÄRLDEN </a:t>
            </a:r>
            <a:endParaRPr lang="en-GB" dirty="0"/>
          </a:p>
        </p:txBody>
      </p:sp>
      <p:graphicFrame>
        <p:nvGraphicFramePr>
          <p:cNvPr id="6" name="Previous survey info"/>
          <p:cNvGraphicFramePr>
            <a:graphicFrameLocks noGrp="1"/>
          </p:cNvGraphicFramePr>
          <p:nvPr>
            <p:extLst>
              <p:ext uri="{D42A27DB-BD31-4B8C-83A1-F6EECF244321}">
                <p14:modId xmlns="" xmlns:p14="http://schemas.microsoft.com/office/powerpoint/2010/main" val="176437808"/>
              </p:ext>
            </p:extLst>
          </p:nvPr>
        </p:nvGraphicFramePr>
        <p:xfrm>
          <a:off x="5220000" y="4221088"/>
          <a:ext cx="3814474" cy="1325313"/>
        </p:xfrm>
        <a:graphic>
          <a:graphicData uri="http://schemas.openxmlformats.org/drawingml/2006/table">
            <a:tbl>
              <a:tblPr>
                <a:tableStyleId>{F5AB1C69-6EDB-4FF4-983F-18BD219EF322}</a:tableStyleId>
              </a:tblPr>
              <a:tblGrid>
                <a:gridCol w="1296144">
                  <a:extLst>
                    <a:ext uri="{9D8B030D-6E8A-4147-A177-3AD203B41FA5}">
                      <a16:colId xmlns="" xmlns:a16="http://schemas.microsoft.com/office/drawing/2014/main" val="20000"/>
                    </a:ext>
                  </a:extLst>
                </a:gridCol>
                <a:gridCol w="2518330">
                  <a:extLst>
                    <a:ext uri="{9D8B030D-6E8A-4147-A177-3AD203B41FA5}">
                      <a16:colId xmlns="" xmlns:a16="http://schemas.microsoft.com/office/drawing/2014/main" val="20001"/>
                    </a:ext>
                  </a:extLst>
                </a:gridCol>
              </a:tblGrid>
              <a:tr h="2991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5B5B5B"/>
                          </a:solidFill>
                          <a:effectLst/>
                          <a:uLnTx/>
                          <a:uFillTx/>
                          <a:latin typeface="Calibri Light" panose="020F0302020204030204"/>
                          <a:ea typeface="+mn-ea"/>
                          <a:cs typeface="+mn-cs"/>
                        </a:rPr>
                        <a:t>Period</a:t>
                      </a:r>
                    </a:p>
                  </a:txBody>
                  <a:tcPr marL="99060" marR="99060" anchor="ctr">
                    <a:lnL w="3175" cap="flat" cmpd="sng" algn="ctr">
                      <a:no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a:r>
                        <a:rPr lang="sv-SE" sz="900" noProof="0" dirty="0">
                          <a:solidFill>
                            <a:srgbClr val="797979"/>
                          </a:solidFill>
                          <a:latin typeface="+mn-lt"/>
                        </a:rPr>
                        <a:t>22.09.2016</a:t>
                      </a:r>
                      <a:r>
                        <a:rPr lang="sv-SE" sz="900" baseline="0" noProof="0" dirty="0">
                          <a:solidFill>
                            <a:srgbClr val="797979"/>
                          </a:solidFill>
                          <a:latin typeface="+mn-lt"/>
                        </a:rPr>
                        <a:t> – 13.10.2016</a:t>
                      </a:r>
                      <a:endParaRPr lang="sv-SE" sz="900" noProof="0" dirty="0">
                        <a:solidFill>
                          <a:srgbClr val="797979"/>
                        </a:solidFill>
                        <a:latin typeface="+mn-lt"/>
                      </a:endParaRPr>
                    </a:p>
                  </a:txBody>
                  <a:tcPr marL="99060" marR="99060"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000"/>
                  </a:ext>
                </a:extLst>
              </a:tr>
              <a:tr h="3302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5B5B5B"/>
                          </a:solidFill>
                          <a:effectLst/>
                          <a:uLnTx/>
                          <a:uFillTx/>
                          <a:latin typeface="Calibri Light" panose="020F0302020204030204"/>
                          <a:ea typeface="+mn-ea"/>
                          <a:cs typeface="+mn-cs"/>
                        </a:rPr>
                        <a:t>Antal svar</a:t>
                      </a:r>
                    </a:p>
                  </a:txBody>
                  <a:tcPr marL="99060" marR="99060" anchor="ctr">
                    <a:lnL w="3175" cap="flat" cmpd="sng" algn="ctr">
                      <a:no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a:r>
                        <a:rPr lang="sv-SE" sz="900" noProof="0" dirty="0">
                          <a:solidFill>
                            <a:srgbClr val="797979"/>
                          </a:solidFill>
                          <a:latin typeface="+mn-lt"/>
                        </a:rPr>
                        <a:t>184</a:t>
                      </a:r>
                    </a:p>
                  </a:txBody>
                  <a:tcPr marL="99060" marR="99060"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001"/>
                  </a:ext>
                </a:extLst>
              </a:tr>
              <a:tr h="3302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5B5B5B"/>
                          </a:solidFill>
                          <a:effectLst/>
                          <a:uLnTx/>
                          <a:uFillTx/>
                          <a:latin typeface="Calibri Light" panose="020F0302020204030204"/>
                          <a:ea typeface="+mn-ea"/>
                          <a:cs typeface="+mn-cs"/>
                        </a:rPr>
                        <a:t>Förstagångsbesökare</a:t>
                      </a:r>
                    </a:p>
                  </a:txBody>
                  <a:tcPr marL="99060" marR="99060" anchor="ctr">
                    <a:lnL w="3175" cap="flat" cmpd="sng" algn="ctr">
                      <a:no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a:r>
                        <a:rPr lang="sv-SE" sz="900" noProof="0" dirty="0">
                          <a:solidFill>
                            <a:srgbClr val="797979"/>
                          </a:solidFill>
                          <a:latin typeface="+mn-lt"/>
                        </a:rPr>
                        <a:t>0</a:t>
                      </a:r>
                    </a:p>
                  </a:txBody>
                  <a:tcPr marL="99060" marR="99060"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002"/>
                  </a:ext>
                </a:extLst>
              </a:tr>
              <a:tr h="3302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5B5B5B"/>
                          </a:solidFill>
                          <a:effectLst/>
                          <a:uLnTx/>
                          <a:uFillTx/>
                          <a:latin typeface="Calibri Light" panose="020F0302020204030204"/>
                          <a:ea typeface="+mn-ea"/>
                          <a:cs typeface="+mn-cs"/>
                        </a:rPr>
                        <a:t>Öppnasvar</a:t>
                      </a:r>
                    </a:p>
                  </a:txBody>
                  <a:tcPr marL="99060" marR="99060" anchor="ctr">
                    <a:lnL w="3175" cap="flat" cmpd="sng" algn="ctr">
                      <a:no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sv-SE" sz="900" noProof="0" dirty="0">
                          <a:solidFill>
                            <a:srgbClr val="797979"/>
                          </a:solidFill>
                          <a:latin typeface="+mn-lt"/>
                        </a:rPr>
                        <a:t>21</a:t>
                      </a:r>
                    </a:p>
                  </a:txBody>
                  <a:tcPr marL="99060" marR="99060"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003"/>
                  </a:ext>
                </a:extLst>
              </a:tr>
            </a:tbl>
          </a:graphicData>
        </a:graphic>
      </p:graphicFrame>
      <p:graphicFrame>
        <p:nvGraphicFramePr>
          <p:cNvPr id="7" name="Survey info"/>
          <p:cNvGraphicFramePr>
            <a:graphicFrameLocks noGrp="1"/>
          </p:cNvGraphicFramePr>
          <p:nvPr>
            <p:extLst>
              <p:ext uri="{D42A27DB-BD31-4B8C-83A1-F6EECF244321}">
                <p14:modId xmlns="" xmlns:p14="http://schemas.microsoft.com/office/powerpoint/2010/main" val="3899668312"/>
              </p:ext>
            </p:extLst>
          </p:nvPr>
        </p:nvGraphicFramePr>
        <p:xfrm>
          <a:off x="5220000" y="1707528"/>
          <a:ext cx="3797726" cy="1649397"/>
        </p:xfrm>
        <a:graphic>
          <a:graphicData uri="http://schemas.openxmlformats.org/drawingml/2006/table">
            <a:tbl>
              <a:tblPr>
                <a:tableStyleId>{F5AB1C69-6EDB-4FF4-983F-18BD219EF322}</a:tableStyleId>
              </a:tblPr>
              <a:tblGrid>
                <a:gridCol w="1296144">
                  <a:extLst>
                    <a:ext uri="{9D8B030D-6E8A-4147-A177-3AD203B41FA5}">
                      <a16:colId xmlns="" xmlns:a16="http://schemas.microsoft.com/office/drawing/2014/main" val="20000"/>
                    </a:ext>
                  </a:extLst>
                </a:gridCol>
                <a:gridCol w="2501582">
                  <a:extLst>
                    <a:ext uri="{9D8B030D-6E8A-4147-A177-3AD203B41FA5}">
                      <a16:colId xmlns="" xmlns:a16="http://schemas.microsoft.com/office/drawing/2014/main" val="20001"/>
                    </a:ext>
                  </a:extLst>
                </a:gridCol>
              </a:tblGrid>
              <a:tr h="2861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5B5B5B"/>
                          </a:solidFill>
                          <a:effectLst/>
                          <a:uLnTx/>
                          <a:uFillTx/>
                          <a:latin typeface="Calibri Light" panose="020F0302020204030204"/>
                          <a:ea typeface="+mn-ea"/>
                          <a:cs typeface="+mn-cs"/>
                        </a:rPr>
                        <a:t>Period</a:t>
                      </a:r>
                    </a:p>
                  </a:txBody>
                  <a:tcPr marL="99060" marR="99060" anchor="ctr">
                    <a:lnL w="3175" cap="flat" cmpd="sng" algn="ctr">
                      <a:no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sv-SE" sz="900" noProof="0" dirty="0">
                          <a:solidFill>
                            <a:srgbClr val="797979"/>
                          </a:solidFill>
                          <a:latin typeface="+mn-lt"/>
                        </a:rPr>
                        <a:t>22.09.2016</a:t>
                      </a:r>
                      <a:r>
                        <a:rPr lang="sv-SE" sz="900" baseline="0" noProof="0" dirty="0">
                          <a:solidFill>
                            <a:srgbClr val="797979"/>
                          </a:solidFill>
                          <a:latin typeface="+mn-lt"/>
                        </a:rPr>
                        <a:t> – 13.10.2016</a:t>
                      </a:r>
                      <a:endParaRPr lang="sv-SE" sz="900" noProof="0" dirty="0">
                        <a:solidFill>
                          <a:srgbClr val="797979"/>
                        </a:solidFill>
                        <a:latin typeface="+mn-lt"/>
                      </a:endParaRPr>
                    </a:p>
                  </a:txBody>
                  <a:tcPr marL="99060" marR="99060"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000"/>
                  </a:ext>
                </a:extLst>
              </a:tr>
              <a:tr h="3158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5B5B5B"/>
                          </a:solidFill>
                          <a:effectLst/>
                          <a:uLnTx/>
                          <a:uFillTx/>
                          <a:latin typeface="Calibri Light" panose="020F0302020204030204"/>
                          <a:ea typeface="+mn-ea"/>
                          <a:cs typeface="+mn-cs"/>
                        </a:rPr>
                        <a:t>Antal svar</a:t>
                      </a:r>
                    </a:p>
                  </a:txBody>
                  <a:tcPr marL="99060" marR="99060" anchor="ctr">
                    <a:lnL w="3175" cap="flat" cmpd="sng" algn="ctr">
                      <a:no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sv-SE" sz="900" noProof="0" dirty="0">
                          <a:solidFill>
                            <a:srgbClr val="797979"/>
                          </a:solidFill>
                          <a:latin typeface="+mn-lt"/>
                        </a:rPr>
                        <a:t>8 600</a:t>
                      </a:r>
                    </a:p>
                  </a:txBody>
                  <a:tcPr marL="99060" marR="99060"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001"/>
                  </a:ext>
                </a:extLst>
              </a:tr>
              <a:tr h="3158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5B5B5B"/>
                          </a:solidFill>
                          <a:effectLst/>
                          <a:uLnTx/>
                          <a:uFillTx/>
                          <a:latin typeface="Calibri Light" panose="020F0302020204030204"/>
                          <a:ea typeface="+mn-ea"/>
                          <a:cs typeface="+mn-cs"/>
                        </a:rPr>
                        <a:t>Förstagångsbesökare</a:t>
                      </a:r>
                    </a:p>
                  </a:txBody>
                  <a:tcPr marL="99060" marR="99060" anchor="ctr">
                    <a:lnL w="3175" cap="flat" cmpd="sng" algn="ctr">
                      <a:no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900" noProof="0" dirty="0">
                          <a:solidFill>
                            <a:srgbClr val="797979"/>
                          </a:solidFill>
                          <a:latin typeface="+mn-lt"/>
                        </a:rPr>
                        <a:t>5 189</a:t>
                      </a:r>
                    </a:p>
                  </a:txBody>
                  <a:tcPr marL="99060" marR="99060"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002"/>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5B5B5B"/>
                          </a:solidFill>
                          <a:effectLst/>
                          <a:uLnTx/>
                          <a:uFillTx/>
                          <a:latin typeface="Calibri Light" panose="020F0302020204030204"/>
                          <a:ea typeface="+mn-ea"/>
                          <a:cs typeface="+mn-cs"/>
                        </a:rPr>
                        <a:t>Fullständigasvar</a:t>
                      </a:r>
                    </a:p>
                  </a:txBody>
                  <a:tcPr marL="99060" marR="99060" anchor="ctr">
                    <a:lnL w="3175" cap="flat" cmpd="sng" algn="ctr">
                      <a:no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900" noProof="0" dirty="0">
                          <a:solidFill>
                            <a:srgbClr val="797979"/>
                          </a:solidFill>
                          <a:latin typeface="+mn-lt"/>
                        </a:rPr>
                        <a:t>3 411</a:t>
                      </a:r>
                    </a:p>
                  </a:txBody>
                  <a:tcPr marL="99060" marR="99060"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2281163625"/>
                  </a:ext>
                </a:extLst>
              </a:tr>
              <a:tr h="3158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5B5B5B"/>
                          </a:solidFill>
                          <a:effectLst/>
                          <a:uLnTx/>
                          <a:uFillTx/>
                          <a:latin typeface="Calibri Light" panose="020F0302020204030204"/>
                          <a:ea typeface="+mn-ea"/>
                          <a:cs typeface="+mn-cs"/>
                        </a:rPr>
                        <a:t>Öppnasvar</a:t>
                      </a:r>
                    </a:p>
                  </a:txBody>
                  <a:tcPr marL="99060" marR="99060" anchor="ctr">
                    <a:lnL w="3175" cap="flat" cmpd="sng" algn="ctr">
                      <a:no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sv-SE" sz="900" noProof="0" dirty="0">
                          <a:solidFill>
                            <a:srgbClr val="797979"/>
                          </a:solidFill>
                          <a:latin typeface="+mn-lt"/>
                        </a:rPr>
                        <a:t>418</a:t>
                      </a:r>
                    </a:p>
                  </a:txBody>
                  <a:tcPr marL="99060" marR="99060"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003"/>
                  </a:ext>
                </a:extLst>
              </a:tr>
            </a:tbl>
          </a:graphicData>
        </a:graphic>
      </p:graphicFrame>
      <p:graphicFrame>
        <p:nvGraphicFramePr>
          <p:cNvPr id="8" name="Previous survey info"/>
          <p:cNvGraphicFramePr>
            <a:graphicFrameLocks noGrp="1"/>
          </p:cNvGraphicFramePr>
          <p:nvPr>
            <p:extLst>
              <p:ext uri="{D42A27DB-BD31-4B8C-83A1-F6EECF244321}">
                <p14:modId xmlns="" xmlns:p14="http://schemas.microsoft.com/office/powerpoint/2010/main" val="2191359871"/>
              </p:ext>
            </p:extLst>
          </p:nvPr>
        </p:nvGraphicFramePr>
        <p:xfrm>
          <a:off x="781585" y="4221088"/>
          <a:ext cx="3814474" cy="1325313"/>
        </p:xfrm>
        <a:graphic>
          <a:graphicData uri="http://schemas.openxmlformats.org/drawingml/2006/table">
            <a:tbl>
              <a:tblPr>
                <a:tableStyleId>{F5AB1C69-6EDB-4FF4-983F-18BD219EF322}</a:tableStyleId>
              </a:tblPr>
              <a:tblGrid>
                <a:gridCol w="1296144">
                  <a:extLst>
                    <a:ext uri="{9D8B030D-6E8A-4147-A177-3AD203B41FA5}">
                      <a16:colId xmlns="" xmlns:a16="http://schemas.microsoft.com/office/drawing/2014/main" val="20000"/>
                    </a:ext>
                  </a:extLst>
                </a:gridCol>
                <a:gridCol w="2518330">
                  <a:extLst>
                    <a:ext uri="{9D8B030D-6E8A-4147-A177-3AD203B41FA5}">
                      <a16:colId xmlns="" xmlns:a16="http://schemas.microsoft.com/office/drawing/2014/main" val="20001"/>
                    </a:ext>
                  </a:extLst>
                </a:gridCol>
              </a:tblGrid>
              <a:tr h="2991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5B5B5B"/>
                          </a:solidFill>
                          <a:effectLst/>
                          <a:uLnTx/>
                          <a:uFillTx/>
                          <a:latin typeface="Calibri Light" panose="020F0302020204030204"/>
                          <a:ea typeface="+mn-ea"/>
                          <a:cs typeface="+mn-cs"/>
                        </a:rPr>
                        <a:t>Period</a:t>
                      </a:r>
                    </a:p>
                  </a:txBody>
                  <a:tcPr marL="99060" marR="99060" anchor="ctr">
                    <a:lnL w="3175" cap="flat" cmpd="sng" algn="ctr">
                      <a:no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a:r>
                        <a:rPr lang="sv-SE" sz="900" noProof="0" dirty="0">
                          <a:solidFill>
                            <a:srgbClr val="797979"/>
                          </a:solidFill>
                          <a:latin typeface="+mn-lt"/>
                        </a:rPr>
                        <a:t>22.09.2016</a:t>
                      </a:r>
                      <a:r>
                        <a:rPr lang="sv-SE" sz="900" baseline="0" noProof="0" dirty="0">
                          <a:solidFill>
                            <a:srgbClr val="797979"/>
                          </a:solidFill>
                          <a:latin typeface="+mn-lt"/>
                        </a:rPr>
                        <a:t> – 13.10.2016</a:t>
                      </a:r>
                      <a:endParaRPr lang="sv-SE" sz="900" noProof="0" dirty="0">
                        <a:solidFill>
                          <a:srgbClr val="797979"/>
                        </a:solidFill>
                        <a:latin typeface="+mn-lt"/>
                      </a:endParaRPr>
                    </a:p>
                  </a:txBody>
                  <a:tcPr marL="99060" marR="99060"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000"/>
                  </a:ext>
                </a:extLst>
              </a:tr>
              <a:tr h="3302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5B5B5B"/>
                          </a:solidFill>
                          <a:effectLst/>
                          <a:uLnTx/>
                          <a:uFillTx/>
                          <a:latin typeface="Calibri Light" panose="020F0302020204030204"/>
                          <a:ea typeface="+mn-ea"/>
                          <a:cs typeface="+mn-cs"/>
                        </a:rPr>
                        <a:t>Antal svar</a:t>
                      </a:r>
                    </a:p>
                  </a:txBody>
                  <a:tcPr marL="99060" marR="99060" anchor="ctr">
                    <a:lnL w="3175" cap="flat" cmpd="sng" algn="ctr">
                      <a:no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a:r>
                        <a:rPr lang="sv-SE" sz="900" noProof="0" dirty="0">
                          <a:solidFill>
                            <a:srgbClr val="797979"/>
                          </a:solidFill>
                          <a:latin typeface="+mn-lt"/>
                        </a:rPr>
                        <a:t>1 912</a:t>
                      </a:r>
                    </a:p>
                  </a:txBody>
                  <a:tcPr marL="99060" marR="99060"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001"/>
                  </a:ext>
                </a:extLst>
              </a:tr>
              <a:tr h="3302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5B5B5B"/>
                          </a:solidFill>
                          <a:effectLst/>
                          <a:uLnTx/>
                          <a:uFillTx/>
                          <a:latin typeface="Calibri Light" panose="020F0302020204030204"/>
                          <a:ea typeface="+mn-ea"/>
                          <a:cs typeface="+mn-cs"/>
                        </a:rPr>
                        <a:t>Förstagångsbesökare</a:t>
                      </a:r>
                    </a:p>
                  </a:txBody>
                  <a:tcPr marL="99060" marR="99060" anchor="ctr">
                    <a:lnL w="3175" cap="flat" cmpd="sng" algn="ctr">
                      <a:no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a:r>
                        <a:rPr lang="sv-SE" sz="900" noProof="0" dirty="0">
                          <a:solidFill>
                            <a:srgbClr val="797979"/>
                          </a:solidFill>
                          <a:latin typeface="+mn-lt"/>
                        </a:rPr>
                        <a:t>0</a:t>
                      </a:r>
                    </a:p>
                  </a:txBody>
                  <a:tcPr marL="99060" marR="99060"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002"/>
                  </a:ext>
                </a:extLst>
              </a:tr>
              <a:tr h="3302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5B5B5B"/>
                          </a:solidFill>
                          <a:effectLst/>
                          <a:uLnTx/>
                          <a:uFillTx/>
                          <a:latin typeface="Calibri Light" panose="020F0302020204030204"/>
                          <a:ea typeface="+mn-ea"/>
                          <a:cs typeface="+mn-cs"/>
                        </a:rPr>
                        <a:t>Öppnasvar</a:t>
                      </a:r>
                    </a:p>
                  </a:txBody>
                  <a:tcPr marL="99060" marR="99060" anchor="ctr">
                    <a:lnL w="3175" cap="flat" cmpd="sng" algn="ctr">
                      <a:no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sv-SE" sz="900" noProof="0" dirty="0">
                          <a:solidFill>
                            <a:srgbClr val="797979"/>
                          </a:solidFill>
                          <a:latin typeface="+mn-lt"/>
                        </a:rPr>
                        <a:t>223</a:t>
                      </a:r>
                    </a:p>
                  </a:txBody>
                  <a:tcPr marL="99060" marR="99060"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003"/>
                  </a:ext>
                </a:extLst>
              </a:tr>
            </a:tbl>
          </a:graphicData>
        </a:graphic>
      </p:graphicFrame>
      <p:graphicFrame>
        <p:nvGraphicFramePr>
          <p:cNvPr id="9" name="Survey info"/>
          <p:cNvGraphicFramePr>
            <a:graphicFrameLocks noGrp="1"/>
          </p:cNvGraphicFramePr>
          <p:nvPr>
            <p:extLst>
              <p:ext uri="{D42A27DB-BD31-4B8C-83A1-F6EECF244321}">
                <p14:modId xmlns="" xmlns:p14="http://schemas.microsoft.com/office/powerpoint/2010/main" val="3880647613"/>
              </p:ext>
            </p:extLst>
          </p:nvPr>
        </p:nvGraphicFramePr>
        <p:xfrm>
          <a:off x="776536" y="1707528"/>
          <a:ext cx="3797726" cy="1599507"/>
        </p:xfrm>
        <a:graphic>
          <a:graphicData uri="http://schemas.openxmlformats.org/drawingml/2006/table">
            <a:tbl>
              <a:tblPr>
                <a:tableStyleId>{F5AB1C69-6EDB-4FF4-983F-18BD219EF322}</a:tableStyleId>
              </a:tblPr>
              <a:tblGrid>
                <a:gridCol w="1296144">
                  <a:extLst>
                    <a:ext uri="{9D8B030D-6E8A-4147-A177-3AD203B41FA5}">
                      <a16:colId xmlns="" xmlns:a16="http://schemas.microsoft.com/office/drawing/2014/main" val="20000"/>
                    </a:ext>
                  </a:extLst>
                </a:gridCol>
                <a:gridCol w="2501582">
                  <a:extLst>
                    <a:ext uri="{9D8B030D-6E8A-4147-A177-3AD203B41FA5}">
                      <a16:colId xmlns="" xmlns:a16="http://schemas.microsoft.com/office/drawing/2014/main" val="20001"/>
                    </a:ext>
                  </a:extLst>
                </a:gridCol>
              </a:tblGrid>
              <a:tr h="2861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5B5B5B"/>
                          </a:solidFill>
                          <a:effectLst/>
                          <a:uLnTx/>
                          <a:uFillTx/>
                          <a:latin typeface="Calibri Light" panose="020F0302020204030204"/>
                          <a:ea typeface="+mn-ea"/>
                          <a:cs typeface="+mn-cs"/>
                        </a:rPr>
                        <a:t>Period</a:t>
                      </a:r>
                    </a:p>
                  </a:txBody>
                  <a:tcPr marL="99060" marR="99060" anchor="ctr">
                    <a:lnL w="3175" cap="flat" cmpd="sng" algn="ctr">
                      <a:no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sv-SE" sz="900" noProof="0" dirty="0">
                          <a:solidFill>
                            <a:srgbClr val="797979"/>
                          </a:solidFill>
                          <a:latin typeface="+mn-lt"/>
                        </a:rPr>
                        <a:t>22.09.2016</a:t>
                      </a:r>
                      <a:r>
                        <a:rPr lang="sv-SE" sz="900" baseline="0" noProof="0" dirty="0">
                          <a:solidFill>
                            <a:srgbClr val="797979"/>
                          </a:solidFill>
                          <a:latin typeface="+mn-lt"/>
                        </a:rPr>
                        <a:t> – 13.10.2016</a:t>
                      </a:r>
                      <a:endParaRPr lang="sv-SE" sz="900" noProof="0" dirty="0">
                        <a:solidFill>
                          <a:srgbClr val="797979"/>
                        </a:solidFill>
                        <a:latin typeface="+mn-lt"/>
                      </a:endParaRPr>
                    </a:p>
                  </a:txBody>
                  <a:tcPr marL="99060" marR="99060"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000"/>
                  </a:ext>
                </a:extLst>
              </a:tr>
              <a:tr h="3158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5B5B5B"/>
                          </a:solidFill>
                          <a:effectLst/>
                          <a:uLnTx/>
                          <a:uFillTx/>
                          <a:latin typeface="Calibri Light" panose="020F0302020204030204"/>
                          <a:ea typeface="+mn-ea"/>
                          <a:cs typeface="+mn-cs"/>
                        </a:rPr>
                        <a:t>Antal svar</a:t>
                      </a:r>
                    </a:p>
                  </a:txBody>
                  <a:tcPr marL="99060" marR="99060" anchor="ctr">
                    <a:lnL w="3175" cap="flat" cmpd="sng" algn="ctr">
                      <a:no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sv-SE" sz="900" noProof="0" dirty="0">
                          <a:solidFill>
                            <a:srgbClr val="797979"/>
                          </a:solidFill>
                          <a:latin typeface="+mn-lt"/>
                        </a:rPr>
                        <a:t>10 512</a:t>
                      </a:r>
                    </a:p>
                  </a:txBody>
                  <a:tcPr marL="99060" marR="99060"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001"/>
                  </a:ext>
                </a:extLst>
              </a:tr>
              <a:tr h="3158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5B5B5B"/>
                          </a:solidFill>
                          <a:effectLst/>
                          <a:uLnTx/>
                          <a:uFillTx/>
                          <a:latin typeface="Calibri Light" panose="020F0302020204030204"/>
                          <a:ea typeface="+mn-ea"/>
                          <a:cs typeface="+mn-cs"/>
                        </a:rPr>
                        <a:t>Förstagångsbesökare</a:t>
                      </a:r>
                    </a:p>
                  </a:txBody>
                  <a:tcPr marL="99060" marR="99060" anchor="ctr">
                    <a:lnL w="3175" cap="flat" cmpd="sng" algn="ctr">
                      <a:no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900" noProof="0" dirty="0">
                          <a:solidFill>
                            <a:srgbClr val="797979"/>
                          </a:solidFill>
                          <a:latin typeface="+mn-lt"/>
                        </a:rPr>
                        <a:t>5 189</a:t>
                      </a:r>
                    </a:p>
                  </a:txBody>
                  <a:tcPr marL="99060" marR="99060"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002"/>
                  </a:ext>
                </a:extLst>
              </a:tr>
              <a:tr h="3158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5B5B5B"/>
                          </a:solidFill>
                          <a:effectLst/>
                          <a:uLnTx/>
                          <a:uFillTx/>
                          <a:latin typeface="Calibri Light" panose="020F0302020204030204"/>
                          <a:ea typeface="+mn-ea"/>
                          <a:cs typeface="+mn-cs"/>
                        </a:rPr>
                        <a:t>Fullständigasvar</a:t>
                      </a:r>
                    </a:p>
                  </a:txBody>
                  <a:tcPr marL="99060" marR="99060" anchor="ctr">
                    <a:lnL w="3175" cap="flat" cmpd="sng" algn="ctr">
                      <a:no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900" noProof="0" dirty="0">
                          <a:solidFill>
                            <a:srgbClr val="797979"/>
                          </a:solidFill>
                          <a:latin typeface="+mn-lt"/>
                        </a:rPr>
                        <a:t>5 323</a:t>
                      </a:r>
                    </a:p>
                  </a:txBody>
                  <a:tcPr marL="99060" marR="99060"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3159857487"/>
                  </a:ext>
                </a:extLst>
              </a:tr>
              <a:tr h="3158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5B5B5B"/>
                          </a:solidFill>
                          <a:effectLst/>
                          <a:uLnTx/>
                          <a:uFillTx/>
                          <a:latin typeface="Calibri Light" panose="020F0302020204030204"/>
                          <a:ea typeface="+mn-ea"/>
                          <a:cs typeface="+mn-cs"/>
                        </a:rPr>
                        <a:t>Öppnasvar</a:t>
                      </a:r>
                    </a:p>
                  </a:txBody>
                  <a:tcPr marL="99060" marR="99060" anchor="ctr">
                    <a:lnL w="3175" cap="flat" cmpd="sng" algn="ctr">
                      <a:no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sv-SE" sz="900" noProof="0" dirty="0">
                          <a:solidFill>
                            <a:srgbClr val="797979"/>
                          </a:solidFill>
                          <a:latin typeface="+mn-lt"/>
                        </a:rPr>
                        <a:t>641</a:t>
                      </a:r>
                    </a:p>
                  </a:txBody>
                  <a:tcPr marL="99060" marR="99060"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003"/>
                  </a:ext>
                </a:extLst>
              </a:tr>
            </a:tbl>
          </a:graphicData>
        </a:graphic>
      </p:graphicFrame>
      <p:sp>
        <p:nvSpPr>
          <p:cNvPr id="10" name="textruta 9"/>
          <p:cNvSpPr txBox="1"/>
          <p:nvPr/>
        </p:nvSpPr>
        <p:spPr>
          <a:xfrm>
            <a:off x="776536" y="1319645"/>
            <a:ext cx="2382300" cy="584775"/>
          </a:xfrm>
          <a:prstGeom prst="rect">
            <a:avLst/>
          </a:prstGeom>
          <a:noFill/>
        </p:spPr>
        <p:txBody>
          <a:bodyPr wrap="square" rtlCol="0">
            <a:spAutoFit/>
          </a:bodyPr>
          <a:lstStyle/>
          <a:p>
            <a:r>
              <a:rPr lang="sv-SE" sz="1600" dirty="0" smtClean="0">
                <a:solidFill>
                  <a:srgbClr val="5B5B5B"/>
                </a:solidFill>
              </a:rPr>
              <a:t>2016 Total</a:t>
            </a:r>
          </a:p>
          <a:p>
            <a:endParaRPr lang="sv-SE" sz="1600" b="1" dirty="0" err="1" smtClean="0">
              <a:latin typeface="Arial" panose="020B0604020202020204" pitchFamily="34" charset="0"/>
              <a:cs typeface="Arial" panose="020B0604020202020204" pitchFamily="34" charset="0"/>
            </a:endParaRPr>
          </a:p>
        </p:txBody>
      </p:sp>
      <p:sp>
        <p:nvSpPr>
          <p:cNvPr id="11" name="textruta 10"/>
          <p:cNvSpPr txBox="1"/>
          <p:nvPr/>
        </p:nvSpPr>
        <p:spPr>
          <a:xfrm>
            <a:off x="5220000" y="1174171"/>
            <a:ext cx="3797726" cy="830997"/>
          </a:xfrm>
          <a:prstGeom prst="rect">
            <a:avLst/>
          </a:prstGeom>
          <a:noFill/>
        </p:spPr>
        <p:txBody>
          <a:bodyPr wrap="square" rtlCol="0">
            <a:spAutoFit/>
          </a:bodyPr>
          <a:lstStyle/>
          <a:p>
            <a:r>
              <a:rPr lang="sv-SE" sz="1600" dirty="0" smtClean="0">
                <a:solidFill>
                  <a:srgbClr val="5B5B5B"/>
                </a:solidFill>
                <a:latin typeface="Arial" pitchFamily="34" charset="0"/>
                <a:cs typeface="Arial" pitchFamily="34" charset="0"/>
              </a:rPr>
              <a:t>2016 Medborgare (Alla utom anställda i kommunen)</a:t>
            </a:r>
          </a:p>
          <a:p>
            <a:endParaRPr lang="sv-SE" sz="1600" b="1" dirty="0" err="1" smtClean="0">
              <a:latin typeface="Arial" panose="020B0604020202020204" pitchFamily="34" charset="0"/>
              <a:cs typeface="Arial" panose="020B0604020202020204" pitchFamily="34" charset="0"/>
            </a:endParaRPr>
          </a:p>
        </p:txBody>
      </p:sp>
      <p:sp>
        <p:nvSpPr>
          <p:cNvPr id="12" name="Previous Survey info_title"/>
          <p:cNvSpPr txBox="1"/>
          <p:nvPr/>
        </p:nvSpPr>
        <p:spPr>
          <a:xfrm>
            <a:off x="776536" y="3861048"/>
            <a:ext cx="3797726" cy="338554"/>
          </a:xfrm>
          <a:prstGeom prst="rect">
            <a:avLst/>
          </a:prstGeom>
          <a:noFill/>
        </p:spPr>
        <p:txBody>
          <a:bodyPr wrap="square" rtlCol="0">
            <a:spAutoFit/>
          </a:bodyPr>
          <a:lstStyle/>
          <a:p>
            <a:pPr>
              <a:defRPr/>
            </a:pPr>
            <a:r>
              <a:rPr lang="sv-SE" sz="1600" dirty="0">
                <a:solidFill>
                  <a:srgbClr val="5B5B5B"/>
                </a:solidFill>
                <a:latin typeface="Arial" pitchFamily="34" charset="0"/>
                <a:cs typeface="Arial" pitchFamily="34" charset="0"/>
              </a:rPr>
              <a:t>2016 Anställda inom kommunen</a:t>
            </a:r>
          </a:p>
        </p:txBody>
      </p:sp>
      <p:sp>
        <p:nvSpPr>
          <p:cNvPr id="13" name="Previous Survey info_title"/>
          <p:cNvSpPr txBox="1"/>
          <p:nvPr/>
        </p:nvSpPr>
        <p:spPr>
          <a:xfrm>
            <a:off x="5220000" y="3707159"/>
            <a:ext cx="3797726" cy="584775"/>
          </a:xfrm>
          <a:prstGeom prst="rect">
            <a:avLst/>
          </a:prstGeom>
          <a:noFill/>
        </p:spPr>
        <p:txBody>
          <a:bodyPr wrap="square" rtlCol="0">
            <a:spAutoFit/>
          </a:bodyPr>
          <a:lstStyle/>
          <a:p>
            <a:pPr>
              <a:defRPr/>
            </a:pPr>
            <a:r>
              <a:rPr lang="sv-SE" sz="1600" dirty="0">
                <a:solidFill>
                  <a:srgbClr val="5B5B5B"/>
                </a:solidFill>
                <a:latin typeface="Arial" pitchFamily="34" charset="0"/>
                <a:cs typeface="Arial" pitchFamily="34" charset="0"/>
              </a:rPr>
              <a:t>2016 Företagare &amp; representanter för företagare</a:t>
            </a:r>
          </a:p>
        </p:txBody>
      </p:sp>
      <p:sp>
        <p:nvSpPr>
          <p:cNvPr id="14" name="textruta 13"/>
          <p:cNvSpPr txBox="1"/>
          <p:nvPr/>
        </p:nvSpPr>
        <p:spPr>
          <a:xfrm>
            <a:off x="781585" y="415636"/>
            <a:ext cx="6419315" cy="523220"/>
          </a:xfrm>
          <a:prstGeom prst="rect">
            <a:avLst/>
          </a:prstGeom>
          <a:noFill/>
        </p:spPr>
        <p:txBody>
          <a:bodyPr wrap="square" rtlCol="0">
            <a:spAutoFit/>
          </a:bodyPr>
          <a:lstStyle/>
          <a:p>
            <a:r>
              <a:rPr lang="sv-SE" sz="2800" b="1" dirty="0" smtClean="0">
                <a:latin typeface="Arial" panose="020B0604020202020204" pitchFamily="34" charset="0"/>
                <a:cs typeface="Arial" panose="020B0604020202020204" pitchFamily="34" charset="0"/>
              </a:rPr>
              <a:t>Fakta om undersökningen 2016</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Fakta om undersökningen 2015</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28</a:t>
            </a:fld>
            <a:endParaRPr lang="sv-SE" dirty="0"/>
          </a:p>
        </p:txBody>
      </p:sp>
      <p:sp>
        <p:nvSpPr>
          <p:cNvPr id="4" name="Platshållare för sidfot 3"/>
          <p:cNvSpPr>
            <a:spLocks noGrp="1"/>
          </p:cNvSpPr>
          <p:nvPr>
            <p:ph type="ftr" sz="quarter" idx="15"/>
          </p:nvPr>
        </p:nvSpPr>
        <p:spPr/>
        <p:txBody>
          <a:bodyPr/>
          <a:lstStyle/>
          <a:p>
            <a:r>
              <a:rPr lang="en-GB" smtClean="0"/>
              <a:t>HÅLLBAR STAD – ÖPPEN FÖR VÄRLDEN </a:t>
            </a:r>
            <a:endParaRPr lang="en-GB" dirty="0"/>
          </a:p>
        </p:txBody>
      </p:sp>
      <p:sp>
        <p:nvSpPr>
          <p:cNvPr id="6" name="Survey info_title"/>
          <p:cNvSpPr txBox="1"/>
          <p:nvPr/>
        </p:nvSpPr>
        <p:spPr>
          <a:xfrm>
            <a:off x="5032662" y="1170772"/>
            <a:ext cx="3971925" cy="584775"/>
          </a:xfrm>
          <a:prstGeom prst="rect">
            <a:avLst/>
          </a:prstGeom>
          <a:noFill/>
        </p:spPr>
        <p:txBody>
          <a:bodyPr wrap="square">
            <a:spAutoFit/>
          </a:bodyPr>
          <a:lstStyle/>
          <a:p>
            <a:pPr>
              <a:defRPr/>
            </a:pPr>
            <a:r>
              <a:rPr lang="sv-SE" sz="1600" dirty="0">
                <a:solidFill>
                  <a:srgbClr val="5B5B5B"/>
                </a:solidFill>
                <a:latin typeface="Arial" pitchFamily="34" charset="0"/>
                <a:cs typeface="Arial" pitchFamily="34" charset="0"/>
              </a:rPr>
              <a:t>2015 Medborgare (Alla utom anställda i kommunen)</a:t>
            </a:r>
          </a:p>
        </p:txBody>
      </p:sp>
      <p:graphicFrame>
        <p:nvGraphicFramePr>
          <p:cNvPr id="7" name="Survey info"/>
          <p:cNvGraphicFramePr>
            <a:graphicFrameLocks noGrp="1"/>
          </p:cNvGraphicFramePr>
          <p:nvPr>
            <p:extLst>
              <p:ext uri="{D42A27DB-BD31-4B8C-83A1-F6EECF244321}">
                <p14:modId xmlns="" xmlns:p14="http://schemas.microsoft.com/office/powerpoint/2010/main" val="3418635338"/>
              </p:ext>
            </p:extLst>
          </p:nvPr>
        </p:nvGraphicFramePr>
        <p:xfrm>
          <a:off x="5032662" y="1708150"/>
          <a:ext cx="3797300" cy="1610330"/>
        </p:xfrm>
        <a:graphic>
          <a:graphicData uri="http://schemas.openxmlformats.org/drawingml/2006/table">
            <a:tbl>
              <a:tblPr/>
              <a:tblGrid>
                <a:gridCol w="1295400">
                  <a:extLst>
                    <a:ext uri="{9D8B030D-6E8A-4147-A177-3AD203B41FA5}">
                      <a16:colId xmlns="" xmlns:a16="http://schemas.microsoft.com/office/drawing/2014/main" val="20000"/>
                    </a:ext>
                  </a:extLst>
                </a:gridCol>
                <a:gridCol w="2501900">
                  <a:extLst>
                    <a:ext uri="{9D8B030D-6E8A-4147-A177-3AD203B41FA5}">
                      <a16:colId xmlns="" xmlns:a16="http://schemas.microsoft.com/office/drawing/2014/main" val="20001"/>
                    </a:ext>
                  </a:extLst>
                </a:gridCol>
              </a:tblGrid>
              <a:tr h="277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en-US" sz="900" b="0" i="0" u="none" strike="noStrike" cap="none" normalizeH="0" baseline="0" dirty="0">
                          <a:ln>
                            <a:noFill/>
                          </a:ln>
                          <a:solidFill>
                            <a:srgbClr val="5B5B5B"/>
                          </a:solidFill>
                          <a:effectLst/>
                          <a:latin typeface="Calibri Light" pitchFamily="34" charset="0"/>
                          <a:cs typeface="Arial" charset="0"/>
                        </a:rPr>
                        <a:t>Period</a:t>
                      </a:r>
                    </a:p>
                  </a:txBody>
                  <a:tcPr marL="99049" marR="99049" marT="45705" marB="45705" anchor="ctr" horzOverflow="overflow">
                    <a:lnL>
                      <a:noFill/>
                    </a:lnL>
                    <a:lnR w="3175" cap="flat" cmpd="sng" algn="ctr">
                      <a:solidFill>
                        <a:srgbClr val="D9D9D9"/>
                      </a:solidFill>
                      <a:prstDash val="solid"/>
                      <a:round/>
                      <a:headEnd type="none" w="med" len="med"/>
                      <a:tailEnd type="none" w="med" len="med"/>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altLang="en-US" sz="900" b="0" i="0" u="none" strike="noStrike" cap="none" normalizeH="0" baseline="0" dirty="0">
                          <a:ln>
                            <a:noFill/>
                          </a:ln>
                          <a:solidFill>
                            <a:srgbClr val="797979"/>
                          </a:solidFill>
                          <a:effectLst/>
                          <a:latin typeface="Calibri" pitchFamily="34" charset="0"/>
                          <a:cs typeface="Arial" charset="0"/>
                        </a:rPr>
                        <a:t>25.09.2015 – 15.10.2015</a:t>
                      </a:r>
                      <a:endParaRPr kumimoji="0" lang="sv-SE" altLang="en-US" sz="900" b="0" i="0" u="none" strike="noStrike" cap="none" normalizeH="0" baseline="0" dirty="0">
                        <a:ln>
                          <a:noFill/>
                        </a:ln>
                        <a:solidFill>
                          <a:srgbClr val="797979"/>
                        </a:solidFill>
                        <a:effectLst/>
                        <a:latin typeface="Calibri" pitchFamily="34" charset="0"/>
                        <a:cs typeface="Arial" charset="0"/>
                      </a:endParaRPr>
                    </a:p>
                  </a:txBody>
                  <a:tcPr marL="99049" marR="99049" marT="45705" marB="45705" anchor="ctr" horzOverflow="overflow">
                    <a:lnL w="3175" cap="flat" cmpd="sng" algn="ctr">
                      <a:solidFill>
                        <a:srgbClr val="D9D9D9"/>
                      </a:solidFill>
                      <a:prstDash val="solid"/>
                      <a:round/>
                      <a:headEnd type="none" w="med" len="med"/>
                      <a:tailEnd type="none" w="med" len="med"/>
                    </a:lnL>
                    <a:lnR>
                      <a:noFill/>
                    </a:lnR>
                    <a:lnT>
                      <a:noFill/>
                    </a:lnT>
                    <a:lnB>
                      <a:noFill/>
                    </a:lnB>
                    <a:lnTlToBr>
                      <a:noFill/>
                    </a:lnTlToBr>
                    <a:lnBlToTr>
                      <a:noFill/>
                    </a:lnBlToTr>
                    <a:solidFill>
                      <a:srgbClr val="D9D9D9"/>
                    </a:solidFill>
                  </a:tcPr>
                </a:tc>
                <a:extLst>
                  <a:ext uri="{0D108BD9-81ED-4DB2-BD59-A6C34878D82A}">
                    <a16:rowId xmlns="" xmlns:a16="http://schemas.microsoft.com/office/drawing/2014/main" val="10000"/>
                  </a:ext>
                </a:extLst>
              </a:tr>
              <a:tr h="3063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en-US" sz="900" b="0" i="0" u="none" strike="noStrike" kern="1200" cap="none" normalizeH="0" baseline="0" dirty="0">
                          <a:ln>
                            <a:noFill/>
                          </a:ln>
                          <a:solidFill>
                            <a:srgbClr val="797979"/>
                          </a:solidFill>
                          <a:effectLst/>
                          <a:latin typeface="Calibri" pitchFamily="34" charset="0"/>
                          <a:ea typeface="+mn-ea"/>
                          <a:cs typeface="Arial" charset="0"/>
                        </a:rPr>
                        <a:t>Antal svar</a:t>
                      </a:r>
                    </a:p>
                  </a:txBody>
                  <a:tcPr marL="99049" marR="99049" marT="45705" marB="45705" anchor="ctr" horzOverflow="overflow">
                    <a:lnL>
                      <a:noFill/>
                    </a:lnL>
                    <a:lnR w="3175" cap="flat" cmpd="sng" algn="ctr">
                      <a:solidFill>
                        <a:srgbClr val="D9D9D9"/>
                      </a:solidFill>
                      <a:prstDash val="solid"/>
                      <a:round/>
                      <a:headEnd type="none" w="med" len="med"/>
                      <a:tailEnd type="none" w="med" len="med"/>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en-US" sz="900" b="0" i="0" u="none" strike="noStrike" kern="1200" cap="none" normalizeH="0" baseline="0" dirty="0">
                          <a:ln>
                            <a:noFill/>
                          </a:ln>
                          <a:solidFill>
                            <a:srgbClr val="797979"/>
                          </a:solidFill>
                          <a:effectLst/>
                          <a:latin typeface="Calibri" pitchFamily="34" charset="0"/>
                          <a:ea typeface="+mn-ea"/>
                          <a:cs typeface="Arial" charset="0"/>
                        </a:rPr>
                        <a:t>2691</a:t>
                      </a:r>
                    </a:p>
                  </a:txBody>
                  <a:tcPr marL="99049" marR="99049" marT="45705" marB="45705" anchor="ctr" horzOverflow="overflow">
                    <a:lnL w="3175" cap="flat" cmpd="sng" algn="ctr">
                      <a:solidFill>
                        <a:srgbClr val="D9D9D9"/>
                      </a:solidFill>
                      <a:prstDash val="solid"/>
                      <a:round/>
                      <a:headEnd type="none" w="med" len="med"/>
                      <a:tailEnd type="none" w="med" len="med"/>
                    </a:lnL>
                    <a:lnR>
                      <a:noFill/>
                    </a:lnR>
                    <a:lnT>
                      <a:noFill/>
                    </a:lnT>
                    <a:lnB>
                      <a:noFill/>
                    </a:lnB>
                    <a:lnTlToBr>
                      <a:noFill/>
                    </a:lnTlToBr>
                    <a:lnBlToTr>
                      <a:noFill/>
                    </a:lnBlToTr>
                    <a:solidFill>
                      <a:srgbClr val="D9D9D9"/>
                    </a:solidFill>
                  </a:tcPr>
                </a:tc>
                <a:extLst>
                  <a:ext uri="{0D108BD9-81ED-4DB2-BD59-A6C34878D82A}">
                    <a16:rowId xmlns="" xmlns:a16="http://schemas.microsoft.com/office/drawing/2014/main" val="10001"/>
                  </a:ext>
                </a:extLst>
              </a:tr>
              <a:tr h="35469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900" b="0" i="0" u="none" strike="noStrike" kern="1200" cap="none" normalizeH="0" baseline="0" noProof="0" dirty="0">
                          <a:ln>
                            <a:noFill/>
                          </a:ln>
                          <a:solidFill>
                            <a:srgbClr val="797979"/>
                          </a:solidFill>
                          <a:effectLst/>
                          <a:latin typeface="Calibri" pitchFamily="34" charset="0"/>
                          <a:ea typeface="+mn-ea"/>
                          <a:cs typeface="Arial" charset="0"/>
                        </a:rPr>
                        <a:t>Förstagångsbesökare</a:t>
                      </a:r>
                    </a:p>
                  </a:txBody>
                  <a:tcPr marL="99049" marR="99049" marT="45705" marB="45705" anchor="ctr" horzOverflow="overflow">
                    <a:lnL>
                      <a:noFill/>
                    </a:lnL>
                    <a:lnR w="3175" cap="flat" cmpd="sng" algn="ctr">
                      <a:solidFill>
                        <a:srgbClr val="D9D9D9"/>
                      </a:solidFill>
                      <a:prstDash val="solid"/>
                      <a:round/>
                      <a:headEnd type="none" w="med" len="med"/>
                      <a:tailEnd type="none" w="med" len="med"/>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900" b="0" i="0" u="none" strike="noStrike" kern="1200" cap="none" normalizeH="0" baseline="0" noProof="0" dirty="0">
                          <a:ln>
                            <a:noFill/>
                          </a:ln>
                          <a:solidFill>
                            <a:srgbClr val="797979"/>
                          </a:solidFill>
                          <a:effectLst/>
                          <a:latin typeface="Calibri" pitchFamily="34" charset="0"/>
                          <a:ea typeface="+mn-ea"/>
                          <a:cs typeface="Arial" charset="0"/>
                        </a:rPr>
                        <a:t>1 310</a:t>
                      </a:r>
                    </a:p>
                  </a:txBody>
                  <a:tcPr marL="99049" marR="99049" marT="45705" marB="45705" anchor="ctr" horzOverflow="overflow">
                    <a:lnL w="3175" cap="flat" cmpd="sng" algn="ctr">
                      <a:solidFill>
                        <a:srgbClr val="D9D9D9"/>
                      </a:solidFill>
                      <a:prstDash val="solid"/>
                      <a:round/>
                      <a:headEnd type="none" w="med" len="med"/>
                      <a:tailEnd type="none" w="med" len="med"/>
                    </a:lnL>
                    <a:lnR>
                      <a:noFill/>
                    </a:lnR>
                    <a:lnT>
                      <a:noFill/>
                    </a:lnT>
                    <a:lnB>
                      <a:noFill/>
                    </a:lnB>
                    <a:lnTlToBr>
                      <a:noFill/>
                    </a:lnTlToBr>
                    <a:lnBlToTr>
                      <a:noFill/>
                    </a:lnBlToTr>
                    <a:solidFill>
                      <a:srgbClr val="D9D9D9"/>
                    </a:solidFill>
                  </a:tcPr>
                </a:tc>
                <a:extLst>
                  <a:ext uri="{0D108BD9-81ED-4DB2-BD59-A6C34878D82A}">
                    <a16:rowId xmlns="" xmlns:a16="http://schemas.microsoft.com/office/drawing/2014/main" val="152542118"/>
                  </a:ext>
                </a:extLst>
              </a:tr>
              <a:tr h="36573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900" b="0" i="0" u="none" strike="noStrike" kern="1200" cap="none" normalizeH="0" baseline="0" noProof="0" dirty="0">
                          <a:ln>
                            <a:noFill/>
                          </a:ln>
                          <a:solidFill>
                            <a:srgbClr val="797979"/>
                          </a:solidFill>
                          <a:effectLst/>
                          <a:latin typeface="Calibri" pitchFamily="34" charset="0"/>
                          <a:ea typeface="+mn-ea"/>
                          <a:cs typeface="Arial" charset="0"/>
                        </a:rPr>
                        <a:t>Fullständigasvar</a:t>
                      </a:r>
                    </a:p>
                  </a:txBody>
                  <a:tcPr marL="99049" marR="99049" marT="45705" marB="45705" anchor="ctr" horzOverflow="overflow">
                    <a:lnL>
                      <a:noFill/>
                    </a:lnL>
                    <a:lnR w="3175" cap="flat" cmpd="sng" algn="ctr">
                      <a:solidFill>
                        <a:srgbClr val="D9D9D9"/>
                      </a:solidFill>
                      <a:prstDash val="solid"/>
                      <a:round/>
                      <a:headEnd type="none" w="med" len="med"/>
                      <a:tailEnd type="none" w="med" len="med"/>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altLang="en-US" sz="900" b="0" i="0" u="none" strike="noStrike" kern="1200" cap="none" normalizeH="0" baseline="0" noProof="0" dirty="0">
                          <a:ln>
                            <a:noFill/>
                          </a:ln>
                          <a:solidFill>
                            <a:srgbClr val="797979"/>
                          </a:solidFill>
                          <a:effectLst/>
                          <a:latin typeface="Calibri" pitchFamily="34" charset="0"/>
                          <a:ea typeface="+mn-ea"/>
                          <a:cs typeface="Arial" charset="0"/>
                        </a:rPr>
                        <a:t>1 381</a:t>
                      </a:r>
                      <a:endParaRPr kumimoji="0" lang="sv-SE" altLang="en-US" sz="900" b="0" i="0" u="none" strike="noStrike" kern="1200" cap="none" normalizeH="0" baseline="0" dirty="0">
                        <a:ln>
                          <a:noFill/>
                        </a:ln>
                        <a:solidFill>
                          <a:srgbClr val="797979"/>
                        </a:solidFill>
                        <a:effectLst/>
                        <a:latin typeface="Calibri" pitchFamily="34" charset="0"/>
                        <a:ea typeface="+mn-ea"/>
                        <a:cs typeface="Arial" charset="0"/>
                      </a:endParaRPr>
                    </a:p>
                  </a:txBody>
                  <a:tcPr marL="99049" marR="99049" marT="45705" marB="45705" anchor="ctr" horzOverflow="overflow">
                    <a:lnL w="3175" cap="flat" cmpd="sng" algn="ctr">
                      <a:solidFill>
                        <a:srgbClr val="D9D9D9"/>
                      </a:solidFill>
                      <a:prstDash val="solid"/>
                      <a:round/>
                      <a:headEnd type="none" w="med" len="med"/>
                      <a:tailEnd type="none" w="med" len="med"/>
                    </a:lnL>
                    <a:lnR>
                      <a:noFill/>
                    </a:lnR>
                    <a:lnT>
                      <a:noFill/>
                    </a:lnT>
                    <a:lnB>
                      <a:noFill/>
                    </a:lnB>
                    <a:lnTlToBr>
                      <a:noFill/>
                    </a:lnTlToBr>
                    <a:lnBlToTr>
                      <a:noFill/>
                    </a:lnBlToTr>
                    <a:solidFill>
                      <a:srgbClr val="D9D9D9"/>
                    </a:solidFill>
                  </a:tcPr>
                </a:tc>
                <a:extLst>
                  <a:ext uri="{0D108BD9-81ED-4DB2-BD59-A6C34878D82A}">
                    <a16:rowId xmlns="" xmlns:a16="http://schemas.microsoft.com/office/drawing/2014/main" val="588133854"/>
                  </a:ext>
                </a:extLst>
              </a:tr>
              <a:tr h="3063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en-US" sz="900" b="0" i="0" u="none" strike="noStrike" cap="none" normalizeH="0" baseline="0" dirty="0">
                          <a:ln>
                            <a:noFill/>
                          </a:ln>
                          <a:solidFill>
                            <a:srgbClr val="5B5B5B"/>
                          </a:solidFill>
                          <a:effectLst/>
                          <a:latin typeface="Calibri Light" pitchFamily="34" charset="0"/>
                          <a:cs typeface="Arial" charset="0"/>
                        </a:rPr>
                        <a:t>Öppnasvar</a:t>
                      </a:r>
                    </a:p>
                  </a:txBody>
                  <a:tcPr marL="99049" marR="99049" marT="45705" marB="45705" anchor="ctr" horzOverflow="overflow">
                    <a:lnL>
                      <a:noFill/>
                    </a:lnL>
                    <a:lnR w="3175" cap="flat" cmpd="sng" algn="ctr">
                      <a:solidFill>
                        <a:srgbClr val="D9D9D9"/>
                      </a:solidFill>
                      <a:prstDash val="solid"/>
                      <a:round/>
                      <a:headEnd type="none" w="med" len="med"/>
                      <a:tailEnd type="none" w="med" len="med"/>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en-US" sz="900" b="0" i="0" u="none" strike="noStrike" cap="none" normalizeH="0" baseline="0" dirty="0">
                          <a:ln>
                            <a:noFill/>
                          </a:ln>
                          <a:solidFill>
                            <a:srgbClr val="797979"/>
                          </a:solidFill>
                          <a:effectLst/>
                          <a:latin typeface="Calibri" pitchFamily="34" charset="0"/>
                          <a:cs typeface="Arial" charset="0"/>
                        </a:rPr>
                        <a:t>129</a:t>
                      </a:r>
                    </a:p>
                  </a:txBody>
                  <a:tcPr marL="99049" marR="99049" marT="45705" marB="45705" anchor="ctr" horzOverflow="overflow">
                    <a:lnL w="3175" cap="flat" cmpd="sng" algn="ctr">
                      <a:solidFill>
                        <a:srgbClr val="D9D9D9"/>
                      </a:solidFill>
                      <a:prstDash val="solid"/>
                      <a:round/>
                      <a:headEnd type="none" w="med" len="med"/>
                      <a:tailEnd type="none" w="med" len="med"/>
                    </a:lnL>
                    <a:lnR>
                      <a:noFill/>
                    </a:lnR>
                    <a:lnT>
                      <a:noFill/>
                    </a:lnT>
                    <a:lnB>
                      <a:noFill/>
                    </a:lnB>
                    <a:lnTlToBr>
                      <a:noFill/>
                    </a:lnTlToBr>
                    <a:lnBlToTr>
                      <a:noFill/>
                    </a:lnBlToTr>
                    <a:solidFill>
                      <a:srgbClr val="D9D9D9"/>
                    </a:solidFill>
                  </a:tcPr>
                </a:tc>
                <a:extLst>
                  <a:ext uri="{0D108BD9-81ED-4DB2-BD59-A6C34878D82A}">
                    <a16:rowId xmlns="" xmlns:a16="http://schemas.microsoft.com/office/drawing/2014/main" val="10002"/>
                  </a:ext>
                </a:extLst>
              </a:tr>
            </a:tbl>
          </a:graphicData>
        </a:graphic>
      </p:graphicFrame>
      <p:sp>
        <p:nvSpPr>
          <p:cNvPr id="8" name="Previous Survey info_title"/>
          <p:cNvSpPr txBox="1"/>
          <p:nvPr/>
        </p:nvSpPr>
        <p:spPr>
          <a:xfrm>
            <a:off x="589250" y="3860800"/>
            <a:ext cx="3797300" cy="338554"/>
          </a:xfrm>
          <a:prstGeom prst="rect">
            <a:avLst/>
          </a:prstGeom>
          <a:noFill/>
        </p:spPr>
        <p:txBody>
          <a:bodyPr>
            <a:spAutoFit/>
          </a:bodyPr>
          <a:lstStyle/>
          <a:p>
            <a:pPr eaLnBrk="1" fontAlgn="auto" hangingPunct="1">
              <a:spcBef>
                <a:spcPts val="0"/>
              </a:spcBef>
              <a:spcAft>
                <a:spcPts val="0"/>
              </a:spcAft>
              <a:defRPr/>
            </a:pPr>
            <a:r>
              <a:rPr lang="sv-SE" sz="1600" dirty="0">
                <a:solidFill>
                  <a:srgbClr val="5B5B5B"/>
                </a:solidFill>
                <a:latin typeface="Arial" pitchFamily="34" charset="0"/>
                <a:cs typeface="Arial" pitchFamily="34" charset="0"/>
              </a:rPr>
              <a:t>2015 Anställda inom kommunen</a:t>
            </a:r>
          </a:p>
        </p:txBody>
      </p:sp>
      <p:graphicFrame>
        <p:nvGraphicFramePr>
          <p:cNvPr id="9" name="Previous survey info"/>
          <p:cNvGraphicFramePr>
            <a:graphicFrameLocks noGrp="1"/>
          </p:cNvGraphicFramePr>
          <p:nvPr>
            <p:extLst>
              <p:ext uri="{D42A27DB-BD31-4B8C-83A1-F6EECF244321}">
                <p14:modId xmlns="" xmlns:p14="http://schemas.microsoft.com/office/powerpoint/2010/main" val="2793141664"/>
              </p:ext>
            </p:extLst>
          </p:nvPr>
        </p:nvGraphicFramePr>
        <p:xfrm>
          <a:off x="594012" y="4221163"/>
          <a:ext cx="3814763" cy="1296551"/>
        </p:xfrm>
        <a:graphic>
          <a:graphicData uri="http://schemas.openxmlformats.org/drawingml/2006/table">
            <a:tbl>
              <a:tblPr/>
              <a:tblGrid>
                <a:gridCol w="1296988">
                  <a:extLst>
                    <a:ext uri="{9D8B030D-6E8A-4147-A177-3AD203B41FA5}">
                      <a16:colId xmlns="" xmlns:a16="http://schemas.microsoft.com/office/drawing/2014/main" val="20000"/>
                    </a:ext>
                  </a:extLst>
                </a:gridCol>
                <a:gridCol w="2517775">
                  <a:extLst>
                    <a:ext uri="{9D8B030D-6E8A-4147-A177-3AD203B41FA5}">
                      <a16:colId xmlns="" xmlns:a16="http://schemas.microsoft.com/office/drawing/2014/main" val="20001"/>
                    </a:ext>
                  </a:extLst>
                </a:gridCol>
              </a:tblGrid>
              <a:tr h="2897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en-US" sz="900" b="0" i="0" u="none" strike="noStrike" cap="none" normalizeH="0" baseline="0" dirty="0">
                          <a:ln>
                            <a:noFill/>
                          </a:ln>
                          <a:solidFill>
                            <a:srgbClr val="5B5B5B"/>
                          </a:solidFill>
                          <a:effectLst/>
                          <a:latin typeface="Calibri Light" pitchFamily="34" charset="0"/>
                          <a:cs typeface="Arial" charset="0"/>
                        </a:rPr>
                        <a:t>Period</a:t>
                      </a:r>
                    </a:p>
                  </a:txBody>
                  <a:tcPr marL="99068" marR="99068" marT="45687" marB="45687" anchor="ctr" horzOverflow="overflow">
                    <a:lnL>
                      <a:noFill/>
                    </a:lnL>
                    <a:lnR w="3175" cap="flat" cmpd="sng" algn="ctr">
                      <a:solidFill>
                        <a:srgbClr val="D9D9D9"/>
                      </a:solidFill>
                      <a:prstDash val="solid"/>
                      <a:round/>
                      <a:headEnd type="none" w="med" len="med"/>
                      <a:tailEnd type="none" w="med" len="med"/>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altLang="en-US" sz="900" b="0" i="0" u="none" strike="noStrike" cap="none" normalizeH="0" baseline="0">
                          <a:ln>
                            <a:noFill/>
                          </a:ln>
                          <a:solidFill>
                            <a:srgbClr val="797979"/>
                          </a:solidFill>
                          <a:effectLst/>
                          <a:latin typeface="Calibri" pitchFamily="34" charset="0"/>
                          <a:cs typeface="Arial" charset="0"/>
                        </a:rPr>
                        <a:t>25.09.2015 – 15.10.2015</a:t>
                      </a:r>
                      <a:endParaRPr kumimoji="0" lang="sv-SE" altLang="en-US" sz="900" b="0" i="0" u="none" strike="noStrike" cap="none" normalizeH="0" baseline="0">
                        <a:ln>
                          <a:noFill/>
                        </a:ln>
                        <a:solidFill>
                          <a:srgbClr val="797979"/>
                        </a:solidFill>
                        <a:effectLst/>
                        <a:latin typeface="Calibri" pitchFamily="34" charset="0"/>
                        <a:cs typeface="Arial" charset="0"/>
                      </a:endParaRPr>
                    </a:p>
                  </a:txBody>
                  <a:tcPr marL="99068" marR="99068" marT="45687" marB="45687" anchor="ctr" horzOverflow="overflow">
                    <a:lnL w="3175" cap="flat" cmpd="sng" algn="ctr">
                      <a:solidFill>
                        <a:srgbClr val="D9D9D9"/>
                      </a:solidFill>
                      <a:prstDash val="solid"/>
                      <a:round/>
                      <a:headEnd type="none" w="med" len="med"/>
                      <a:tailEnd type="none" w="med" len="med"/>
                    </a:lnL>
                    <a:lnR>
                      <a:noFill/>
                    </a:lnR>
                    <a:lnT>
                      <a:noFill/>
                    </a:lnT>
                    <a:lnB>
                      <a:noFill/>
                    </a:lnB>
                    <a:lnTlToBr>
                      <a:noFill/>
                    </a:lnTlToBr>
                    <a:lnBlToTr>
                      <a:noFill/>
                    </a:lnBlToTr>
                    <a:solidFill>
                      <a:srgbClr val="D9D9D9"/>
                    </a:solidFill>
                  </a:tcPr>
                </a:tc>
                <a:extLst>
                  <a:ext uri="{0D108BD9-81ED-4DB2-BD59-A6C34878D82A}">
                    <a16:rowId xmlns="" xmlns:a16="http://schemas.microsoft.com/office/drawing/2014/main" val="10000"/>
                  </a:ext>
                </a:extLst>
              </a:tr>
              <a:tr h="3205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en-US" sz="900" b="0" i="0" u="none" strike="noStrike" cap="none" normalizeH="0" baseline="0">
                          <a:ln>
                            <a:noFill/>
                          </a:ln>
                          <a:solidFill>
                            <a:srgbClr val="5B5B5B"/>
                          </a:solidFill>
                          <a:effectLst/>
                          <a:latin typeface="Calibri Light" pitchFamily="34" charset="0"/>
                          <a:cs typeface="Arial" charset="0"/>
                        </a:rPr>
                        <a:t>Antal svar</a:t>
                      </a:r>
                    </a:p>
                  </a:txBody>
                  <a:tcPr marL="99068" marR="99068" marT="45687" marB="45687" anchor="ctr" horzOverflow="overflow">
                    <a:lnL>
                      <a:noFill/>
                    </a:lnL>
                    <a:lnR w="3175" cap="flat" cmpd="sng" algn="ctr">
                      <a:solidFill>
                        <a:srgbClr val="D9D9D9"/>
                      </a:solidFill>
                      <a:prstDash val="solid"/>
                      <a:round/>
                      <a:headEnd type="none" w="med" len="med"/>
                      <a:tailEnd type="none" w="med" len="med"/>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en-US" sz="900" b="0" i="0" u="none" strike="noStrike" cap="none" normalizeH="0" baseline="0" dirty="0">
                          <a:ln>
                            <a:noFill/>
                          </a:ln>
                          <a:solidFill>
                            <a:srgbClr val="797979"/>
                          </a:solidFill>
                          <a:effectLst/>
                          <a:latin typeface="Calibri" pitchFamily="34" charset="0"/>
                          <a:cs typeface="Arial" charset="0"/>
                        </a:rPr>
                        <a:t>605</a:t>
                      </a:r>
                    </a:p>
                  </a:txBody>
                  <a:tcPr marL="99068" marR="99068" marT="45687" marB="45687" anchor="ctr" horzOverflow="overflow">
                    <a:lnL w="3175" cap="flat" cmpd="sng" algn="ctr">
                      <a:solidFill>
                        <a:srgbClr val="D9D9D9"/>
                      </a:solidFill>
                      <a:prstDash val="solid"/>
                      <a:round/>
                      <a:headEnd type="none" w="med" len="med"/>
                      <a:tailEnd type="none" w="med" len="med"/>
                    </a:lnL>
                    <a:lnR>
                      <a:noFill/>
                    </a:lnR>
                    <a:lnT>
                      <a:noFill/>
                    </a:lnT>
                    <a:lnB>
                      <a:noFill/>
                    </a:lnB>
                    <a:lnTlToBr>
                      <a:noFill/>
                    </a:lnTlToBr>
                    <a:lnBlToTr>
                      <a:noFill/>
                    </a:lnBlToTr>
                    <a:solidFill>
                      <a:srgbClr val="D9D9D9"/>
                    </a:solidFill>
                  </a:tcPr>
                </a:tc>
                <a:extLst>
                  <a:ext uri="{0D108BD9-81ED-4DB2-BD59-A6C34878D82A}">
                    <a16:rowId xmlns="" xmlns:a16="http://schemas.microsoft.com/office/drawing/2014/main" val="10001"/>
                  </a:ext>
                </a:extLst>
              </a:tr>
              <a:tr h="35501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900" b="0" i="0" u="none" strike="noStrike" kern="1200" cap="none" spc="0" normalizeH="0" baseline="0" noProof="0" dirty="0">
                          <a:ln>
                            <a:noFill/>
                          </a:ln>
                          <a:solidFill>
                            <a:srgbClr val="5B5B5B"/>
                          </a:solidFill>
                          <a:effectLst/>
                          <a:uLnTx/>
                          <a:uFillTx/>
                          <a:latin typeface="Calibri Light" panose="020F0302020204030204"/>
                          <a:ea typeface="+mn-ea"/>
                          <a:cs typeface="+mn-cs"/>
                        </a:rPr>
                        <a:t>Förstagångsbesökare</a:t>
                      </a:r>
                    </a:p>
                  </a:txBody>
                  <a:tcPr marL="99068" marR="99068" marT="45687" marB="45687" anchor="ctr" horzOverflow="overflow">
                    <a:lnL>
                      <a:noFill/>
                    </a:lnL>
                    <a:lnR w="3175" cap="flat" cmpd="sng" algn="ctr">
                      <a:solidFill>
                        <a:srgbClr val="D9D9D9"/>
                      </a:solidFill>
                      <a:prstDash val="solid"/>
                      <a:round/>
                      <a:headEnd type="none" w="med" len="med"/>
                      <a:tailEnd type="none" w="med" len="med"/>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en-US" sz="900" b="0" i="0" u="none" strike="noStrike" cap="none" normalizeH="0" baseline="0" dirty="0">
                          <a:ln>
                            <a:noFill/>
                          </a:ln>
                          <a:solidFill>
                            <a:srgbClr val="797979"/>
                          </a:solidFill>
                          <a:effectLst/>
                          <a:latin typeface="Calibri" pitchFamily="34" charset="0"/>
                          <a:cs typeface="Arial" charset="0"/>
                        </a:rPr>
                        <a:t>0</a:t>
                      </a:r>
                      <a:endParaRPr kumimoji="0" lang="sv-SE" altLang="en-US" sz="900" b="0" i="0" u="none" strike="noStrike" cap="none" normalizeH="0" baseline="0" dirty="0">
                        <a:ln>
                          <a:noFill/>
                        </a:ln>
                        <a:solidFill>
                          <a:srgbClr val="FF0000"/>
                        </a:solidFill>
                        <a:effectLst/>
                        <a:latin typeface="Calibri" pitchFamily="34" charset="0"/>
                        <a:cs typeface="Arial" charset="0"/>
                      </a:endParaRPr>
                    </a:p>
                  </a:txBody>
                  <a:tcPr marL="99068" marR="99068" marT="45687" marB="45687" anchor="ctr" horzOverflow="overflow">
                    <a:lnL w="3175" cap="flat" cmpd="sng" algn="ctr">
                      <a:solidFill>
                        <a:srgbClr val="D9D9D9"/>
                      </a:solidFill>
                      <a:prstDash val="solid"/>
                      <a:round/>
                      <a:headEnd type="none" w="med" len="med"/>
                      <a:tailEnd type="none" w="med" len="med"/>
                    </a:lnL>
                    <a:lnR>
                      <a:noFill/>
                    </a:lnR>
                    <a:lnT>
                      <a:noFill/>
                    </a:lnT>
                    <a:lnB>
                      <a:noFill/>
                    </a:lnB>
                    <a:lnTlToBr>
                      <a:noFill/>
                    </a:lnTlToBr>
                    <a:lnBlToTr>
                      <a:noFill/>
                    </a:lnBlToTr>
                    <a:solidFill>
                      <a:srgbClr val="D9D9D9"/>
                    </a:solidFill>
                  </a:tcPr>
                </a:tc>
                <a:extLst>
                  <a:ext uri="{0D108BD9-81ED-4DB2-BD59-A6C34878D82A}">
                    <a16:rowId xmlns="" xmlns:a16="http://schemas.microsoft.com/office/drawing/2014/main" val="253644530"/>
                  </a:ext>
                </a:extLst>
              </a:tr>
              <a:tr h="3205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en-US" sz="900" b="0" i="0" u="none" strike="noStrike" cap="none" normalizeH="0" baseline="0" dirty="0" err="1">
                          <a:ln>
                            <a:noFill/>
                          </a:ln>
                          <a:solidFill>
                            <a:srgbClr val="5B5B5B"/>
                          </a:solidFill>
                          <a:effectLst/>
                          <a:latin typeface="Calibri Light" pitchFamily="34" charset="0"/>
                          <a:cs typeface="Arial" charset="0"/>
                        </a:rPr>
                        <a:t>Öppnasvar</a:t>
                      </a:r>
                      <a:endParaRPr kumimoji="0" lang="sv-SE" altLang="en-US" sz="900" b="0" i="0" u="none" strike="noStrike" cap="none" normalizeH="0" baseline="0" dirty="0">
                        <a:ln>
                          <a:noFill/>
                        </a:ln>
                        <a:solidFill>
                          <a:srgbClr val="5B5B5B"/>
                        </a:solidFill>
                        <a:effectLst/>
                        <a:latin typeface="Calibri Light" pitchFamily="34" charset="0"/>
                        <a:cs typeface="Arial" charset="0"/>
                      </a:endParaRPr>
                    </a:p>
                  </a:txBody>
                  <a:tcPr marL="99068" marR="99068" marT="45687" marB="45687" anchor="ctr" horzOverflow="overflow">
                    <a:lnL>
                      <a:noFill/>
                    </a:lnL>
                    <a:lnR w="3175" cap="flat" cmpd="sng" algn="ctr">
                      <a:solidFill>
                        <a:srgbClr val="D9D9D9"/>
                      </a:solidFill>
                      <a:prstDash val="solid"/>
                      <a:round/>
                      <a:headEnd type="none" w="med" len="med"/>
                      <a:tailEnd type="none" w="med" len="med"/>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en-US" sz="900" b="0" i="0" u="none" strike="noStrike" cap="none" normalizeH="0" baseline="0" dirty="0">
                          <a:ln>
                            <a:noFill/>
                          </a:ln>
                          <a:solidFill>
                            <a:srgbClr val="797979"/>
                          </a:solidFill>
                          <a:effectLst/>
                          <a:latin typeface="Calibri" pitchFamily="34" charset="0"/>
                          <a:cs typeface="Arial" charset="0"/>
                        </a:rPr>
                        <a:t>43</a:t>
                      </a:r>
                    </a:p>
                  </a:txBody>
                  <a:tcPr marL="99068" marR="99068" marT="45687" marB="45687" anchor="ctr" horzOverflow="overflow">
                    <a:lnL w="3175" cap="flat" cmpd="sng" algn="ctr">
                      <a:solidFill>
                        <a:srgbClr val="D9D9D9"/>
                      </a:solidFill>
                      <a:prstDash val="solid"/>
                      <a:round/>
                      <a:headEnd type="none" w="med" len="med"/>
                      <a:tailEnd type="none" w="med" len="med"/>
                    </a:lnL>
                    <a:lnR>
                      <a:noFill/>
                    </a:lnR>
                    <a:lnT>
                      <a:noFill/>
                    </a:lnT>
                    <a:lnB>
                      <a:noFill/>
                    </a:lnB>
                    <a:lnTlToBr>
                      <a:noFill/>
                    </a:lnTlToBr>
                    <a:lnBlToTr>
                      <a:noFill/>
                    </a:lnBlToTr>
                    <a:solidFill>
                      <a:srgbClr val="D9D9D9"/>
                    </a:solidFill>
                  </a:tcPr>
                </a:tc>
                <a:extLst>
                  <a:ext uri="{0D108BD9-81ED-4DB2-BD59-A6C34878D82A}">
                    <a16:rowId xmlns="" xmlns:a16="http://schemas.microsoft.com/office/drawing/2014/main" val="10002"/>
                  </a:ext>
                </a:extLst>
              </a:tr>
            </a:tbl>
          </a:graphicData>
        </a:graphic>
      </p:graphicFrame>
      <p:sp>
        <p:nvSpPr>
          <p:cNvPr id="10" name="Survey info_title"/>
          <p:cNvSpPr txBox="1"/>
          <p:nvPr/>
        </p:nvSpPr>
        <p:spPr>
          <a:xfrm>
            <a:off x="589250" y="1341438"/>
            <a:ext cx="3725862" cy="338554"/>
          </a:xfrm>
          <a:prstGeom prst="rect">
            <a:avLst/>
          </a:prstGeom>
          <a:noFill/>
        </p:spPr>
        <p:txBody>
          <a:bodyPr>
            <a:spAutoFit/>
          </a:bodyPr>
          <a:lstStyle/>
          <a:p>
            <a:pPr eaLnBrk="1" fontAlgn="auto" hangingPunct="1">
              <a:spcBef>
                <a:spcPts val="0"/>
              </a:spcBef>
              <a:spcAft>
                <a:spcPts val="0"/>
              </a:spcAft>
              <a:defRPr/>
            </a:pPr>
            <a:r>
              <a:rPr lang="sv-SE" sz="1600" dirty="0">
                <a:solidFill>
                  <a:srgbClr val="5B5B5B"/>
                </a:solidFill>
                <a:latin typeface="+mj-lt"/>
                <a:cs typeface="+mn-cs"/>
              </a:rPr>
              <a:t>2015 Total</a:t>
            </a:r>
          </a:p>
        </p:txBody>
      </p:sp>
      <p:graphicFrame>
        <p:nvGraphicFramePr>
          <p:cNvPr id="11" name="Survey info"/>
          <p:cNvGraphicFramePr>
            <a:graphicFrameLocks noGrp="1"/>
          </p:cNvGraphicFramePr>
          <p:nvPr>
            <p:extLst>
              <p:ext uri="{D42A27DB-BD31-4B8C-83A1-F6EECF244321}">
                <p14:modId xmlns="" xmlns:p14="http://schemas.microsoft.com/office/powerpoint/2010/main" val="887142431"/>
              </p:ext>
            </p:extLst>
          </p:nvPr>
        </p:nvGraphicFramePr>
        <p:xfrm>
          <a:off x="589250" y="1708150"/>
          <a:ext cx="3797300" cy="1621361"/>
        </p:xfrm>
        <a:graphic>
          <a:graphicData uri="http://schemas.openxmlformats.org/drawingml/2006/table">
            <a:tbl>
              <a:tblPr/>
              <a:tblGrid>
                <a:gridCol w="1295400">
                  <a:extLst>
                    <a:ext uri="{9D8B030D-6E8A-4147-A177-3AD203B41FA5}">
                      <a16:colId xmlns="" xmlns:a16="http://schemas.microsoft.com/office/drawing/2014/main" val="20000"/>
                    </a:ext>
                  </a:extLst>
                </a:gridCol>
                <a:gridCol w="2501900">
                  <a:extLst>
                    <a:ext uri="{9D8B030D-6E8A-4147-A177-3AD203B41FA5}">
                      <a16:colId xmlns="" xmlns:a16="http://schemas.microsoft.com/office/drawing/2014/main" val="20001"/>
                    </a:ext>
                  </a:extLst>
                </a:gridCol>
              </a:tblGrid>
              <a:tr h="277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en-US" sz="900" b="0" i="0" u="none" strike="noStrike" cap="none" normalizeH="0" baseline="0" dirty="0">
                          <a:ln>
                            <a:noFill/>
                          </a:ln>
                          <a:solidFill>
                            <a:srgbClr val="5B5B5B"/>
                          </a:solidFill>
                          <a:effectLst/>
                          <a:latin typeface="Calibri Light" pitchFamily="34" charset="0"/>
                          <a:cs typeface="Arial" charset="0"/>
                        </a:rPr>
                        <a:t>Period</a:t>
                      </a:r>
                    </a:p>
                  </a:txBody>
                  <a:tcPr marL="99049" marR="99049" marT="45705" marB="45705" anchor="ctr" horzOverflow="overflow">
                    <a:lnL>
                      <a:noFill/>
                    </a:lnL>
                    <a:lnR w="3175" cap="flat" cmpd="sng" algn="ctr">
                      <a:solidFill>
                        <a:srgbClr val="D9D9D9"/>
                      </a:solidFill>
                      <a:prstDash val="solid"/>
                      <a:round/>
                      <a:headEnd type="none" w="med" len="med"/>
                      <a:tailEnd type="none" w="med" len="med"/>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altLang="en-US" sz="900" b="0" i="0" u="none" strike="noStrike" cap="none" normalizeH="0" baseline="0">
                          <a:ln>
                            <a:noFill/>
                          </a:ln>
                          <a:solidFill>
                            <a:srgbClr val="797979"/>
                          </a:solidFill>
                          <a:effectLst/>
                          <a:latin typeface="Calibri" pitchFamily="34" charset="0"/>
                          <a:cs typeface="Arial" charset="0"/>
                        </a:rPr>
                        <a:t>25.09.2015 – 15.10.2015</a:t>
                      </a:r>
                      <a:endParaRPr kumimoji="0" lang="sv-SE" altLang="en-US" sz="900" b="0" i="0" u="none" strike="noStrike" cap="none" normalizeH="0" baseline="0">
                        <a:ln>
                          <a:noFill/>
                        </a:ln>
                        <a:solidFill>
                          <a:srgbClr val="797979"/>
                        </a:solidFill>
                        <a:effectLst/>
                        <a:latin typeface="Calibri" pitchFamily="34" charset="0"/>
                        <a:cs typeface="Arial" charset="0"/>
                      </a:endParaRPr>
                    </a:p>
                  </a:txBody>
                  <a:tcPr marL="99049" marR="99049" marT="45705" marB="45705" anchor="ctr" horzOverflow="overflow">
                    <a:lnL w="3175" cap="flat" cmpd="sng" algn="ctr">
                      <a:solidFill>
                        <a:srgbClr val="D9D9D9"/>
                      </a:solidFill>
                      <a:prstDash val="solid"/>
                      <a:round/>
                      <a:headEnd type="none" w="med" len="med"/>
                      <a:tailEnd type="none" w="med" len="med"/>
                    </a:lnL>
                    <a:lnR>
                      <a:noFill/>
                    </a:lnR>
                    <a:lnT>
                      <a:noFill/>
                    </a:lnT>
                    <a:lnB>
                      <a:noFill/>
                    </a:lnB>
                    <a:lnTlToBr>
                      <a:noFill/>
                    </a:lnTlToBr>
                    <a:lnBlToTr>
                      <a:noFill/>
                    </a:lnBlToTr>
                    <a:solidFill>
                      <a:srgbClr val="D9D9D9"/>
                    </a:solidFill>
                  </a:tcPr>
                </a:tc>
                <a:extLst>
                  <a:ext uri="{0D108BD9-81ED-4DB2-BD59-A6C34878D82A}">
                    <a16:rowId xmlns="" xmlns:a16="http://schemas.microsoft.com/office/drawing/2014/main" val="10000"/>
                  </a:ext>
                </a:extLst>
              </a:tr>
              <a:tr h="3063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en-US" sz="900" b="0" i="0" u="none" strike="noStrike" cap="none" normalizeH="0" baseline="0" dirty="0">
                          <a:ln>
                            <a:noFill/>
                          </a:ln>
                          <a:solidFill>
                            <a:srgbClr val="5B5B5B"/>
                          </a:solidFill>
                          <a:effectLst/>
                          <a:latin typeface="Calibri Light" pitchFamily="34" charset="0"/>
                          <a:cs typeface="Arial" charset="0"/>
                        </a:rPr>
                        <a:t>Antal svar </a:t>
                      </a:r>
                    </a:p>
                  </a:txBody>
                  <a:tcPr marL="99049" marR="99049" marT="45705" marB="45705" anchor="ctr" horzOverflow="overflow">
                    <a:lnL>
                      <a:noFill/>
                    </a:lnL>
                    <a:lnR w="3175" cap="flat" cmpd="sng" algn="ctr">
                      <a:solidFill>
                        <a:srgbClr val="D9D9D9"/>
                      </a:solidFill>
                      <a:prstDash val="solid"/>
                      <a:round/>
                      <a:headEnd type="none" w="med" len="med"/>
                      <a:tailEnd type="none" w="med" len="med"/>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en-US" sz="900" b="0" i="0" u="none" strike="noStrike" cap="none" normalizeH="0" baseline="0" dirty="0">
                          <a:ln>
                            <a:noFill/>
                          </a:ln>
                          <a:solidFill>
                            <a:srgbClr val="797979"/>
                          </a:solidFill>
                          <a:effectLst/>
                          <a:latin typeface="Calibri" pitchFamily="34" charset="0"/>
                          <a:cs typeface="Arial" charset="0"/>
                        </a:rPr>
                        <a:t>3 296</a:t>
                      </a:r>
                    </a:p>
                  </a:txBody>
                  <a:tcPr marL="99049" marR="99049" marT="45705" marB="45705" anchor="ctr" horzOverflow="overflow">
                    <a:lnL w="3175" cap="flat" cmpd="sng" algn="ctr">
                      <a:solidFill>
                        <a:srgbClr val="D9D9D9"/>
                      </a:solidFill>
                      <a:prstDash val="solid"/>
                      <a:round/>
                      <a:headEnd type="none" w="med" len="med"/>
                      <a:tailEnd type="none" w="med" len="med"/>
                    </a:lnL>
                    <a:lnR>
                      <a:noFill/>
                    </a:lnR>
                    <a:lnT>
                      <a:noFill/>
                    </a:lnT>
                    <a:lnB>
                      <a:noFill/>
                    </a:lnB>
                    <a:lnTlToBr>
                      <a:noFill/>
                    </a:lnTlToBr>
                    <a:lnBlToTr>
                      <a:noFill/>
                    </a:lnBlToTr>
                    <a:solidFill>
                      <a:srgbClr val="D9D9D9"/>
                    </a:solidFill>
                  </a:tcPr>
                </a:tc>
                <a:extLst>
                  <a:ext uri="{0D108BD9-81ED-4DB2-BD59-A6C34878D82A}">
                    <a16:rowId xmlns="" xmlns:a16="http://schemas.microsoft.com/office/drawing/2014/main" val="10001"/>
                  </a:ext>
                </a:extLst>
              </a:tr>
              <a:tr h="35469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900" b="0" i="0" u="none" strike="noStrike" kern="1200" cap="none" spc="0" normalizeH="0" baseline="0" noProof="0" dirty="0">
                          <a:ln>
                            <a:noFill/>
                          </a:ln>
                          <a:solidFill>
                            <a:srgbClr val="5B5B5B"/>
                          </a:solidFill>
                          <a:effectLst/>
                          <a:uLnTx/>
                          <a:uFillTx/>
                          <a:latin typeface="Calibri Light" panose="020F0302020204030204"/>
                          <a:ea typeface="+mn-ea"/>
                          <a:cs typeface="+mn-cs"/>
                        </a:rPr>
                        <a:t>Förstagångsbesökare</a:t>
                      </a:r>
                    </a:p>
                  </a:txBody>
                  <a:tcPr marL="99049" marR="99049" marT="45705" marB="45705" anchor="ctr" horzOverflow="overflow">
                    <a:lnL>
                      <a:noFill/>
                    </a:lnL>
                    <a:lnR w="3175" cap="flat" cmpd="sng" algn="ctr">
                      <a:solidFill>
                        <a:srgbClr val="D9D9D9"/>
                      </a:solidFill>
                      <a:prstDash val="solid"/>
                      <a:round/>
                      <a:headEnd type="none" w="med" len="med"/>
                      <a:tailEnd type="none" w="med" len="med"/>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sv-SE" sz="900" noProof="0" dirty="0">
                          <a:solidFill>
                            <a:srgbClr val="797979"/>
                          </a:solidFill>
                          <a:latin typeface="+mn-lt"/>
                        </a:rPr>
                        <a:t>1 310</a:t>
                      </a:r>
                    </a:p>
                  </a:txBody>
                  <a:tcPr marL="99049" marR="99049" marT="45705" marB="45705" anchor="ctr" horzOverflow="overflow">
                    <a:lnL w="3175" cap="flat" cmpd="sng" algn="ctr">
                      <a:solidFill>
                        <a:srgbClr val="D9D9D9"/>
                      </a:solidFill>
                      <a:prstDash val="solid"/>
                      <a:round/>
                      <a:headEnd type="none" w="med" len="med"/>
                      <a:tailEnd type="none" w="med" len="med"/>
                    </a:lnL>
                    <a:lnR>
                      <a:noFill/>
                    </a:lnR>
                    <a:lnT>
                      <a:noFill/>
                    </a:lnT>
                    <a:lnB>
                      <a:noFill/>
                    </a:lnB>
                    <a:lnTlToBr>
                      <a:noFill/>
                    </a:lnTlToBr>
                    <a:lnBlToTr>
                      <a:noFill/>
                    </a:lnBlToTr>
                    <a:solidFill>
                      <a:srgbClr val="D9D9D9"/>
                    </a:solidFill>
                  </a:tcPr>
                </a:tc>
                <a:extLst>
                  <a:ext uri="{0D108BD9-81ED-4DB2-BD59-A6C34878D82A}">
                    <a16:rowId xmlns="" xmlns:a16="http://schemas.microsoft.com/office/drawing/2014/main" val="3737461088"/>
                  </a:ext>
                </a:extLst>
              </a:tr>
              <a:tr h="36573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900" b="0" i="0" u="none" strike="noStrike" kern="1200" cap="none" spc="0" normalizeH="0" baseline="0" noProof="0" dirty="0">
                          <a:ln>
                            <a:noFill/>
                          </a:ln>
                          <a:solidFill>
                            <a:srgbClr val="5B5B5B"/>
                          </a:solidFill>
                          <a:effectLst/>
                          <a:uLnTx/>
                          <a:uFillTx/>
                          <a:latin typeface="Calibri Light" panose="020F0302020204030204"/>
                          <a:ea typeface="+mn-ea"/>
                          <a:cs typeface="+mn-cs"/>
                        </a:rPr>
                        <a:t>Fullständigasvar</a:t>
                      </a:r>
                    </a:p>
                  </a:txBody>
                  <a:tcPr marL="99049" marR="99049" marT="45705" marB="45705" anchor="ctr" horzOverflow="overflow">
                    <a:lnL>
                      <a:noFill/>
                    </a:lnL>
                    <a:lnR w="3175" cap="flat" cmpd="sng" algn="ctr">
                      <a:solidFill>
                        <a:srgbClr val="D9D9D9"/>
                      </a:solidFill>
                      <a:prstDash val="solid"/>
                      <a:round/>
                      <a:headEnd type="none" w="med" len="med"/>
                      <a:tailEnd type="none" w="med" len="med"/>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sv-SE" sz="900" noProof="0" dirty="0">
                          <a:solidFill>
                            <a:srgbClr val="797979"/>
                          </a:solidFill>
                          <a:latin typeface="+mn-lt"/>
                        </a:rPr>
                        <a:t>1 876</a:t>
                      </a:r>
                    </a:p>
                  </a:txBody>
                  <a:tcPr marL="99049" marR="99049" marT="45705" marB="45705" anchor="ctr" horzOverflow="overflow">
                    <a:lnL w="3175" cap="flat" cmpd="sng" algn="ctr">
                      <a:solidFill>
                        <a:srgbClr val="D9D9D9"/>
                      </a:solidFill>
                      <a:prstDash val="solid"/>
                      <a:round/>
                      <a:headEnd type="none" w="med" len="med"/>
                      <a:tailEnd type="none" w="med" len="med"/>
                    </a:lnL>
                    <a:lnR>
                      <a:noFill/>
                    </a:lnR>
                    <a:lnT>
                      <a:noFill/>
                    </a:lnT>
                    <a:lnB>
                      <a:noFill/>
                    </a:lnB>
                    <a:lnTlToBr>
                      <a:noFill/>
                    </a:lnTlToBr>
                    <a:lnBlToTr>
                      <a:noFill/>
                    </a:lnBlToTr>
                    <a:solidFill>
                      <a:srgbClr val="D9D9D9"/>
                    </a:solidFill>
                  </a:tcPr>
                </a:tc>
                <a:extLst>
                  <a:ext uri="{0D108BD9-81ED-4DB2-BD59-A6C34878D82A}">
                    <a16:rowId xmlns="" xmlns:a16="http://schemas.microsoft.com/office/drawing/2014/main" val="3303965822"/>
                  </a:ext>
                </a:extLst>
              </a:tr>
              <a:tr h="3063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en-US" sz="900" b="0" i="0" u="none" strike="noStrike" cap="none" normalizeH="0" baseline="0" dirty="0">
                          <a:ln>
                            <a:noFill/>
                          </a:ln>
                          <a:solidFill>
                            <a:srgbClr val="5B5B5B"/>
                          </a:solidFill>
                          <a:effectLst/>
                          <a:latin typeface="Calibri Light" pitchFamily="34" charset="0"/>
                          <a:cs typeface="Arial" charset="0"/>
                        </a:rPr>
                        <a:t>Öppnasvar</a:t>
                      </a:r>
                    </a:p>
                  </a:txBody>
                  <a:tcPr marL="99049" marR="99049" marT="52849" marB="52849" anchor="ctr">
                    <a:lnL>
                      <a:noFill/>
                    </a:lnL>
                    <a:lnR w="3175" cap="flat" cmpd="sng" algn="ctr">
                      <a:solidFill>
                        <a:srgbClr val="D9D9D9"/>
                      </a:solidFill>
                      <a:prstDash val="solid"/>
                      <a:round/>
                      <a:headEnd type="none" w="med" len="med"/>
                      <a:tailEnd type="none" w="med" len="med"/>
                    </a:lnR>
                    <a:lnT>
                      <a:noFill/>
                    </a:lnT>
                    <a:lnB>
                      <a:noFill/>
                    </a:lnB>
                    <a:lnTlToBr>
                      <a:noFill/>
                    </a:lnTlToBr>
                    <a:lnBlToTr>
                      <a:noFill/>
                    </a:lnBlToTr>
                    <a:solidFill>
                      <a:srgbClr val="D9D9D9"/>
                    </a:solidFill>
                  </a:tcPr>
                </a:tc>
                <a:tc>
                  <a:txBody>
                    <a:bodyPr/>
                    <a:lstStyle/>
                    <a:p>
                      <a:pPr algn="l"/>
                      <a:r>
                        <a:rPr lang="sv-SE" sz="900" noProof="0" dirty="0">
                          <a:solidFill>
                            <a:srgbClr val="797979"/>
                          </a:solidFill>
                          <a:latin typeface="+mn-lt"/>
                        </a:rPr>
                        <a:t>175</a:t>
                      </a:r>
                    </a:p>
                  </a:txBody>
                  <a:tcPr marL="99049" marR="99049" marT="52849" marB="52849" anchor="ctr">
                    <a:lnL w="3175" cap="flat" cmpd="sng" algn="ctr">
                      <a:solidFill>
                        <a:srgbClr val="D9D9D9"/>
                      </a:solidFill>
                      <a:prstDash val="solid"/>
                      <a:round/>
                      <a:headEnd type="none" w="med" len="med"/>
                      <a:tailEnd type="none" w="med" len="med"/>
                    </a:lnL>
                    <a:lnR>
                      <a:noFill/>
                    </a:lnR>
                    <a:lnT>
                      <a:noFill/>
                    </a:lnT>
                    <a:lnB>
                      <a:noFill/>
                    </a:lnB>
                    <a:lnTlToBr>
                      <a:noFill/>
                    </a:lnTlToBr>
                    <a:lnBlToTr>
                      <a:noFill/>
                    </a:lnBlToTr>
                    <a:solidFill>
                      <a:srgbClr val="D9D9D9"/>
                    </a:solidFill>
                  </a:tcPr>
                </a:tc>
                <a:extLst>
                  <a:ext uri="{0D108BD9-81ED-4DB2-BD59-A6C34878D82A}">
                    <a16:rowId xmlns="" xmlns:a16="http://schemas.microsoft.com/office/drawing/2014/main" val="10002"/>
                  </a:ext>
                </a:extLst>
              </a:tr>
            </a:tbl>
          </a:graphicData>
        </a:graphic>
      </p:graphicFrame>
      <p:graphicFrame>
        <p:nvGraphicFramePr>
          <p:cNvPr id="12" name="Survey info"/>
          <p:cNvGraphicFramePr>
            <a:graphicFrameLocks noGrp="1"/>
          </p:cNvGraphicFramePr>
          <p:nvPr>
            <p:extLst>
              <p:ext uri="{D42A27DB-BD31-4B8C-83A1-F6EECF244321}">
                <p14:modId xmlns="" xmlns:p14="http://schemas.microsoft.com/office/powerpoint/2010/main" val="3840962617"/>
              </p:ext>
            </p:extLst>
          </p:nvPr>
        </p:nvGraphicFramePr>
        <p:xfrm>
          <a:off x="5032662" y="4221163"/>
          <a:ext cx="3797300" cy="1285876"/>
        </p:xfrm>
        <a:graphic>
          <a:graphicData uri="http://schemas.openxmlformats.org/drawingml/2006/table">
            <a:tbl>
              <a:tblPr/>
              <a:tblGrid>
                <a:gridCol w="1295400">
                  <a:extLst>
                    <a:ext uri="{9D8B030D-6E8A-4147-A177-3AD203B41FA5}">
                      <a16:colId xmlns="" xmlns:a16="http://schemas.microsoft.com/office/drawing/2014/main" val="20000"/>
                    </a:ext>
                  </a:extLst>
                </a:gridCol>
                <a:gridCol w="2501900">
                  <a:extLst>
                    <a:ext uri="{9D8B030D-6E8A-4147-A177-3AD203B41FA5}">
                      <a16:colId xmlns="" xmlns:a16="http://schemas.microsoft.com/office/drawing/2014/main" val="20001"/>
                    </a:ext>
                  </a:extLst>
                </a:gridCol>
              </a:tblGrid>
              <a:tr h="2863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en-US" sz="900" b="0" i="0" u="none" strike="noStrike" cap="none" normalizeH="0" baseline="0" dirty="0">
                          <a:ln>
                            <a:noFill/>
                          </a:ln>
                          <a:solidFill>
                            <a:srgbClr val="5B5B5B"/>
                          </a:solidFill>
                          <a:effectLst/>
                          <a:latin typeface="Calibri Light" pitchFamily="34" charset="0"/>
                          <a:cs typeface="Arial" charset="0"/>
                        </a:rPr>
                        <a:t>Period</a:t>
                      </a:r>
                    </a:p>
                  </a:txBody>
                  <a:tcPr marL="99049" marR="99049" marT="45705" marB="45705" anchor="ctr" horzOverflow="overflow">
                    <a:lnL>
                      <a:noFill/>
                    </a:lnL>
                    <a:lnR w="3175" cap="flat" cmpd="sng" algn="ctr">
                      <a:solidFill>
                        <a:srgbClr val="D9D9D9"/>
                      </a:solidFill>
                      <a:prstDash val="solid"/>
                      <a:round/>
                      <a:headEnd type="none" w="med" len="med"/>
                      <a:tailEnd type="none" w="med" len="med"/>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altLang="en-US" sz="900" b="0" i="0" u="none" strike="noStrike" cap="none" normalizeH="0" baseline="0">
                          <a:ln>
                            <a:noFill/>
                          </a:ln>
                          <a:solidFill>
                            <a:srgbClr val="797979"/>
                          </a:solidFill>
                          <a:effectLst/>
                          <a:latin typeface="Calibri" pitchFamily="34" charset="0"/>
                          <a:cs typeface="Arial" charset="0"/>
                        </a:rPr>
                        <a:t>25.09.2015 – 15.10.2015</a:t>
                      </a:r>
                      <a:endParaRPr kumimoji="0" lang="sv-SE" altLang="en-US" sz="900" b="0" i="0" u="none" strike="noStrike" cap="none" normalizeH="0" baseline="0">
                        <a:ln>
                          <a:noFill/>
                        </a:ln>
                        <a:solidFill>
                          <a:srgbClr val="797979"/>
                        </a:solidFill>
                        <a:effectLst/>
                        <a:latin typeface="Calibri" pitchFamily="34" charset="0"/>
                        <a:cs typeface="Arial" charset="0"/>
                      </a:endParaRPr>
                    </a:p>
                  </a:txBody>
                  <a:tcPr marL="99049" marR="99049" marT="45705" marB="45705" anchor="ctr" horzOverflow="overflow">
                    <a:lnL w="3175" cap="flat" cmpd="sng" algn="ctr">
                      <a:solidFill>
                        <a:srgbClr val="D9D9D9"/>
                      </a:solidFill>
                      <a:prstDash val="solid"/>
                      <a:round/>
                      <a:headEnd type="none" w="med" len="med"/>
                      <a:tailEnd type="none" w="med" len="med"/>
                    </a:lnL>
                    <a:lnR>
                      <a:noFill/>
                    </a:lnR>
                    <a:lnT>
                      <a:noFill/>
                    </a:lnT>
                    <a:lnB>
                      <a:noFill/>
                    </a:lnB>
                    <a:lnTlToBr>
                      <a:noFill/>
                    </a:lnTlToBr>
                    <a:lnBlToTr>
                      <a:noFill/>
                    </a:lnBlToTr>
                    <a:solidFill>
                      <a:srgbClr val="D9D9D9"/>
                    </a:solidFill>
                  </a:tcPr>
                </a:tc>
                <a:extLst>
                  <a:ext uri="{0D108BD9-81ED-4DB2-BD59-A6C34878D82A}">
                    <a16:rowId xmlns="" xmlns:a16="http://schemas.microsoft.com/office/drawing/2014/main" val="10000"/>
                  </a:ext>
                </a:extLst>
              </a:tr>
              <a:tr h="3165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en-US" sz="900" b="0" i="0" u="none" strike="noStrike" cap="none" normalizeH="0" baseline="0">
                          <a:ln>
                            <a:noFill/>
                          </a:ln>
                          <a:solidFill>
                            <a:srgbClr val="5B5B5B"/>
                          </a:solidFill>
                          <a:effectLst/>
                          <a:latin typeface="Calibri Light" pitchFamily="34" charset="0"/>
                          <a:cs typeface="Arial" charset="0"/>
                        </a:rPr>
                        <a:t>Antal svar</a:t>
                      </a:r>
                    </a:p>
                  </a:txBody>
                  <a:tcPr marL="99049" marR="99049" marT="45705" marB="45705" anchor="ctr" horzOverflow="overflow">
                    <a:lnL>
                      <a:noFill/>
                    </a:lnL>
                    <a:lnR w="3175" cap="flat" cmpd="sng" algn="ctr">
                      <a:solidFill>
                        <a:srgbClr val="D9D9D9"/>
                      </a:solidFill>
                      <a:prstDash val="solid"/>
                      <a:round/>
                      <a:headEnd type="none" w="med" len="med"/>
                      <a:tailEnd type="none" w="med" len="med"/>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en-US" sz="900" b="0" i="0" u="none" strike="noStrike" cap="none" normalizeH="0" baseline="0" dirty="0">
                          <a:ln>
                            <a:noFill/>
                          </a:ln>
                          <a:solidFill>
                            <a:srgbClr val="797979"/>
                          </a:solidFill>
                          <a:effectLst/>
                          <a:latin typeface="Calibri" pitchFamily="34" charset="0"/>
                          <a:cs typeface="Arial" charset="0"/>
                        </a:rPr>
                        <a:t>64</a:t>
                      </a:r>
                    </a:p>
                  </a:txBody>
                  <a:tcPr marL="99049" marR="99049" marT="45705" marB="45705" anchor="ctr" horzOverflow="overflow">
                    <a:lnL w="3175" cap="flat" cmpd="sng" algn="ctr">
                      <a:solidFill>
                        <a:srgbClr val="D9D9D9"/>
                      </a:solidFill>
                      <a:prstDash val="solid"/>
                      <a:round/>
                      <a:headEnd type="none" w="med" len="med"/>
                      <a:tailEnd type="none" w="med" len="med"/>
                    </a:lnL>
                    <a:lnR>
                      <a:noFill/>
                    </a:lnR>
                    <a:lnT>
                      <a:noFill/>
                    </a:lnT>
                    <a:lnB>
                      <a:noFill/>
                    </a:lnB>
                    <a:lnTlToBr>
                      <a:noFill/>
                    </a:lnTlToBr>
                    <a:lnBlToTr>
                      <a:noFill/>
                    </a:lnBlToTr>
                    <a:solidFill>
                      <a:srgbClr val="D9D9D9"/>
                    </a:solidFill>
                  </a:tcPr>
                </a:tc>
                <a:extLst>
                  <a:ext uri="{0D108BD9-81ED-4DB2-BD59-A6C34878D82A}">
                    <a16:rowId xmlns="" xmlns:a16="http://schemas.microsoft.com/office/drawing/2014/main" val="10001"/>
                  </a:ext>
                </a:extLst>
              </a:tr>
              <a:tr h="36646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900" b="0" i="0" u="none" strike="noStrike" kern="1200" cap="none" spc="0" normalizeH="0" baseline="0" noProof="0" dirty="0">
                          <a:ln>
                            <a:noFill/>
                          </a:ln>
                          <a:solidFill>
                            <a:srgbClr val="5B5B5B"/>
                          </a:solidFill>
                          <a:effectLst/>
                          <a:uLnTx/>
                          <a:uFillTx/>
                          <a:latin typeface="Calibri Light" panose="020F0302020204030204"/>
                          <a:ea typeface="+mn-ea"/>
                          <a:cs typeface="+mn-cs"/>
                        </a:rPr>
                        <a:t>Förstagångsbesökare</a:t>
                      </a:r>
                    </a:p>
                  </a:txBody>
                  <a:tcPr marL="99049" marR="99049" marT="45705" marB="45705" anchor="ctr" horzOverflow="overflow">
                    <a:lnL>
                      <a:noFill/>
                    </a:lnL>
                    <a:lnR w="3175" cap="flat" cmpd="sng" algn="ctr">
                      <a:solidFill>
                        <a:srgbClr val="D9D9D9"/>
                      </a:solidFill>
                      <a:prstDash val="solid"/>
                      <a:round/>
                      <a:headEnd type="none" w="med" len="med"/>
                      <a:tailEnd type="none" w="med" len="med"/>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altLang="en-US" sz="900" b="0" i="0" u="none" strike="noStrike" cap="none" normalizeH="0" baseline="0" dirty="0">
                          <a:ln>
                            <a:noFill/>
                          </a:ln>
                          <a:solidFill>
                            <a:srgbClr val="797979"/>
                          </a:solidFill>
                          <a:effectLst/>
                          <a:latin typeface="Calibri" pitchFamily="34" charset="0"/>
                          <a:cs typeface="Arial" charset="0"/>
                        </a:rPr>
                        <a:t>0</a:t>
                      </a:r>
                      <a:endParaRPr kumimoji="0" lang="sv-SE" altLang="en-US" sz="900" b="0" i="0" u="none" strike="noStrike" cap="none" normalizeH="0" baseline="0" dirty="0">
                        <a:ln>
                          <a:noFill/>
                        </a:ln>
                        <a:solidFill>
                          <a:srgbClr val="FF0000"/>
                        </a:solidFill>
                        <a:effectLst/>
                        <a:latin typeface="Calibri" pitchFamily="34" charset="0"/>
                        <a:cs typeface="Arial" charset="0"/>
                      </a:endParaRPr>
                    </a:p>
                  </a:txBody>
                  <a:tcPr marL="99049" marR="99049" marT="45705" marB="45705" anchor="ctr" horzOverflow="overflow">
                    <a:lnL w="3175" cap="flat" cmpd="sng" algn="ctr">
                      <a:solidFill>
                        <a:srgbClr val="D9D9D9"/>
                      </a:solidFill>
                      <a:prstDash val="solid"/>
                      <a:round/>
                      <a:headEnd type="none" w="med" len="med"/>
                      <a:tailEnd type="none" w="med" len="med"/>
                    </a:lnL>
                    <a:lnR>
                      <a:noFill/>
                    </a:lnR>
                    <a:lnT>
                      <a:noFill/>
                    </a:lnT>
                    <a:lnB>
                      <a:noFill/>
                    </a:lnB>
                    <a:lnTlToBr>
                      <a:noFill/>
                    </a:lnTlToBr>
                    <a:lnBlToTr>
                      <a:noFill/>
                    </a:lnBlToTr>
                    <a:solidFill>
                      <a:srgbClr val="D9D9D9"/>
                    </a:solidFill>
                  </a:tcPr>
                </a:tc>
                <a:extLst>
                  <a:ext uri="{0D108BD9-81ED-4DB2-BD59-A6C34878D82A}">
                    <a16:rowId xmlns="" xmlns:a16="http://schemas.microsoft.com/office/drawing/2014/main" val="3842750928"/>
                  </a:ext>
                </a:extLst>
              </a:tr>
              <a:tr h="3165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en-US" sz="900" b="0" i="0" u="none" strike="noStrike" cap="none" normalizeH="0" baseline="0">
                          <a:ln>
                            <a:noFill/>
                          </a:ln>
                          <a:solidFill>
                            <a:srgbClr val="5B5B5B"/>
                          </a:solidFill>
                          <a:effectLst/>
                          <a:latin typeface="Calibri Light" pitchFamily="34" charset="0"/>
                          <a:cs typeface="Arial" charset="0"/>
                        </a:rPr>
                        <a:t>Öppnasvar</a:t>
                      </a:r>
                    </a:p>
                  </a:txBody>
                  <a:tcPr marL="99049" marR="99049" marT="45705" marB="45705" anchor="ctr" horzOverflow="overflow">
                    <a:lnL>
                      <a:noFill/>
                    </a:lnL>
                    <a:lnR w="3175" cap="flat" cmpd="sng" algn="ctr">
                      <a:solidFill>
                        <a:srgbClr val="D9D9D9"/>
                      </a:solidFill>
                      <a:prstDash val="solid"/>
                      <a:round/>
                      <a:headEnd type="none" w="med" len="med"/>
                      <a:tailEnd type="none" w="med" len="med"/>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en-US" sz="900" b="0" i="0" u="none" strike="noStrike" cap="none" normalizeH="0" baseline="0" dirty="0">
                          <a:ln>
                            <a:noFill/>
                          </a:ln>
                          <a:solidFill>
                            <a:srgbClr val="797979"/>
                          </a:solidFill>
                          <a:effectLst/>
                          <a:latin typeface="Calibri" pitchFamily="34" charset="0"/>
                          <a:cs typeface="Arial" charset="0"/>
                        </a:rPr>
                        <a:t>7</a:t>
                      </a:r>
                    </a:p>
                  </a:txBody>
                  <a:tcPr marL="99049" marR="99049" marT="45705" marB="45705" anchor="ctr" horzOverflow="overflow">
                    <a:lnL w="3175" cap="flat" cmpd="sng" algn="ctr">
                      <a:solidFill>
                        <a:srgbClr val="D9D9D9"/>
                      </a:solidFill>
                      <a:prstDash val="solid"/>
                      <a:round/>
                      <a:headEnd type="none" w="med" len="med"/>
                      <a:tailEnd type="none" w="med" len="med"/>
                    </a:lnL>
                    <a:lnR>
                      <a:noFill/>
                    </a:lnR>
                    <a:lnT>
                      <a:noFill/>
                    </a:lnT>
                    <a:lnB>
                      <a:noFill/>
                    </a:lnB>
                    <a:lnTlToBr>
                      <a:noFill/>
                    </a:lnTlToBr>
                    <a:lnBlToTr>
                      <a:noFill/>
                    </a:lnBlToTr>
                    <a:solidFill>
                      <a:srgbClr val="D9D9D9"/>
                    </a:solidFill>
                  </a:tcPr>
                </a:tc>
                <a:extLst>
                  <a:ext uri="{0D108BD9-81ED-4DB2-BD59-A6C34878D82A}">
                    <a16:rowId xmlns="" xmlns:a16="http://schemas.microsoft.com/office/drawing/2014/main" val="10002"/>
                  </a:ext>
                </a:extLst>
              </a:tr>
            </a:tbl>
          </a:graphicData>
        </a:graphic>
      </p:graphicFrame>
      <p:sp>
        <p:nvSpPr>
          <p:cNvPr id="13" name="Survey info_title"/>
          <p:cNvSpPr txBox="1"/>
          <p:nvPr/>
        </p:nvSpPr>
        <p:spPr>
          <a:xfrm>
            <a:off x="4980707" y="3673762"/>
            <a:ext cx="3849255" cy="584775"/>
          </a:xfrm>
          <a:prstGeom prst="rect">
            <a:avLst/>
          </a:prstGeom>
          <a:noFill/>
        </p:spPr>
        <p:txBody>
          <a:bodyPr wrap="square">
            <a:spAutoFit/>
          </a:bodyPr>
          <a:lstStyle/>
          <a:p>
            <a:pPr>
              <a:defRPr/>
            </a:pPr>
            <a:r>
              <a:rPr lang="sv-SE" sz="1600" dirty="0">
                <a:solidFill>
                  <a:srgbClr val="5B5B5B"/>
                </a:solidFill>
                <a:latin typeface="Arial" pitchFamily="34" charset="0"/>
                <a:cs typeface="Arial" pitchFamily="34" charset="0"/>
              </a:rPr>
              <a:t>2015 Företagare &amp; representanter för företagare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Vem är besökaren</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29</a:t>
            </a:fld>
            <a:endParaRPr lang="sv-SE" dirty="0"/>
          </a:p>
        </p:txBody>
      </p:sp>
      <p:sp>
        <p:nvSpPr>
          <p:cNvPr id="4" name="Platshållare för sidfot 3"/>
          <p:cNvSpPr>
            <a:spLocks noGrp="1"/>
          </p:cNvSpPr>
          <p:nvPr>
            <p:ph type="ftr" sz="quarter" idx="15"/>
          </p:nvPr>
        </p:nvSpPr>
        <p:spPr/>
        <p:txBody>
          <a:bodyPr/>
          <a:lstStyle/>
          <a:p>
            <a:r>
              <a:rPr lang="en-GB" smtClean="0"/>
              <a:t>HÅLLBAR STAD – ÖPPEN FÖR VÄRLDEN </a:t>
            </a:r>
            <a:endParaRPr lang="en-GB" dirty="0"/>
          </a:p>
        </p:txBody>
      </p:sp>
      <p:graphicFrame>
        <p:nvGraphicFramePr>
          <p:cNvPr id="7" name="Gender"/>
          <p:cNvGraphicFramePr>
            <a:graphicFrameLocks/>
          </p:cNvGraphicFramePr>
          <p:nvPr>
            <p:extLst>
              <p:ext uri="{D42A27DB-BD31-4B8C-83A1-F6EECF244321}">
                <p14:modId xmlns="" xmlns:p14="http://schemas.microsoft.com/office/powerpoint/2010/main" val="764981818"/>
              </p:ext>
            </p:extLst>
          </p:nvPr>
        </p:nvGraphicFramePr>
        <p:xfrm>
          <a:off x="506644" y="1341439"/>
          <a:ext cx="8705674" cy="13941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ender"/>
          <p:cNvGraphicFramePr>
            <a:graphicFrameLocks/>
          </p:cNvGraphicFramePr>
          <p:nvPr>
            <p:extLst>
              <p:ext uri="{D42A27DB-BD31-4B8C-83A1-F6EECF244321}">
                <p14:modId xmlns="" xmlns:p14="http://schemas.microsoft.com/office/powerpoint/2010/main" val="2070020335"/>
              </p:ext>
            </p:extLst>
          </p:nvPr>
        </p:nvGraphicFramePr>
        <p:xfrm>
          <a:off x="517669" y="2865120"/>
          <a:ext cx="8705674" cy="3301363"/>
        </p:xfrm>
        <a:graphic>
          <a:graphicData uri="http://schemas.openxmlformats.org/drawingml/2006/chart">
            <c:chart xmlns:c="http://schemas.openxmlformats.org/drawingml/2006/chart" xmlns:r="http://schemas.openxmlformats.org/officeDocument/2006/relationships" r:id="rId4"/>
          </a:graphicData>
        </a:graphic>
      </p:graphicFrame>
      <p:sp>
        <p:nvSpPr>
          <p:cNvPr id="9" name="Occupation answers"/>
          <p:cNvSpPr txBox="1"/>
          <p:nvPr/>
        </p:nvSpPr>
        <p:spPr>
          <a:xfrm>
            <a:off x="7293600" y="6062890"/>
            <a:ext cx="1800000" cy="230832"/>
          </a:xfrm>
          <a:prstGeom prst="rect">
            <a:avLst/>
          </a:prstGeom>
          <a:noFill/>
          <a:ln>
            <a:noFill/>
          </a:ln>
        </p:spPr>
        <p:txBody>
          <a:bodyPr wrap="square" rtlCol="0">
            <a:spAutoFit/>
          </a:bodyPr>
          <a:lstStyle/>
          <a:p>
            <a:r>
              <a:rPr lang="en-US" sz="900" i="1" dirty="0">
                <a:solidFill>
                  <a:srgbClr val="797979"/>
                </a:solidFill>
                <a:latin typeface="Calibri Light"/>
              </a:rPr>
              <a:t> </a:t>
            </a:r>
            <a:r>
              <a:rPr lang="en-US" sz="900" i="1" dirty="0" err="1">
                <a:solidFill>
                  <a:srgbClr val="797979"/>
                </a:solidFill>
                <a:latin typeface="Calibri Light"/>
              </a:rPr>
              <a:t>Antal</a:t>
            </a:r>
            <a:r>
              <a:rPr lang="en-US" sz="900" i="1" dirty="0">
                <a:solidFill>
                  <a:srgbClr val="797979"/>
                </a:solidFill>
                <a:latin typeface="Calibri Light"/>
              </a:rPr>
              <a:t> </a:t>
            </a:r>
            <a:r>
              <a:rPr lang="en-US" sz="900" i="1" dirty="0" err="1">
                <a:solidFill>
                  <a:srgbClr val="797979"/>
                </a:solidFill>
                <a:latin typeface="Calibri Light"/>
              </a:rPr>
              <a:t>svar</a:t>
            </a:r>
            <a:r>
              <a:rPr lang="en-US" sz="900" i="1" dirty="0">
                <a:solidFill>
                  <a:srgbClr val="797979"/>
                </a:solidFill>
                <a:latin typeface="Calibri Light"/>
              </a:rPr>
              <a:t>: 9 094</a:t>
            </a:r>
            <a:endParaRPr lang="en-GB" sz="900" dirty="0">
              <a:solidFill>
                <a:srgbClr val="797979"/>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980338" y="2372830"/>
            <a:ext cx="5486252" cy="1970570"/>
          </a:xfrm>
        </p:spPr>
        <p:txBody>
          <a:bodyPr/>
          <a:lstStyle/>
          <a:p>
            <a:r>
              <a:rPr lang="sv-SE" dirty="0" smtClean="0"/>
              <a:t>Övergripande statistik</a:t>
            </a:r>
            <a:br>
              <a:rPr lang="sv-SE" dirty="0" smtClean="0"/>
            </a:br>
            <a:r>
              <a:rPr lang="sv-SE" sz="3200" dirty="0" err="1" smtClean="0"/>
              <a:t>goteborg.se</a:t>
            </a:r>
            <a:endParaRPr lang="sv-SE" dirty="0"/>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Besöksfrekvens</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30</a:t>
            </a:fld>
            <a:endParaRPr lang="sv-SE" dirty="0"/>
          </a:p>
        </p:txBody>
      </p:sp>
      <p:sp>
        <p:nvSpPr>
          <p:cNvPr id="4" name="Platshållare för sidfot 3"/>
          <p:cNvSpPr>
            <a:spLocks noGrp="1"/>
          </p:cNvSpPr>
          <p:nvPr>
            <p:ph type="ftr" sz="quarter" idx="15"/>
          </p:nvPr>
        </p:nvSpPr>
        <p:spPr/>
        <p:txBody>
          <a:bodyPr/>
          <a:lstStyle/>
          <a:p>
            <a:r>
              <a:rPr lang="en-GB" smtClean="0"/>
              <a:t>HÅLLBAR STAD – ÖPPEN FÖR VÄRLDEN </a:t>
            </a:r>
            <a:endParaRPr lang="en-GB" dirty="0"/>
          </a:p>
        </p:txBody>
      </p:sp>
      <p:graphicFrame>
        <p:nvGraphicFramePr>
          <p:cNvPr id="6" name="Frequency"/>
          <p:cNvGraphicFramePr>
            <a:graphicFrameLocks/>
          </p:cNvGraphicFramePr>
          <p:nvPr>
            <p:extLst>
              <p:ext uri="{D42A27DB-BD31-4B8C-83A1-F6EECF244321}">
                <p14:modId xmlns="" xmlns:p14="http://schemas.microsoft.com/office/powerpoint/2010/main" val="364379925"/>
              </p:ext>
            </p:extLst>
          </p:nvPr>
        </p:nvGraphicFramePr>
        <p:xfrm>
          <a:off x="522000" y="1270000"/>
          <a:ext cx="7518400" cy="20675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Frequency"/>
          <p:cNvGraphicFramePr>
            <a:graphicFrameLocks/>
          </p:cNvGraphicFramePr>
          <p:nvPr>
            <p:extLst>
              <p:ext uri="{D42A27DB-BD31-4B8C-83A1-F6EECF244321}">
                <p14:modId xmlns="" xmlns:p14="http://schemas.microsoft.com/office/powerpoint/2010/main" val="2823008833"/>
              </p:ext>
            </p:extLst>
          </p:nvPr>
        </p:nvGraphicFramePr>
        <p:xfrm>
          <a:off x="522200" y="3379304"/>
          <a:ext cx="7518400" cy="2693836"/>
        </p:xfrm>
        <a:graphic>
          <a:graphicData uri="http://schemas.openxmlformats.org/drawingml/2006/chart">
            <c:chart xmlns:c="http://schemas.openxmlformats.org/drawingml/2006/chart" xmlns:r="http://schemas.openxmlformats.org/officeDocument/2006/relationships" r:id="rId4"/>
          </a:graphicData>
        </a:graphic>
      </p:graphicFrame>
      <p:sp>
        <p:nvSpPr>
          <p:cNvPr id="8" name="Purpose answers"/>
          <p:cNvSpPr txBox="1"/>
          <p:nvPr/>
        </p:nvSpPr>
        <p:spPr>
          <a:xfrm>
            <a:off x="6950598" y="6038218"/>
            <a:ext cx="1800000" cy="230832"/>
          </a:xfrm>
          <a:prstGeom prst="rect">
            <a:avLst/>
          </a:prstGeom>
          <a:noFill/>
          <a:ln>
            <a:noFill/>
          </a:ln>
        </p:spPr>
        <p:txBody>
          <a:bodyPr wrap="square" rtlCol="0">
            <a:spAutoFit/>
          </a:bodyPr>
          <a:lstStyle/>
          <a:p>
            <a:r>
              <a:rPr lang="en-US" sz="900" i="1" dirty="0">
                <a:solidFill>
                  <a:srgbClr val="808080"/>
                </a:solidFill>
                <a:latin typeface="Calibri Light"/>
              </a:rPr>
              <a:t> </a:t>
            </a:r>
            <a:r>
              <a:rPr lang="en-US" sz="900" i="1" dirty="0" err="1">
                <a:solidFill>
                  <a:srgbClr val="808080"/>
                </a:solidFill>
                <a:latin typeface="Calibri Light"/>
              </a:rPr>
              <a:t>Antal</a:t>
            </a:r>
            <a:r>
              <a:rPr lang="en-US" sz="900" i="1" dirty="0">
                <a:solidFill>
                  <a:srgbClr val="808080"/>
                </a:solidFill>
                <a:latin typeface="Calibri Light"/>
              </a:rPr>
              <a:t> </a:t>
            </a:r>
            <a:r>
              <a:rPr lang="en-US" sz="900" i="1" dirty="0" err="1">
                <a:solidFill>
                  <a:srgbClr val="808080"/>
                </a:solidFill>
                <a:latin typeface="Calibri Light"/>
              </a:rPr>
              <a:t>svar</a:t>
            </a:r>
            <a:r>
              <a:rPr lang="en-US" sz="900" i="1" dirty="0">
                <a:solidFill>
                  <a:srgbClr val="808080"/>
                </a:solidFill>
                <a:latin typeface="Calibri Light"/>
              </a:rPr>
              <a:t>: 10 512</a:t>
            </a:r>
            <a:endParaRPr lang="en-GB" sz="900" dirty="0">
              <a:solidFill>
                <a:srgbClr val="797979"/>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000" dirty="0" smtClean="0"/>
              <a:t>I vilket huvudsakligt syfte brukar du besöka vår webbplats</a:t>
            </a:r>
            <a:endParaRPr lang="sv-SE" sz="2000"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31</a:t>
            </a:fld>
            <a:endParaRPr lang="sv-SE" dirty="0"/>
          </a:p>
        </p:txBody>
      </p:sp>
      <p:sp>
        <p:nvSpPr>
          <p:cNvPr id="4" name="Platshållare för sidfot 3"/>
          <p:cNvSpPr>
            <a:spLocks noGrp="1"/>
          </p:cNvSpPr>
          <p:nvPr>
            <p:ph type="ftr" sz="quarter" idx="15"/>
          </p:nvPr>
        </p:nvSpPr>
        <p:spPr/>
        <p:txBody>
          <a:bodyPr/>
          <a:lstStyle/>
          <a:p>
            <a:r>
              <a:rPr lang="en-GB" smtClean="0"/>
              <a:t>HÅLLBAR STAD – ÖPPEN FÖR VÄRLDEN </a:t>
            </a:r>
            <a:endParaRPr lang="en-GB" dirty="0"/>
          </a:p>
        </p:txBody>
      </p:sp>
      <p:graphicFrame>
        <p:nvGraphicFramePr>
          <p:cNvPr id="6" name="Geography_horizontal"/>
          <p:cNvGraphicFramePr>
            <a:graphicFrameLocks/>
          </p:cNvGraphicFramePr>
          <p:nvPr>
            <p:extLst>
              <p:ext uri="{D42A27DB-BD31-4B8C-83A1-F6EECF244321}">
                <p14:modId xmlns="" xmlns:p14="http://schemas.microsoft.com/office/powerpoint/2010/main" val="2265344328"/>
              </p:ext>
            </p:extLst>
          </p:nvPr>
        </p:nvGraphicFramePr>
        <p:xfrm>
          <a:off x="350836" y="1224928"/>
          <a:ext cx="8646160" cy="5044122"/>
        </p:xfrm>
        <a:graphic>
          <a:graphicData uri="http://schemas.openxmlformats.org/drawingml/2006/chart">
            <c:chart xmlns:c="http://schemas.openxmlformats.org/drawingml/2006/chart" xmlns:r="http://schemas.openxmlformats.org/officeDocument/2006/relationships" r:id="rId3"/>
          </a:graphicData>
        </a:graphic>
      </p:graphicFrame>
      <p:sp>
        <p:nvSpPr>
          <p:cNvPr id="7" name="Ellips 6"/>
          <p:cNvSpPr/>
          <p:nvPr/>
        </p:nvSpPr>
        <p:spPr>
          <a:xfrm rot="-2700000">
            <a:off x="-56245" y="4961819"/>
            <a:ext cx="1609100" cy="394854"/>
          </a:xfrm>
          <a:prstGeom prst="ellipse">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8" name="Ellips 7"/>
          <p:cNvSpPr/>
          <p:nvPr/>
        </p:nvSpPr>
        <p:spPr>
          <a:xfrm rot="-2700000">
            <a:off x="947612" y="5142120"/>
            <a:ext cx="2119067" cy="394854"/>
          </a:xfrm>
          <a:prstGeom prst="ellipse">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9" name="Ellips 8"/>
          <p:cNvSpPr/>
          <p:nvPr/>
        </p:nvSpPr>
        <p:spPr>
          <a:xfrm rot="-2700000">
            <a:off x="2469606" y="4830714"/>
            <a:ext cx="1241997" cy="332861"/>
          </a:xfrm>
          <a:prstGeom prst="ellipse">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10" name="Ellips 9"/>
          <p:cNvSpPr/>
          <p:nvPr/>
        </p:nvSpPr>
        <p:spPr>
          <a:xfrm rot="-2700000">
            <a:off x="4859332" y="5035074"/>
            <a:ext cx="1845693" cy="394854"/>
          </a:xfrm>
          <a:prstGeom prst="ellipse">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11" name="Geography answers"/>
          <p:cNvSpPr txBox="1"/>
          <p:nvPr/>
        </p:nvSpPr>
        <p:spPr>
          <a:xfrm>
            <a:off x="7260950" y="6024654"/>
            <a:ext cx="1800000" cy="230832"/>
          </a:xfrm>
          <a:prstGeom prst="rect">
            <a:avLst/>
          </a:prstGeom>
          <a:noFill/>
          <a:ln>
            <a:noFill/>
          </a:ln>
        </p:spPr>
        <p:txBody>
          <a:bodyPr wrap="square" rtlCol="0">
            <a:spAutoFit/>
          </a:bodyPr>
          <a:lstStyle/>
          <a:p>
            <a:r>
              <a:rPr lang="en-GB" sz="900" dirty="0">
                <a:solidFill>
                  <a:srgbClr val="797979"/>
                </a:solidFill>
                <a:latin typeface="Calibri Light"/>
              </a:rPr>
              <a:t> </a:t>
            </a:r>
            <a:r>
              <a:rPr lang="en-US" sz="900" i="1" dirty="0">
                <a:solidFill>
                  <a:srgbClr val="808080"/>
                </a:solidFill>
                <a:latin typeface="Calibri Light"/>
              </a:rPr>
              <a:t> </a:t>
            </a:r>
            <a:r>
              <a:rPr lang="en-US" sz="900" i="1" dirty="0" err="1">
                <a:solidFill>
                  <a:srgbClr val="808080"/>
                </a:solidFill>
                <a:latin typeface="Calibri Light"/>
              </a:rPr>
              <a:t>Antal</a:t>
            </a:r>
            <a:r>
              <a:rPr lang="en-US" sz="900" i="1" dirty="0">
                <a:solidFill>
                  <a:srgbClr val="808080"/>
                </a:solidFill>
                <a:latin typeface="Calibri Light"/>
              </a:rPr>
              <a:t> </a:t>
            </a:r>
            <a:r>
              <a:rPr lang="en-US" sz="900" i="1" dirty="0" err="1">
                <a:solidFill>
                  <a:srgbClr val="808080"/>
                </a:solidFill>
                <a:latin typeface="Calibri Light"/>
              </a:rPr>
              <a:t>svar</a:t>
            </a:r>
            <a:r>
              <a:rPr lang="en-US" sz="900" i="1" dirty="0">
                <a:solidFill>
                  <a:srgbClr val="808080"/>
                </a:solidFill>
                <a:latin typeface="Calibri Light"/>
              </a:rPr>
              <a:t>: 5 320</a:t>
            </a:r>
            <a:endParaRPr lang="en-GB" sz="900" dirty="0">
              <a:solidFill>
                <a:srgbClr val="797979"/>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Avsikt med besöket</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32</a:t>
            </a:fld>
            <a:endParaRPr lang="sv-SE" dirty="0"/>
          </a:p>
        </p:txBody>
      </p:sp>
      <p:sp>
        <p:nvSpPr>
          <p:cNvPr id="4" name="Platshållare för sidfot 3"/>
          <p:cNvSpPr>
            <a:spLocks noGrp="1"/>
          </p:cNvSpPr>
          <p:nvPr>
            <p:ph type="ftr" sz="quarter" idx="15"/>
          </p:nvPr>
        </p:nvSpPr>
        <p:spPr/>
        <p:txBody>
          <a:bodyPr/>
          <a:lstStyle/>
          <a:p>
            <a:r>
              <a:rPr lang="en-GB" smtClean="0"/>
              <a:t>HÅLLBAR STAD – ÖPPEN FÖR VÄRLDEN </a:t>
            </a:r>
            <a:endParaRPr lang="en-GB" dirty="0"/>
          </a:p>
        </p:txBody>
      </p:sp>
      <p:sp>
        <p:nvSpPr>
          <p:cNvPr id="6" name="Information_multiple_title"/>
          <p:cNvSpPr txBox="1"/>
          <p:nvPr/>
        </p:nvSpPr>
        <p:spPr>
          <a:xfrm>
            <a:off x="522000" y="1133326"/>
            <a:ext cx="7625579" cy="307777"/>
          </a:xfrm>
          <a:prstGeom prst="rect">
            <a:avLst/>
          </a:prstGeom>
          <a:noFill/>
        </p:spPr>
        <p:txBody>
          <a:bodyPr wrap="square" rtlCol="0">
            <a:spAutoFit/>
          </a:bodyPr>
          <a:lstStyle/>
          <a:p>
            <a:r>
              <a:rPr lang="sv-SE" sz="1400" dirty="0">
                <a:solidFill>
                  <a:srgbClr val="5B5B5B"/>
                </a:solidFill>
                <a:latin typeface="+mj-lt"/>
              </a:rPr>
              <a:t>Vilket innehåll söker du på vår webbplats idag? (Du kan välja flera svarsalternativ)</a:t>
            </a:r>
          </a:p>
        </p:txBody>
      </p:sp>
      <p:graphicFrame>
        <p:nvGraphicFramePr>
          <p:cNvPr id="7" name="Geography_horizontal"/>
          <p:cNvGraphicFramePr>
            <a:graphicFrameLocks/>
          </p:cNvGraphicFramePr>
          <p:nvPr>
            <p:extLst>
              <p:ext uri="{D42A27DB-BD31-4B8C-83A1-F6EECF244321}">
                <p14:modId xmlns:p14="http://schemas.microsoft.com/office/powerpoint/2010/main" xmlns="" val="3124701458"/>
              </p:ext>
            </p:extLst>
          </p:nvPr>
        </p:nvGraphicFramePr>
        <p:xfrm>
          <a:off x="257318" y="1224928"/>
          <a:ext cx="8646160" cy="5044122"/>
        </p:xfrm>
        <a:graphic>
          <a:graphicData uri="http://schemas.openxmlformats.org/drawingml/2006/chart">
            <c:chart xmlns:c="http://schemas.openxmlformats.org/drawingml/2006/chart" xmlns:r="http://schemas.openxmlformats.org/officeDocument/2006/relationships" r:id="rId3"/>
          </a:graphicData>
        </a:graphic>
      </p:graphicFrame>
      <p:sp>
        <p:nvSpPr>
          <p:cNvPr id="8" name="Ellips 7"/>
          <p:cNvSpPr/>
          <p:nvPr/>
        </p:nvSpPr>
        <p:spPr>
          <a:xfrm rot="-2700000">
            <a:off x="5871129" y="4969866"/>
            <a:ext cx="990174" cy="394854"/>
          </a:xfrm>
          <a:prstGeom prst="ellipse">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9" name="Ellips 8"/>
          <p:cNvSpPr/>
          <p:nvPr/>
        </p:nvSpPr>
        <p:spPr>
          <a:xfrm rot="-2700000">
            <a:off x="-164216" y="5407088"/>
            <a:ext cx="2119067" cy="394854"/>
          </a:xfrm>
          <a:prstGeom prst="ellipse">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10" name="Ellips 9"/>
          <p:cNvSpPr/>
          <p:nvPr/>
        </p:nvSpPr>
        <p:spPr>
          <a:xfrm rot="-2700000">
            <a:off x="258350" y="5414014"/>
            <a:ext cx="2119067" cy="394854"/>
          </a:xfrm>
          <a:prstGeom prst="ellipse">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11" name="Ellips 10"/>
          <p:cNvSpPr/>
          <p:nvPr/>
        </p:nvSpPr>
        <p:spPr>
          <a:xfrm rot="-2700000">
            <a:off x="3223250" y="5200978"/>
            <a:ext cx="1643860" cy="394854"/>
          </a:xfrm>
          <a:prstGeom prst="ellipse">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12" name="Purpose answers"/>
          <p:cNvSpPr txBox="1"/>
          <p:nvPr/>
        </p:nvSpPr>
        <p:spPr>
          <a:xfrm>
            <a:off x="7260950" y="6051384"/>
            <a:ext cx="1800000" cy="230832"/>
          </a:xfrm>
          <a:prstGeom prst="rect">
            <a:avLst/>
          </a:prstGeom>
          <a:noFill/>
          <a:ln>
            <a:noFill/>
          </a:ln>
        </p:spPr>
        <p:txBody>
          <a:bodyPr wrap="square" rtlCol="0">
            <a:spAutoFit/>
          </a:bodyPr>
          <a:lstStyle/>
          <a:p>
            <a:r>
              <a:rPr lang="en-US" sz="900" i="1" dirty="0">
                <a:solidFill>
                  <a:srgbClr val="808080"/>
                </a:solidFill>
                <a:latin typeface="Calibri Light"/>
              </a:rPr>
              <a:t> </a:t>
            </a:r>
            <a:r>
              <a:rPr lang="en-US" sz="900" i="1" dirty="0" err="1">
                <a:solidFill>
                  <a:srgbClr val="808080"/>
                </a:solidFill>
                <a:latin typeface="Calibri Light"/>
              </a:rPr>
              <a:t>Antal</a:t>
            </a:r>
            <a:r>
              <a:rPr lang="en-US" sz="900" i="1" dirty="0">
                <a:solidFill>
                  <a:srgbClr val="808080"/>
                </a:solidFill>
                <a:latin typeface="Calibri Light"/>
              </a:rPr>
              <a:t> </a:t>
            </a:r>
            <a:r>
              <a:rPr lang="en-US" sz="900" i="1" dirty="0" err="1">
                <a:solidFill>
                  <a:srgbClr val="808080"/>
                </a:solidFill>
                <a:latin typeface="Calibri Light"/>
              </a:rPr>
              <a:t>svar</a:t>
            </a:r>
            <a:r>
              <a:rPr lang="en-US" sz="900" i="1" dirty="0">
                <a:solidFill>
                  <a:srgbClr val="808080"/>
                </a:solidFill>
                <a:latin typeface="Calibri Light"/>
              </a:rPr>
              <a:t>: 9 022</a:t>
            </a:r>
            <a:endParaRPr lang="en-GB" sz="900" dirty="0">
              <a:solidFill>
                <a:srgbClr val="797979"/>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1534" y="444185"/>
            <a:ext cx="7155665" cy="695069"/>
          </a:xfrm>
        </p:spPr>
        <p:txBody>
          <a:bodyPr/>
          <a:lstStyle/>
          <a:p>
            <a:r>
              <a:rPr lang="sv-SE" dirty="0" smtClean="0"/>
              <a:t>Avsikt med besöket - företagare</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33</a:t>
            </a:fld>
            <a:endParaRPr lang="sv-SE" dirty="0"/>
          </a:p>
        </p:txBody>
      </p:sp>
      <p:graphicFrame>
        <p:nvGraphicFramePr>
          <p:cNvPr id="9" name="Diagram 8"/>
          <p:cNvGraphicFramePr/>
          <p:nvPr/>
        </p:nvGraphicFramePr>
        <p:xfrm>
          <a:off x="316060" y="1139254"/>
          <a:ext cx="7981992" cy="426401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ruta 5"/>
          <p:cNvSpPr txBox="1"/>
          <p:nvPr/>
        </p:nvSpPr>
        <p:spPr>
          <a:xfrm>
            <a:off x="654625" y="5403272"/>
            <a:ext cx="7965921" cy="75600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sv-SE" sz="1400" dirty="0" smtClean="0">
                <a:solidFill>
                  <a:srgbClr val="000000"/>
                </a:solidFill>
                <a:latin typeface="Arial" panose="020B0604020202020204" pitchFamily="34" charset="0"/>
                <a:cs typeface="Arial" panose="020B0604020202020204" pitchFamily="34" charset="0"/>
              </a:rPr>
              <a:t>36 % av företagarna anger att de söker information om minst 2 områden vid besöket</a:t>
            </a:r>
            <a:r>
              <a:rPr lang="sv-SE" sz="1400" dirty="0" smtClean="0">
                <a:latin typeface="Arial" panose="020B0604020202020204" pitchFamily="34" charset="0"/>
                <a:cs typeface="Arial" panose="020B0604020202020204" pitchFamily="34" charset="0"/>
              </a:rPr>
              <a:t>.</a:t>
            </a:r>
            <a:r>
              <a:rPr lang="sv-SE" sz="1600" dirty="0" smtClean="0">
                <a:latin typeface="Arial" panose="020B0604020202020204" pitchFamily="34" charset="0"/>
                <a:cs typeface="Arial" panose="020B0604020202020204" pitchFamily="34" charset="0"/>
              </a:rPr>
              <a:t> </a:t>
            </a:r>
            <a:r>
              <a:rPr lang="sv-SE" sz="1400" dirty="0" smtClean="0">
                <a:solidFill>
                  <a:srgbClr val="000000"/>
                </a:solidFill>
                <a:latin typeface="Arial" panose="020B0604020202020204" pitchFamily="34" charset="0"/>
                <a:cs typeface="Arial" panose="020B0604020202020204" pitchFamily="34" charset="0"/>
              </a:rPr>
              <a:t>Flera av svaren som anges som ”annan kommunal service” är relaterade till fastighetsfrågor och detaljplaner. </a:t>
            </a:r>
          </a:p>
          <a:p>
            <a:endParaRPr lang="sv-SE" sz="1600" b="1" i="1" dirty="0" smtClean="0">
              <a:solidFill>
                <a:schemeClr val="accent3">
                  <a:lumMod val="50000"/>
                </a:schemeClr>
              </a:solidFill>
              <a:latin typeface="Arial" panose="020B0604020202020204" pitchFamily="34" charset="0"/>
              <a:cs typeface="Arial" panose="020B0604020202020204" pitchFamily="34" charset="0"/>
            </a:endParaRPr>
          </a:p>
          <a:p>
            <a:endParaRPr lang="sv-SE" sz="1600" b="1" i="1" dirty="0" smtClean="0">
              <a:solidFill>
                <a:schemeClr val="accent3">
                  <a:lumMod val="50000"/>
                </a:schemeClr>
              </a:solidFill>
              <a:latin typeface="Arial" panose="020B0604020202020204" pitchFamily="34" charset="0"/>
              <a:cs typeface="Arial" panose="020B0604020202020204" pitchFamily="34" charset="0"/>
            </a:endParaRPr>
          </a:p>
          <a:p>
            <a:endParaRPr lang="sv-SE" sz="1600" b="1" i="1" dirty="0" smtClean="0">
              <a:solidFill>
                <a:schemeClr val="accent3">
                  <a:lumMod val="50000"/>
                </a:schemeClr>
              </a:solidFill>
              <a:latin typeface="Arial" panose="020B0604020202020204" pitchFamily="34" charset="0"/>
              <a:cs typeface="Arial" panose="020B0604020202020204" pitchFamily="34" charset="0"/>
            </a:endParaRPr>
          </a:p>
          <a:p>
            <a:endParaRPr lang="sv-SE" sz="1600" b="1" i="1" dirty="0" smtClean="0">
              <a:solidFill>
                <a:schemeClr val="accent3">
                  <a:lumMod val="50000"/>
                </a:schemeClr>
              </a:solidFill>
              <a:latin typeface="Arial" panose="020B0604020202020204" pitchFamily="34" charset="0"/>
              <a:cs typeface="Arial" panose="020B0604020202020204" pitchFamily="34" charset="0"/>
            </a:endParaRPr>
          </a:p>
          <a:p>
            <a:endParaRPr lang="sv-SE" sz="1600" b="1" i="1" dirty="0" smtClean="0">
              <a:solidFill>
                <a:schemeClr val="accent3">
                  <a:lumMod val="50000"/>
                </a:schemeClr>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22000" y="603795"/>
            <a:ext cx="6738950" cy="695069"/>
          </a:xfrm>
        </p:spPr>
        <p:txBody>
          <a:bodyPr/>
          <a:lstStyle/>
          <a:p>
            <a:r>
              <a:rPr lang="sv-SE" dirty="0" smtClean="0">
                <a:solidFill>
                  <a:srgbClr val="5B5B5B"/>
                </a:solidFill>
              </a:rPr>
              <a:t>Hittade du den information du sökte vid ditt </a:t>
            </a:r>
            <a:r>
              <a:rPr lang="sv-SE" i="1" dirty="0" smtClean="0">
                <a:solidFill>
                  <a:srgbClr val="5B5B5B"/>
                </a:solidFill>
              </a:rPr>
              <a:t>förra</a:t>
            </a:r>
            <a:r>
              <a:rPr lang="sv-SE" dirty="0" smtClean="0">
                <a:solidFill>
                  <a:srgbClr val="5B5B5B"/>
                </a:solidFill>
              </a:rPr>
              <a:t> besök?</a:t>
            </a:r>
            <a:br>
              <a:rPr lang="sv-SE" dirty="0" smtClean="0">
                <a:solidFill>
                  <a:srgbClr val="5B5B5B"/>
                </a:solidFill>
              </a:rPr>
            </a:b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34</a:t>
            </a:fld>
            <a:endParaRPr lang="sv-SE" dirty="0"/>
          </a:p>
        </p:txBody>
      </p:sp>
      <p:sp>
        <p:nvSpPr>
          <p:cNvPr id="4" name="Platshållare för sidfot 3"/>
          <p:cNvSpPr>
            <a:spLocks noGrp="1"/>
          </p:cNvSpPr>
          <p:nvPr>
            <p:ph type="ftr" sz="quarter" idx="15"/>
          </p:nvPr>
        </p:nvSpPr>
        <p:spPr/>
        <p:txBody>
          <a:bodyPr/>
          <a:lstStyle/>
          <a:p>
            <a:r>
              <a:rPr lang="en-GB" smtClean="0"/>
              <a:t>HÅLLBAR STAD – ÖPPEN FÖR VÄRLDEN </a:t>
            </a:r>
            <a:endParaRPr lang="en-GB" dirty="0"/>
          </a:p>
        </p:txBody>
      </p:sp>
      <p:graphicFrame>
        <p:nvGraphicFramePr>
          <p:cNvPr id="6" name="Frequency"/>
          <p:cNvGraphicFramePr>
            <a:graphicFrameLocks/>
          </p:cNvGraphicFramePr>
          <p:nvPr>
            <p:extLst>
              <p:ext uri="{D42A27DB-BD31-4B8C-83A1-F6EECF244321}">
                <p14:modId xmlns="" xmlns:p14="http://schemas.microsoft.com/office/powerpoint/2010/main" val="2656838619"/>
              </p:ext>
            </p:extLst>
          </p:nvPr>
        </p:nvGraphicFramePr>
        <p:xfrm>
          <a:off x="888999" y="1478280"/>
          <a:ext cx="7657887" cy="17856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Frequency"/>
          <p:cNvGraphicFramePr>
            <a:graphicFrameLocks/>
          </p:cNvGraphicFramePr>
          <p:nvPr>
            <p:extLst>
              <p:ext uri="{D42A27DB-BD31-4B8C-83A1-F6EECF244321}">
                <p14:modId xmlns="" xmlns:p14="http://schemas.microsoft.com/office/powerpoint/2010/main" val="3219736849"/>
              </p:ext>
            </p:extLst>
          </p:nvPr>
        </p:nvGraphicFramePr>
        <p:xfrm>
          <a:off x="889199" y="3749040"/>
          <a:ext cx="7657887" cy="241554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4"/>
          </p:nvPr>
        </p:nvSpPr>
        <p:spPr/>
        <p:txBody>
          <a:bodyPr/>
          <a:lstStyle/>
          <a:p>
            <a:fld id="{CCB980A4-8073-2E47-BD49-CDC58DACAC28}" type="slidenum">
              <a:rPr lang="sv-SE" smtClean="0"/>
              <a:pPr/>
              <a:t>35</a:t>
            </a:fld>
            <a:endParaRPr lang="sv-SE" dirty="0"/>
          </a:p>
        </p:txBody>
      </p:sp>
      <p:sp>
        <p:nvSpPr>
          <p:cNvPr id="4" name="Platshållare för sidfot 3"/>
          <p:cNvSpPr>
            <a:spLocks noGrp="1"/>
          </p:cNvSpPr>
          <p:nvPr>
            <p:ph type="ftr" sz="quarter" idx="15"/>
          </p:nvPr>
        </p:nvSpPr>
        <p:spPr/>
        <p:txBody>
          <a:bodyPr/>
          <a:lstStyle/>
          <a:p>
            <a:r>
              <a:rPr lang="en-GB" smtClean="0"/>
              <a:t>HÅLLBAR STAD – ÖPPEN FÖR VÄRLDEN </a:t>
            </a:r>
            <a:endParaRPr lang="en-GB" dirty="0"/>
          </a:p>
        </p:txBody>
      </p:sp>
      <p:sp>
        <p:nvSpPr>
          <p:cNvPr id="6" name="Purpose answers"/>
          <p:cNvSpPr txBox="1"/>
          <p:nvPr/>
        </p:nvSpPr>
        <p:spPr>
          <a:xfrm>
            <a:off x="7293259" y="6010935"/>
            <a:ext cx="1800000" cy="230832"/>
          </a:xfrm>
          <a:prstGeom prst="rect">
            <a:avLst/>
          </a:prstGeom>
          <a:noFill/>
          <a:ln>
            <a:noFill/>
          </a:ln>
        </p:spPr>
        <p:txBody>
          <a:bodyPr wrap="square" rtlCol="0">
            <a:spAutoFit/>
          </a:bodyPr>
          <a:lstStyle/>
          <a:p>
            <a:r>
              <a:rPr lang="en-US" sz="900" i="1" dirty="0">
                <a:solidFill>
                  <a:srgbClr val="808080"/>
                </a:solidFill>
                <a:latin typeface="Calibri Light"/>
              </a:rPr>
              <a:t> </a:t>
            </a:r>
            <a:r>
              <a:rPr lang="en-US" sz="900" i="1" dirty="0" err="1">
                <a:solidFill>
                  <a:srgbClr val="808080"/>
                </a:solidFill>
                <a:latin typeface="Calibri Light"/>
              </a:rPr>
              <a:t>Antal</a:t>
            </a:r>
            <a:r>
              <a:rPr lang="en-US" sz="900" i="1" dirty="0">
                <a:solidFill>
                  <a:srgbClr val="808080"/>
                </a:solidFill>
                <a:latin typeface="Calibri Light"/>
              </a:rPr>
              <a:t> </a:t>
            </a:r>
            <a:r>
              <a:rPr lang="en-US" sz="900" i="1" dirty="0" err="1">
                <a:solidFill>
                  <a:srgbClr val="808080"/>
                </a:solidFill>
                <a:latin typeface="Calibri Light"/>
              </a:rPr>
              <a:t>svar</a:t>
            </a:r>
            <a:r>
              <a:rPr lang="en-US" sz="900" i="1" dirty="0">
                <a:solidFill>
                  <a:srgbClr val="808080"/>
                </a:solidFill>
                <a:latin typeface="Calibri Light"/>
              </a:rPr>
              <a:t>: 4 877</a:t>
            </a:r>
            <a:endParaRPr lang="en-GB" sz="900" dirty="0">
              <a:solidFill>
                <a:srgbClr val="797979"/>
              </a:solidFill>
            </a:endParaRPr>
          </a:p>
        </p:txBody>
      </p:sp>
      <p:graphicFrame>
        <p:nvGraphicFramePr>
          <p:cNvPr id="8" name="Frequency"/>
          <p:cNvGraphicFramePr>
            <a:graphicFrameLocks/>
          </p:cNvGraphicFramePr>
          <p:nvPr>
            <p:extLst>
              <p:ext uri="{D42A27DB-BD31-4B8C-83A1-F6EECF244321}">
                <p14:modId xmlns="" xmlns:p14="http://schemas.microsoft.com/office/powerpoint/2010/main" val="948662962"/>
              </p:ext>
            </p:extLst>
          </p:nvPr>
        </p:nvGraphicFramePr>
        <p:xfrm>
          <a:off x="293915" y="2246840"/>
          <a:ext cx="7907744" cy="3285988"/>
        </p:xfrm>
        <a:graphic>
          <a:graphicData uri="http://schemas.openxmlformats.org/drawingml/2006/chart">
            <c:chart xmlns:c="http://schemas.openxmlformats.org/drawingml/2006/chart" xmlns:r="http://schemas.openxmlformats.org/officeDocument/2006/relationships" r:id="rId3"/>
          </a:graphicData>
        </a:graphic>
      </p:graphicFrame>
      <p:sp>
        <p:nvSpPr>
          <p:cNvPr id="9" name="Registered_device_title"/>
          <p:cNvSpPr txBox="1"/>
          <p:nvPr/>
        </p:nvSpPr>
        <p:spPr>
          <a:xfrm>
            <a:off x="925286" y="1816555"/>
            <a:ext cx="7338447" cy="307777"/>
          </a:xfrm>
          <a:prstGeom prst="rect">
            <a:avLst/>
          </a:prstGeom>
          <a:noFill/>
        </p:spPr>
        <p:txBody>
          <a:bodyPr wrap="square" rtlCol="0">
            <a:spAutoFit/>
          </a:bodyPr>
          <a:lstStyle/>
          <a:p>
            <a:r>
              <a:rPr lang="sv-SE" sz="1400" dirty="0">
                <a:solidFill>
                  <a:srgbClr val="5B5B5B"/>
                </a:solidFill>
                <a:latin typeface="+mj-lt"/>
              </a:rPr>
              <a:t>Vad är ditt intryck av vår webbplats </a:t>
            </a:r>
            <a:r>
              <a:rPr lang="sv-SE" sz="1400" dirty="0" smtClean="0">
                <a:solidFill>
                  <a:srgbClr val="5B5B5B"/>
                </a:solidFill>
                <a:latin typeface="+mj-lt"/>
              </a:rPr>
              <a:t>idag? </a:t>
            </a:r>
            <a:endParaRPr lang="sv-SE" sz="1400" dirty="0">
              <a:solidFill>
                <a:srgbClr val="5B5B5B"/>
              </a:solidFill>
              <a:latin typeface="+mj-lt"/>
            </a:endParaRPr>
          </a:p>
        </p:txBody>
      </p:sp>
      <p:sp>
        <p:nvSpPr>
          <p:cNvPr id="16" name="Rectangle 23"/>
          <p:cNvSpPr/>
          <p:nvPr/>
        </p:nvSpPr>
        <p:spPr>
          <a:xfrm>
            <a:off x="8016150" y="2253317"/>
            <a:ext cx="485592" cy="2480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t>64</a:t>
            </a:r>
            <a:endParaRPr lang="da-DK" dirty="0"/>
          </a:p>
        </p:txBody>
      </p:sp>
      <p:sp>
        <p:nvSpPr>
          <p:cNvPr id="17" name="Rectangle 24"/>
          <p:cNvSpPr/>
          <p:nvPr/>
        </p:nvSpPr>
        <p:spPr>
          <a:xfrm>
            <a:off x="8027036" y="2531836"/>
            <a:ext cx="485592" cy="25323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62</a:t>
            </a:r>
            <a:endParaRPr lang="da-DK" dirty="0"/>
          </a:p>
        </p:txBody>
      </p:sp>
      <p:sp>
        <p:nvSpPr>
          <p:cNvPr id="18" name="Rectangle 25"/>
          <p:cNvSpPr/>
          <p:nvPr/>
        </p:nvSpPr>
        <p:spPr>
          <a:xfrm>
            <a:off x="8027036" y="2823117"/>
            <a:ext cx="485592" cy="25496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64</a:t>
            </a:r>
            <a:endParaRPr lang="da-DK" dirty="0"/>
          </a:p>
        </p:txBody>
      </p:sp>
      <p:sp>
        <p:nvSpPr>
          <p:cNvPr id="19" name="Rectangle 26"/>
          <p:cNvSpPr/>
          <p:nvPr/>
        </p:nvSpPr>
        <p:spPr>
          <a:xfrm>
            <a:off x="8037921" y="3442577"/>
            <a:ext cx="485592" cy="25496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64</a:t>
            </a:r>
            <a:endParaRPr lang="da-DK" dirty="0"/>
          </a:p>
        </p:txBody>
      </p:sp>
      <p:sp>
        <p:nvSpPr>
          <p:cNvPr id="20" name="Rectangle 27"/>
          <p:cNvSpPr/>
          <p:nvPr/>
        </p:nvSpPr>
        <p:spPr>
          <a:xfrm>
            <a:off x="8037922" y="3749597"/>
            <a:ext cx="485592" cy="2526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61</a:t>
            </a:r>
            <a:endParaRPr lang="da-DK" dirty="0"/>
          </a:p>
        </p:txBody>
      </p:sp>
      <p:sp>
        <p:nvSpPr>
          <p:cNvPr id="21" name="Rectangle 28"/>
          <p:cNvSpPr/>
          <p:nvPr/>
        </p:nvSpPr>
        <p:spPr>
          <a:xfrm>
            <a:off x="8037922" y="4034527"/>
            <a:ext cx="485592" cy="24743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65</a:t>
            </a:r>
            <a:endParaRPr lang="da-DK" dirty="0"/>
          </a:p>
        </p:txBody>
      </p:sp>
      <p:sp>
        <p:nvSpPr>
          <p:cNvPr id="22" name="Rectangle 29"/>
          <p:cNvSpPr/>
          <p:nvPr/>
        </p:nvSpPr>
        <p:spPr>
          <a:xfrm>
            <a:off x="8037922" y="4321045"/>
            <a:ext cx="485592" cy="24224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62</a:t>
            </a:r>
            <a:endParaRPr lang="da-DK" dirty="0"/>
          </a:p>
        </p:txBody>
      </p:sp>
      <p:sp>
        <p:nvSpPr>
          <p:cNvPr id="23" name="Rectangle 30"/>
          <p:cNvSpPr/>
          <p:nvPr/>
        </p:nvSpPr>
        <p:spPr>
          <a:xfrm>
            <a:off x="8037922" y="4602926"/>
            <a:ext cx="485592" cy="25496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60</a:t>
            </a:r>
            <a:endParaRPr lang="da-DK" dirty="0"/>
          </a:p>
        </p:txBody>
      </p:sp>
      <p:sp>
        <p:nvSpPr>
          <p:cNvPr id="24" name="Rectangle 31"/>
          <p:cNvSpPr/>
          <p:nvPr/>
        </p:nvSpPr>
        <p:spPr>
          <a:xfrm>
            <a:off x="8037922" y="4917010"/>
            <a:ext cx="485592" cy="24397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59</a:t>
            </a:r>
            <a:endParaRPr lang="da-DK" dirty="0"/>
          </a:p>
        </p:txBody>
      </p:sp>
      <p:sp>
        <p:nvSpPr>
          <p:cNvPr id="26" name="Rektangel 25"/>
          <p:cNvSpPr/>
          <p:nvPr/>
        </p:nvSpPr>
        <p:spPr>
          <a:xfrm>
            <a:off x="1298863" y="6042108"/>
            <a:ext cx="4769427" cy="246221"/>
          </a:xfrm>
          <a:prstGeom prst="rect">
            <a:avLst/>
          </a:prstGeom>
        </p:spPr>
        <p:txBody>
          <a:bodyPr wrap="square">
            <a:spAutoFit/>
          </a:bodyPr>
          <a:lstStyle/>
          <a:p>
            <a:pPr algn="ctr">
              <a:defRPr/>
            </a:pPr>
            <a:r>
              <a:rPr lang="sv-SE" sz="1000" dirty="0" smtClean="0">
                <a:solidFill>
                  <a:schemeClr val="bg1">
                    <a:lumMod val="50000"/>
                  </a:schemeClr>
                </a:solidFill>
              </a:rPr>
              <a:t>*</a:t>
            </a:r>
            <a:r>
              <a:rPr lang="sv-SE" sz="1000" dirty="0" err="1" smtClean="0">
                <a:solidFill>
                  <a:schemeClr val="bg1">
                    <a:lumMod val="50000"/>
                  </a:schemeClr>
                </a:solidFill>
              </a:rPr>
              <a:t>Userneeds</a:t>
            </a:r>
            <a:r>
              <a:rPr lang="sv-SE" sz="1000" dirty="0" smtClean="0">
                <a:solidFill>
                  <a:schemeClr val="bg1">
                    <a:lumMod val="50000"/>
                  </a:schemeClr>
                </a:solidFill>
              </a:rPr>
              <a:t> Index = Beräkning: (4*100)+(3*66,66)+(2*33,33)+(1*0) =&gt; Index XX</a:t>
            </a:r>
            <a:endParaRPr lang="sv-SE" sz="1000" dirty="0">
              <a:solidFill>
                <a:schemeClr val="bg1">
                  <a:lumMod val="50000"/>
                </a:schemeClr>
              </a:solidFill>
            </a:endParaRPr>
          </a:p>
        </p:txBody>
      </p:sp>
      <p:sp>
        <p:nvSpPr>
          <p:cNvPr id="28" name="textruta 27"/>
          <p:cNvSpPr txBox="1"/>
          <p:nvPr/>
        </p:nvSpPr>
        <p:spPr>
          <a:xfrm>
            <a:off x="925285" y="435429"/>
            <a:ext cx="6367974" cy="954107"/>
          </a:xfrm>
          <a:prstGeom prst="rect">
            <a:avLst/>
          </a:prstGeom>
          <a:noFill/>
        </p:spPr>
        <p:txBody>
          <a:bodyPr wrap="square" rtlCol="0">
            <a:spAutoFit/>
          </a:bodyPr>
          <a:lstStyle/>
          <a:p>
            <a:r>
              <a:rPr lang="sv-SE" sz="2800" b="1" dirty="0" smtClean="0">
                <a:solidFill>
                  <a:srgbClr val="5B5B5B"/>
                </a:solidFill>
              </a:rPr>
              <a:t>Det allmänna intrycket av webbplatsen mer positivt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8" grpId="0">
        <p:bldAsOne/>
      </p:bldGraphic>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Lägre betyg på innehållet</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36</a:t>
            </a:fld>
            <a:endParaRPr lang="sv-SE" dirty="0"/>
          </a:p>
        </p:txBody>
      </p:sp>
      <p:sp>
        <p:nvSpPr>
          <p:cNvPr id="4" name="Platshållare för sidfot 3"/>
          <p:cNvSpPr>
            <a:spLocks noGrp="1"/>
          </p:cNvSpPr>
          <p:nvPr>
            <p:ph type="ftr" sz="quarter" idx="15"/>
          </p:nvPr>
        </p:nvSpPr>
        <p:spPr/>
        <p:txBody>
          <a:bodyPr/>
          <a:lstStyle/>
          <a:p>
            <a:r>
              <a:rPr lang="en-GB" smtClean="0"/>
              <a:t>HÅLLBAR STAD – ÖPPEN FÖR VÄRLDEN </a:t>
            </a:r>
            <a:endParaRPr lang="en-GB" dirty="0"/>
          </a:p>
        </p:txBody>
      </p:sp>
      <p:sp>
        <p:nvSpPr>
          <p:cNvPr id="5" name="Platshållare för text 4"/>
          <p:cNvSpPr>
            <a:spLocks noGrp="1"/>
          </p:cNvSpPr>
          <p:nvPr>
            <p:ph type="body" sz="quarter" idx="13"/>
          </p:nvPr>
        </p:nvSpPr>
        <p:spPr>
          <a:xfrm>
            <a:off x="522000" y="1431758"/>
            <a:ext cx="8228598" cy="2875547"/>
          </a:xfrm>
        </p:spPr>
        <p:txBody>
          <a:bodyPr/>
          <a:lstStyle/>
          <a:p>
            <a:pPr>
              <a:spcAft>
                <a:spcPts val="600"/>
              </a:spcAft>
            </a:pPr>
            <a:r>
              <a:rPr lang="sv-SE" sz="1800" dirty="0" smtClean="0"/>
              <a:t>Vi får generellt lägre betyg inom frågor som rör:</a:t>
            </a:r>
          </a:p>
          <a:p>
            <a:pPr lvl="1">
              <a:spcAft>
                <a:spcPts val="600"/>
              </a:spcAft>
            </a:pPr>
            <a:r>
              <a:rPr lang="sv-SE" sz="1400" dirty="0" smtClean="0"/>
              <a:t>Om webbplatsen innehåller den information jag behöver</a:t>
            </a:r>
          </a:p>
          <a:p>
            <a:pPr lvl="1">
              <a:spcAft>
                <a:spcPts val="600"/>
              </a:spcAft>
            </a:pPr>
            <a:r>
              <a:rPr lang="sv-SE" sz="1400" dirty="0" smtClean="0"/>
              <a:t>Om det är lätt att förstå informationen</a:t>
            </a:r>
          </a:p>
          <a:p>
            <a:pPr lvl="1">
              <a:spcAft>
                <a:spcPts val="600"/>
              </a:spcAft>
            </a:pPr>
            <a:r>
              <a:rPr lang="sv-SE" sz="1400" dirty="0" smtClean="0"/>
              <a:t>Om det är enkelt att hitta aktiviteter och vad som händer i staden</a:t>
            </a:r>
          </a:p>
          <a:p>
            <a:pPr lvl="1"/>
            <a:r>
              <a:rPr lang="sv-SE" sz="1400" dirty="0" smtClean="0"/>
              <a:t>Om det finns e-tjänster för det jag som besökare behöver och om de är lätta att använda.</a:t>
            </a:r>
          </a:p>
          <a:p>
            <a:pPr marL="180975" lvl="1" indent="-180975">
              <a:buFont typeface="Arial" pitchFamily="34" charset="0"/>
              <a:buChar char="•"/>
            </a:pPr>
            <a:r>
              <a:rPr lang="sv-SE" sz="1800" dirty="0" smtClean="0"/>
              <a:t>Färre är dock riktigt missnöjda (betyg 1).</a:t>
            </a:r>
          </a:p>
          <a:p>
            <a:pPr marL="180975" lvl="1" indent="-180975">
              <a:buFont typeface="Arial" pitchFamily="34" charset="0"/>
              <a:buChar char="•"/>
            </a:pPr>
            <a:r>
              <a:rPr lang="sv-SE" sz="1800" dirty="0" smtClean="0"/>
              <a:t>Företagare den grupp som är minst nöjda.</a:t>
            </a:r>
          </a:p>
          <a:p>
            <a:pPr lvl="1"/>
            <a:endParaRPr lang="sv-SE" dirty="0" smtClean="0">
              <a:solidFill>
                <a:srgbClr val="000000"/>
              </a:solidFill>
            </a:endParaRPr>
          </a:p>
          <a:p>
            <a:endParaRPr lang="sv-SE" dirty="0"/>
          </a:p>
        </p:txBody>
      </p:sp>
      <p:sp>
        <p:nvSpPr>
          <p:cNvPr id="10" name="textruta 9"/>
          <p:cNvSpPr txBox="1"/>
          <p:nvPr/>
        </p:nvSpPr>
        <p:spPr>
          <a:xfrm>
            <a:off x="521999" y="4150896"/>
            <a:ext cx="8080579" cy="2108269"/>
          </a:xfrm>
          <a:prstGeom prst="rect">
            <a:avLst/>
          </a:prstGeom>
          <a:noFill/>
        </p:spPr>
        <p:txBody>
          <a:bodyPr wrap="square" rtlCol="0">
            <a:spAutoFit/>
          </a:bodyPr>
          <a:lstStyle/>
          <a:p>
            <a:pPr marL="180975" lvl="1" indent="-180975">
              <a:buNone/>
            </a:pPr>
            <a:r>
              <a:rPr lang="sv-SE" b="1" dirty="0" smtClean="0">
                <a:solidFill>
                  <a:srgbClr val="000000"/>
                </a:solidFill>
              </a:rPr>
              <a:t>Vad beror detta på?</a:t>
            </a:r>
            <a:br>
              <a:rPr lang="sv-SE" b="1" dirty="0" smtClean="0">
                <a:solidFill>
                  <a:srgbClr val="000000"/>
                </a:solidFill>
              </a:rPr>
            </a:br>
            <a:endParaRPr lang="sv-SE" b="1" dirty="0" smtClean="0">
              <a:solidFill>
                <a:srgbClr val="000000"/>
              </a:solidFill>
            </a:endParaRPr>
          </a:p>
          <a:p>
            <a:pPr marL="180975" lvl="1" indent="-180975">
              <a:spcAft>
                <a:spcPts val="1500"/>
              </a:spcAft>
              <a:buFont typeface="Arial" pitchFamily="34" charset="0"/>
              <a:buChar char="•"/>
            </a:pPr>
            <a:r>
              <a:rPr lang="sv-SE" dirty="0" smtClean="0">
                <a:solidFill>
                  <a:srgbClr val="000000"/>
                </a:solidFill>
              </a:rPr>
              <a:t>Vår nya webbplats med det nya navigeringskonceptet lanserades nära inpå webbplatsundersökningen.</a:t>
            </a:r>
          </a:p>
          <a:p>
            <a:pPr marL="180975" lvl="1" indent="-180975">
              <a:spcAft>
                <a:spcPts val="1500"/>
              </a:spcAft>
              <a:buFont typeface="Arial" pitchFamily="34" charset="0"/>
              <a:buChar char="•"/>
            </a:pPr>
            <a:r>
              <a:rPr lang="sv-SE" dirty="0" smtClean="0">
                <a:solidFill>
                  <a:srgbClr val="000000"/>
                </a:solidFill>
              </a:rPr>
              <a:t>Enhetssidor – nytt upplägg</a:t>
            </a:r>
          </a:p>
          <a:p>
            <a:endParaRPr lang="sv-SE" sz="1600" b="1" dirty="0" err="1" smtClean="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4"/>
          </p:nvPr>
        </p:nvSpPr>
        <p:spPr/>
        <p:txBody>
          <a:bodyPr/>
          <a:lstStyle/>
          <a:p>
            <a:fld id="{CCB980A4-8073-2E47-BD49-CDC58DACAC28}" type="slidenum">
              <a:rPr lang="sv-SE" smtClean="0"/>
              <a:pPr/>
              <a:t>37</a:t>
            </a:fld>
            <a:endParaRPr lang="sv-SE" dirty="0"/>
          </a:p>
        </p:txBody>
      </p:sp>
      <p:sp>
        <p:nvSpPr>
          <p:cNvPr id="4" name="Platshållare för sidfot 3"/>
          <p:cNvSpPr>
            <a:spLocks noGrp="1"/>
          </p:cNvSpPr>
          <p:nvPr>
            <p:ph type="ftr" sz="quarter" idx="15"/>
          </p:nvPr>
        </p:nvSpPr>
        <p:spPr/>
        <p:txBody>
          <a:bodyPr/>
          <a:lstStyle/>
          <a:p>
            <a:r>
              <a:rPr lang="en-GB" smtClean="0"/>
              <a:t>HÅLLBAR STAD – ÖPPEN FÖR VÄRLDEN </a:t>
            </a:r>
            <a:endParaRPr lang="en-GB" dirty="0"/>
          </a:p>
        </p:txBody>
      </p:sp>
      <p:graphicFrame>
        <p:nvGraphicFramePr>
          <p:cNvPr id="6" name="Frequency"/>
          <p:cNvGraphicFramePr>
            <a:graphicFrameLocks/>
          </p:cNvGraphicFramePr>
          <p:nvPr>
            <p:extLst>
              <p:ext uri="{D42A27DB-BD31-4B8C-83A1-F6EECF244321}">
                <p14:modId xmlns:p14="http://schemas.microsoft.com/office/powerpoint/2010/main" xmlns="" val="182474817"/>
              </p:ext>
            </p:extLst>
          </p:nvPr>
        </p:nvGraphicFramePr>
        <p:xfrm>
          <a:off x="888999" y="1478280"/>
          <a:ext cx="7657887" cy="20497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Frequency"/>
          <p:cNvGraphicFramePr>
            <a:graphicFrameLocks/>
          </p:cNvGraphicFramePr>
          <p:nvPr>
            <p:extLst>
              <p:ext uri="{D42A27DB-BD31-4B8C-83A1-F6EECF244321}">
                <p14:modId xmlns:p14="http://schemas.microsoft.com/office/powerpoint/2010/main" xmlns="" val="2847941168"/>
              </p:ext>
            </p:extLst>
          </p:nvPr>
        </p:nvGraphicFramePr>
        <p:xfrm>
          <a:off x="889199" y="3751118"/>
          <a:ext cx="7657887" cy="2067560"/>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title"/>
          <p:cNvSpPr txBox="1">
            <a:spLocks/>
          </p:cNvSpPr>
          <p:nvPr/>
        </p:nvSpPr>
        <p:spPr>
          <a:xfrm>
            <a:off x="568602" y="456872"/>
            <a:ext cx="8581760" cy="504057"/>
          </a:xfrm>
          <a:prstGeom prst="rect">
            <a:avLst/>
          </a:prstGeom>
        </p:spPr>
        <p:txBody>
          <a:bodyPr/>
          <a:lst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a:lstStyle>
          <a:p>
            <a:r>
              <a:rPr lang="sv-SE" sz="2000" dirty="0"/>
              <a:t>I vilken utsträckning håller du med om följande påstående?</a:t>
            </a:r>
          </a:p>
        </p:txBody>
      </p:sp>
      <p:sp>
        <p:nvSpPr>
          <p:cNvPr id="9" name="textruta 8"/>
          <p:cNvSpPr txBox="1"/>
          <p:nvPr/>
        </p:nvSpPr>
        <p:spPr>
          <a:xfrm>
            <a:off x="758536" y="960929"/>
            <a:ext cx="5631873" cy="348326"/>
          </a:xfrm>
          <a:prstGeom prst="rect">
            <a:avLst/>
          </a:prstGeom>
          <a:noFill/>
        </p:spPr>
        <p:txBody>
          <a:bodyPr wrap="square" rtlCol="0">
            <a:spAutoFit/>
          </a:bodyPr>
          <a:lstStyle/>
          <a:p>
            <a:r>
              <a:rPr lang="sv-SE" sz="1600" b="1" dirty="0" smtClean="0">
                <a:latin typeface="Arial" panose="020B0604020202020204" pitchFamily="34" charset="0"/>
                <a:cs typeface="Arial" panose="020B0604020202020204" pitchFamily="34" charset="0"/>
              </a:rPr>
              <a:t>Det är alltid lätt att hitta på webbplatsen</a:t>
            </a:r>
          </a:p>
        </p:txBody>
      </p:sp>
      <p:sp>
        <p:nvSpPr>
          <p:cNvPr id="10" name="textruta 9"/>
          <p:cNvSpPr txBox="1"/>
          <p:nvPr/>
        </p:nvSpPr>
        <p:spPr>
          <a:xfrm>
            <a:off x="1891145" y="5964382"/>
            <a:ext cx="3875810" cy="338554"/>
          </a:xfrm>
          <a:prstGeom prst="rect">
            <a:avLst/>
          </a:prstGeom>
          <a:noFill/>
        </p:spPr>
        <p:txBody>
          <a:bodyPr wrap="square" rtlCol="0">
            <a:spAutoFit/>
          </a:bodyPr>
          <a:lstStyle/>
          <a:p>
            <a:r>
              <a:rPr lang="sv-SE" sz="1600" b="1" dirty="0" smtClean="0">
                <a:latin typeface="Arial" panose="020B0604020202020204" pitchFamily="34" charset="0"/>
                <a:cs typeface="Arial" panose="020B0604020202020204" pitchFamily="34" charset="0"/>
              </a:rPr>
              <a:t>Betyg 5+6+7= index</a:t>
            </a:r>
          </a:p>
        </p:txBody>
      </p:sp>
      <p:sp>
        <p:nvSpPr>
          <p:cNvPr id="11" name="TextBox 3"/>
          <p:cNvSpPr txBox="1"/>
          <p:nvPr/>
        </p:nvSpPr>
        <p:spPr>
          <a:xfrm>
            <a:off x="8274312" y="1727954"/>
            <a:ext cx="537327" cy="307777"/>
          </a:xfrm>
          <a:prstGeom prst="rect">
            <a:avLst/>
          </a:prstGeom>
          <a:solidFill>
            <a:schemeClr val="bg1">
              <a:lumMod val="75000"/>
            </a:schemeClr>
          </a:solidFill>
        </p:spPr>
        <p:txBody>
          <a:bodyPr wrap="none" rtlCol="0">
            <a:spAutoFit/>
          </a:bodyPr>
          <a:lstStyle/>
          <a:p>
            <a:r>
              <a:rPr lang="en-GB" sz="1400" dirty="0">
                <a:solidFill>
                  <a:schemeClr val="bg1"/>
                </a:solidFill>
              </a:rPr>
              <a:t>  37*</a:t>
            </a:r>
            <a:endParaRPr lang="da-DK" sz="1400" dirty="0">
              <a:solidFill>
                <a:schemeClr val="bg1"/>
              </a:solidFill>
            </a:endParaRPr>
          </a:p>
        </p:txBody>
      </p:sp>
      <p:sp>
        <p:nvSpPr>
          <p:cNvPr id="12" name="TextBox 14"/>
          <p:cNvSpPr txBox="1"/>
          <p:nvPr/>
        </p:nvSpPr>
        <p:spPr>
          <a:xfrm>
            <a:off x="8274312" y="2665213"/>
            <a:ext cx="527709" cy="307777"/>
          </a:xfrm>
          <a:prstGeom prst="rect">
            <a:avLst/>
          </a:prstGeom>
          <a:solidFill>
            <a:schemeClr val="bg1">
              <a:lumMod val="75000"/>
            </a:schemeClr>
          </a:solidFill>
        </p:spPr>
        <p:txBody>
          <a:bodyPr wrap="none" rtlCol="0">
            <a:spAutoFit/>
          </a:bodyPr>
          <a:lstStyle/>
          <a:p>
            <a:r>
              <a:rPr lang="en-GB" sz="1400" dirty="0">
                <a:solidFill>
                  <a:schemeClr val="bg1"/>
                </a:solidFill>
              </a:rPr>
              <a:t>  45  </a:t>
            </a:r>
            <a:endParaRPr lang="da-DK" sz="1400" dirty="0">
              <a:solidFill>
                <a:schemeClr val="bg1"/>
              </a:solidFill>
            </a:endParaRPr>
          </a:p>
        </p:txBody>
      </p:sp>
      <p:sp>
        <p:nvSpPr>
          <p:cNvPr id="13" name="TextBox 15"/>
          <p:cNvSpPr txBox="1"/>
          <p:nvPr/>
        </p:nvSpPr>
        <p:spPr>
          <a:xfrm>
            <a:off x="8274313" y="3808410"/>
            <a:ext cx="494046" cy="200055"/>
          </a:xfrm>
          <a:prstGeom prst="rect">
            <a:avLst/>
          </a:prstGeom>
          <a:solidFill>
            <a:schemeClr val="bg1">
              <a:lumMod val="75000"/>
            </a:schemeClr>
          </a:solidFill>
        </p:spPr>
        <p:txBody>
          <a:bodyPr wrap="square" rtlCol="0">
            <a:spAutoFit/>
          </a:bodyPr>
          <a:lstStyle/>
          <a:p>
            <a:pPr algn="ctr"/>
            <a:r>
              <a:rPr lang="en-GB" sz="700" b="1" dirty="0">
                <a:solidFill>
                  <a:schemeClr val="bg1"/>
                </a:solidFill>
              </a:rPr>
              <a:t>37*</a:t>
            </a:r>
            <a:endParaRPr lang="da-DK" sz="700" b="1" dirty="0">
              <a:solidFill>
                <a:schemeClr val="bg1"/>
              </a:solidFill>
            </a:endParaRPr>
          </a:p>
        </p:txBody>
      </p:sp>
      <p:sp>
        <p:nvSpPr>
          <p:cNvPr id="14" name="TextBox 16"/>
          <p:cNvSpPr txBox="1"/>
          <p:nvPr/>
        </p:nvSpPr>
        <p:spPr>
          <a:xfrm>
            <a:off x="8274313" y="4114797"/>
            <a:ext cx="494046" cy="200055"/>
          </a:xfrm>
          <a:prstGeom prst="rect">
            <a:avLst/>
          </a:prstGeom>
          <a:solidFill>
            <a:schemeClr val="bg1">
              <a:lumMod val="75000"/>
            </a:schemeClr>
          </a:solidFill>
        </p:spPr>
        <p:txBody>
          <a:bodyPr wrap="square" rtlCol="0">
            <a:spAutoFit/>
          </a:bodyPr>
          <a:lstStyle/>
          <a:p>
            <a:pPr algn="ctr"/>
            <a:r>
              <a:rPr lang="en-GB" sz="700" b="1" dirty="0">
                <a:solidFill>
                  <a:schemeClr val="bg1"/>
                </a:solidFill>
              </a:rPr>
              <a:t>42</a:t>
            </a:r>
            <a:endParaRPr lang="da-DK" sz="700" b="1" dirty="0">
              <a:solidFill>
                <a:schemeClr val="bg1"/>
              </a:solidFill>
            </a:endParaRPr>
          </a:p>
        </p:txBody>
      </p:sp>
      <p:sp>
        <p:nvSpPr>
          <p:cNvPr id="15" name="TextBox 17"/>
          <p:cNvSpPr txBox="1"/>
          <p:nvPr/>
        </p:nvSpPr>
        <p:spPr>
          <a:xfrm>
            <a:off x="8274313" y="4418731"/>
            <a:ext cx="494046" cy="200055"/>
          </a:xfrm>
          <a:prstGeom prst="rect">
            <a:avLst/>
          </a:prstGeom>
          <a:solidFill>
            <a:schemeClr val="bg1">
              <a:lumMod val="75000"/>
            </a:schemeClr>
          </a:solidFill>
        </p:spPr>
        <p:txBody>
          <a:bodyPr wrap="square" rtlCol="0">
            <a:spAutoFit/>
          </a:bodyPr>
          <a:lstStyle/>
          <a:p>
            <a:pPr algn="ctr"/>
            <a:r>
              <a:rPr lang="en-GB" sz="700" b="1" dirty="0">
                <a:solidFill>
                  <a:schemeClr val="bg1"/>
                </a:solidFill>
              </a:rPr>
              <a:t>37</a:t>
            </a:r>
            <a:endParaRPr lang="da-DK" sz="700" b="1" dirty="0">
              <a:solidFill>
                <a:schemeClr val="bg1"/>
              </a:solidFill>
            </a:endParaRPr>
          </a:p>
        </p:txBody>
      </p:sp>
      <p:sp>
        <p:nvSpPr>
          <p:cNvPr id="16" name="TextBox 18"/>
          <p:cNvSpPr txBox="1"/>
          <p:nvPr/>
        </p:nvSpPr>
        <p:spPr>
          <a:xfrm>
            <a:off x="8274313" y="4735510"/>
            <a:ext cx="494046" cy="200055"/>
          </a:xfrm>
          <a:prstGeom prst="rect">
            <a:avLst/>
          </a:prstGeom>
          <a:solidFill>
            <a:schemeClr val="bg1">
              <a:lumMod val="75000"/>
            </a:schemeClr>
          </a:solidFill>
        </p:spPr>
        <p:txBody>
          <a:bodyPr wrap="square" rtlCol="0">
            <a:spAutoFit/>
          </a:bodyPr>
          <a:lstStyle/>
          <a:p>
            <a:pPr algn="ctr"/>
            <a:r>
              <a:rPr lang="en-GB" sz="700" b="1" dirty="0">
                <a:solidFill>
                  <a:schemeClr val="bg1"/>
                </a:solidFill>
              </a:rPr>
              <a:t>50</a:t>
            </a:r>
            <a:endParaRPr lang="da-DK" sz="700" b="1" dirty="0">
              <a:solidFill>
                <a:schemeClr val="bg1"/>
              </a:solidFill>
            </a:endParaRPr>
          </a:p>
        </p:txBody>
      </p:sp>
      <p:sp>
        <p:nvSpPr>
          <p:cNvPr id="17" name="TextBox 19"/>
          <p:cNvSpPr txBox="1"/>
          <p:nvPr/>
        </p:nvSpPr>
        <p:spPr>
          <a:xfrm>
            <a:off x="8274313" y="5041897"/>
            <a:ext cx="494046" cy="200055"/>
          </a:xfrm>
          <a:prstGeom prst="rect">
            <a:avLst/>
          </a:prstGeom>
          <a:solidFill>
            <a:schemeClr val="bg1">
              <a:lumMod val="75000"/>
            </a:schemeClr>
          </a:solidFill>
        </p:spPr>
        <p:txBody>
          <a:bodyPr wrap="square" rtlCol="0">
            <a:spAutoFit/>
          </a:bodyPr>
          <a:lstStyle/>
          <a:p>
            <a:pPr algn="ctr"/>
            <a:r>
              <a:rPr lang="en-GB" sz="700" b="1" dirty="0">
                <a:solidFill>
                  <a:schemeClr val="bg1"/>
                </a:solidFill>
              </a:rPr>
              <a:t>30</a:t>
            </a:r>
            <a:endParaRPr lang="da-DK" sz="700" b="1" dirty="0">
              <a:solidFill>
                <a:schemeClr val="bg1"/>
              </a:solidFill>
            </a:endParaRPr>
          </a:p>
        </p:txBody>
      </p:sp>
      <p:sp>
        <p:nvSpPr>
          <p:cNvPr id="18" name="TextBox 20"/>
          <p:cNvSpPr txBox="1"/>
          <p:nvPr/>
        </p:nvSpPr>
        <p:spPr>
          <a:xfrm>
            <a:off x="8274313" y="5353913"/>
            <a:ext cx="494046" cy="200055"/>
          </a:xfrm>
          <a:prstGeom prst="rect">
            <a:avLst/>
          </a:prstGeom>
          <a:solidFill>
            <a:schemeClr val="bg1">
              <a:lumMod val="75000"/>
            </a:schemeClr>
          </a:solidFill>
        </p:spPr>
        <p:txBody>
          <a:bodyPr wrap="square" rtlCol="0">
            <a:spAutoFit/>
          </a:bodyPr>
          <a:lstStyle/>
          <a:p>
            <a:pPr algn="ctr"/>
            <a:r>
              <a:rPr lang="en-GB" sz="700" b="1" dirty="0">
                <a:solidFill>
                  <a:schemeClr val="bg1"/>
                </a:solidFill>
              </a:rPr>
              <a:t>28</a:t>
            </a:r>
            <a:endParaRPr lang="da-DK" sz="700" b="1" dirty="0">
              <a:solidFill>
                <a:schemeClr val="bg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3" grpId="0" animBg="1"/>
      <p:bldP spid="14" grpId="0" animBg="1"/>
      <p:bldP spid="15" grpId="0" animBg="1"/>
      <p:bldP spid="16" grpId="0" animBg="1"/>
      <p:bldP spid="17" grpId="0" animBg="1"/>
      <p:bldP spid="18"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4"/>
          </p:nvPr>
        </p:nvSpPr>
        <p:spPr/>
        <p:txBody>
          <a:bodyPr/>
          <a:lstStyle/>
          <a:p>
            <a:fld id="{CCB980A4-8073-2E47-BD49-CDC58DACAC28}" type="slidenum">
              <a:rPr lang="sv-SE" smtClean="0"/>
              <a:pPr/>
              <a:t>38</a:t>
            </a:fld>
            <a:endParaRPr lang="sv-SE" dirty="0"/>
          </a:p>
        </p:txBody>
      </p:sp>
      <p:sp>
        <p:nvSpPr>
          <p:cNvPr id="4" name="Platshållare för sidfot 3"/>
          <p:cNvSpPr>
            <a:spLocks noGrp="1"/>
          </p:cNvSpPr>
          <p:nvPr>
            <p:ph type="ftr" sz="quarter" idx="15"/>
          </p:nvPr>
        </p:nvSpPr>
        <p:spPr/>
        <p:txBody>
          <a:bodyPr/>
          <a:lstStyle/>
          <a:p>
            <a:r>
              <a:rPr lang="en-GB" smtClean="0"/>
              <a:t>HÅLLBAR STAD – ÖPPEN FÖR VÄRLDEN </a:t>
            </a:r>
            <a:endParaRPr lang="en-GB" dirty="0"/>
          </a:p>
        </p:txBody>
      </p:sp>
      <p:graphicFrame>
        <p:nvGraphicFramePr>
          <p:cNvPr id="6" name="Frequency"/>
          <p:cNvGraphicFramePr>
            <a:graphicFrameLocks/>
          </p:cNvGraphicFramePr>
          <p:nvPr>
            <p:extLst>
              <p:ext uri="{D42A27DB-BD31-4B8C-83A1-F6EECF244321}">
                <p14:modId xmlns:p14="http://schemas.microsoft.com/office/powerpoint/2010/main" xmlns="" val="894762293"/>
              </p:ext>
            </p:extLst>
          </p:nvPr>
        </p:nvGraphicFramePr>
        <p:xfrm>
          <a:off x="598051" y="1447107"/>
          <a:ext cx="7657887" cy="20497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Frequency"/>
          <p:cNvGraphicFramePr>
            <a:graphicFrameLocks/>
          </p:cNvGraphicFramePr>
          <p:nvPr>
            <p:extLst>
              <p:ext uri="{D42A27DB-BD31-4B8C-83A1-F6EECF244321}">
                <p14:modId xmlns:p14="http://schemas.microsoft.com/office/powerpoint/2010/main" xmlns="" val="1769651193"/>
              </p:ext>
            </p:extLst>
          </p:nvPr>
        </p:nvGraphicFramePr>
        <p:xfrm>
          <a:off x="598251" y="4065847"/>
          <a:ext cx="7657887" cy="2067560"/>
        </p:xfrm>
        <a:graphic>
          <a:graphicData uri="http://schemas.openxmlformats.org/drawingml/2006/chart">
            <c:chart xmlns:c="http://schemas.openxmlformats.org/drawingml/2006/chart" xmlns:r="http://schemas.openxmlformats.org/officeDocument/2006/relationships" r:id="rId3"/>
          </a:graphicData>
        </a:graphic>
      </p:graphicFrame>
      <p:sp>
        <p:nvSpPr>
          <p:cNvPr id="8" name="Registered_device_title"/>
          <p:cNvSpPr txBox="1"/>
          <p:nvPr/>
        </p:nvSpPr>
        <p:spPr>
          <a:xfrm>
            <a:off x="1126365" y="1066925"/>
            <a:ext cx="6637226" cy="307777"/>
          </a:xfrm>
          <a:prstGeom prst="rect">
            <a:avLst/>
          </a:prstGeom>
          <a:noFill/>
        </p:spPr>
        <p:txBody>
          <a:bodyPr wrap="square" rtlCol="0">
            <a:spAutoFit/>
          </a:bodyPr>
          <a:lstStyle/>
          <a:p>
            <a:r>
              <a:rPr lang="sv-SE" sz="1400" dirty="0">
                <a:solidFill>
                  <a:srgbClr val="5B5B5B"/>
                </a:solidFill>
                <a:latin typeface="+mj-lt"/>
              </a:rPr>
              <a:t>Webbplatsen innehåller den information jag behöver</a:t>
            </a:r>
          </a:p>
        </p:txBody>
      </p:sp>
      <p:sp>
        <p:nvSpPr>
          <p:cNvPr id="9" name="TextBox 13"/>
          <p:cNvSpPr txBox="1"/>
          <p:nvPr/>
        </p:nvSpPr>
        <p:spPr>
          <a:xfrm>
            <a:off x="7983364" y="1696781"/>
            <a:ext cx="537327" cy="307777"/>
          </a:xfrm>
          <a:prstGeom prst="rect">
            <a:avLst/>
          </a:prstGeom>
          <a:solidFill>
            <a:schemeClr val="bg1">
              <a:lumMod val="75000"/>
            </a:schemeClr>
          </a:solidFill>
        </p:spPr>
        <p:txBody>
          <a:bodyPr wrap="none" rtlCol="0">
            <a:spAutoFit/>
          </a:bodyPr>
          <a:lstStyle/>
          <a:p>
            <a:r>
              <a:rPr lang="en-GB" sz="1400" dirty="0">
                <a:solidFill>
                  <a:schemeClr val="bg1"/>
                </a:solidFill>
              </a:rPr>
              <a:t>  47*</a:t>
            </a:r>
            <a:endParaRPr lang="da-DK" sz="1400" dirty="0">
              <a:solidFill>
                <a:schemeClr val="bg1"/>
              </a:solidFill>
            </a:endParaRPr>
          </a:p>
        </p:txBody>
      </p:sp>
      <p:sp>
        <p:nvSpPr>
          <p:cNvPr id="10" name="TextBox 14"/>
          <p:cNvSpPr txBox="1"/>
          <p:nvPr/>
        </p:nvSpPr>
        <p:spPr>
          <a:xfrm>
            <a:off x="7983364" y="2634040"/>
            <a:ext cx="527709" cy="307777"/>
          </a:xfrm>
          <a:prstGeom prst="rect">
            <a:avLst/>
          </a:prstGeom>
          <a:solidFill>
            <a:schemeClr val="bg1">
              <a:lumMod val="75000"/>
            </a:schemeClr>
          </a:solidFill>
        </p:spPr>
        <p:txBody>
          <a:bodyPr wrap="none" rtlCol="0">
            <a:spAutoFit/>
          </a:bodyPr>
          <a:lstStyle/>
          <a:p>
            <a:r>
              <a:rPr lang="en-GB" sz="1400" dirty="0">
                <a:solidFill>
                  <a:schemeClr val="bg1"/>
                </a:solidFill>
              </a:rPr>
              <a:t>  58  </a:t>
            </a:r>
            <a:endParaRPr lang="da-DK" sz="1400" dirty="0">
              <a:solidFill>
                <a:schemeClr val="bg1"/>
              </a:solidFill>
            </a:endParaRPr>
          </a:p>
        </p:txBody>
      </p:sp>
      <p:sp>
        <p:nvSpPr>
          <p:cNvPr id="11" name="TextBox 15"/>
          <p:cNvSpPr txBox="1"/>
          <p:nvPr/>
        </p:nvSpPr>
        <p:spPr>
          <a:xfrm>
            <a:off x="7983365" y="4120140"/>
            <a:ext cx="494046" cy="200055"/>
          </a:xfrm>
          <a:prstGeom prst="rect">
            <a:avLst/>
          </a:prstGeom>
          <a:solidFill>
            <a:schemeClr val="bg1">
              <a:lumMod val="75000"/>
            </a:schemeClr>
          </a:solidFill>
        </p:spPr>
        <p:txBody>
          <a:bodyPr wrap="square" rtlCol="0">
            <a:spAutoFit/>
          </a:bodyPr>
          <a:lstStyle/>
          <a:p>
            <a:pPr algn="ctr"/>
            <a:r>
              <a:rPr lang="en-GB" sz="700" b="1" dirty="0">
                <a:solidFill>
                  <a:schemeClr val="bg1"/>
                </a:solidFill>
              </a:rPr>
              <a:t>46*</a:t>
            </a:r>
            <a:endParaRPr lang="da-DK" sz="700" b="1" dirty="0">
              <a:solidFill>
                <a:schemeClr val="bg1"/>
              </a:solidFill>
            </a:endParaRPr>
          </a:p>
        </p:txBody>
      </p:sp>
      <p:sp>
        <p:nvSpPr>
          <p:cNvPr id="12" name="TextBox 16"/>
          <p:cNvSpPr txBox="1"/>
          <p:nvPr/>
        </p:nvSpPr>
        <p:spPr>
          <a:xfrm>
            <a:off x="7983365" y="4426527"/>
            <a:ext cx="494046" cy="200055"/>
          </a:xfrm>
          <a:prstGeom prst="rect">
            <a:avLst/>
          </a:prstGeom>
          <a:solidFill>
            <a:schemeClr val="bg1">
              <a:lumMod val="75000"/>
            </a:schemeClr>
          </a:solidFill>
        </p:spPr>
        <p:txBody>
          <a:bodyPr wrap="square" rtlCol="0">
            <a:spAutoFit/>
          </a:bodyPr>
          <a:lstStyle/>
          <a:p>
            <a:pPr algn="ctr"/>
            <a:r>
              <a:rPr lang="en-GB" sz="700" b="1" dirty="0">
                <a:solidFill>
                  <a:schemeClr val="bg1"/>
                </a:solidFill>
              </a:rPr>
              <a:t>54</a:t>
            </a:r>
            <a:endParaRPr lang="da-DK" sz="700" b="1" dirty="0">
              <a:solidFill>
                <a:schemeClr val="bg1"/>
              </a:solidFill>
            </a:endParaRPr>
          </a:p>
        </p:txBody>
      </p:sp>
      <p:sp>
        <p:nvSpPr>
          <p:cNvPr id="13" name="TextBox 17"/>
          <p:cNvSpPr txBox="1"/>
          <p:nvPr/>
        </p:nvSpPr>
        <p:spPr>
          <a:xfrm>
            <a:off x="7983365" y="4740852"/>
            <a:ext cx="494046" cy="200055"/>
          </a:xfrm>
          <a:prstGeom prst="rect">
            <a:avLst/>
          </a:prstGeom>
          <a:solidFill>
            <a:schemeClr val="bg1">
              <a:lumMod val="75000"/>
            </a:schemeClr>
          </a:solidFill>
        </p:spPr>
        <p:txBody>
          <a:bodyPr wrap="square" rtlCol="0">
            <a:spAutoFit/>
          </a:bodyPr>
          <a:lstStyle/>
          <a:p>
            <a:pPr algn="ctr"/>
            <a:r>
              <a:rPr lang="en-GB" sz="700" b="1" dirty="0">
                <a:solidFill>
                  <a:schemeClr val="bg1"/>
                </a:solidFill>
              </a:rPr>
              <a:t>48</a:t>
            </a:r>
            <a:endParaRPr lang="da-DK" sz="700" b="1" dirty="0">
              <a:solidFill>
                <a:schemeClr val="bg1"/>
              </a:solidFill>
            </a:endParaRPr>
          </a:p>
        </p:txBody>
      </p:sp>
      <p:sp>
        <p:nvSpPr>
          <p:cNvPr id="14" name="TextBox 18"/>
          <p:cNvSpPr txBox="1"/>
          <p:nvPr/>
        </p:nvSpPr>
        <p:spPr>
          <a:xfrm>
            <a:off x="7983365" y="5047240"/>
            <a:ext cx="494046" cy="200055"/>
          </a:xfrm>
          <a:prstGeom prst="rect">
            <a:avLst/>
          </a:prstGeom>
          <a:solidFill>
            <a:schemeClr val="bg1">
              <a:lumMod val="75000"/>
            </a:schemeClr>
          </a:solidFill>
        </p:spPr>
        <p:txBody>
          <a:bodyPr wrap="square" rtlCol="0">
            <a:spAutoFit/>
          </a:bodyPr>
          <a:lstStyle/>
          <a:p>
            <a:pPr algn="ctr"/>
            <a:r>
              <a:rPr lang="en-GB" sz="700" b="1" dirty="0">
                <a:solidFill>
                  <a:schemeClr val="bg1"/>
                </a:solidFill>
              </a:rPr>
              <a:t>64</a:t>
            </a:r>
            <a:endParaRPr lang="da-DK" sz="700" b="1" dirty="0">
              <a:solidFill>
                <a:schemeClr val="bg1"/>
              </a:solidFill>
            </a:endParaRPr>
          </a:p>
        </p:txBody>
      </p:sp>
      <p:sp>
        <p:nvSpPr>
          <p:cNvPr id="15" name="TextBox 19"/>
          <p:cNvSpPr txBox="1"/>
          <p:nvPr/>
        </p:nvSpPr>
        <p:spPr>
          <a:xfrm>
            <a:off x="7983365" y="5353627"/>
            <a:ext cx="494046" cy="200055"/>
          </a:xfrm>
          <a:prstGeom prst="rect">
            <a:avLst/>
          </a:prstGeom>
          <a:solidFill>
            <a:schemeClr val="bg1">
              <a:lumMod val="75000"/>
            </a:schemeClr>
          </a:solidFill>
        </p:spPr>
        <p:txBody>
          <a:bodyPr wrap="square" rtlCol="0">
            <a:spAutoFit/>
          </a:bodyPr>
          <a:lstStyle/>
          <a:p>
            <a:pPr algn="ctr"/>
            <a:r>
              <a:rPr lang="en-GB" sz="700" b="1" dirty="0">
                <a:solidFill>
                  <a:schemeClr val="bg1"/>
                </a:solidFill>
              </a:rPr>
              <a:t>44</a:t>
            </a:r>
            <a:endParaRPr lang="da-DK" sz="700" b="1" dirty="0">
              <a:solidFill>
                <a:schemeClr val="bg1"/>
              </a:solidFill>
            </a:endParaRPr>
          </a:p>
        </p:txBody>
      </p:sp>
      <p:sp>
        <p:nvSpPr>
          <p:cNvPr id="16" name="TextBox 20"/>
          <p:cNvSpPr txBox="1"/>
          <p:nvPr/>
        </p:nvSpPr>
        <p:spPr>
          <a:xfrm>
            <a:off x="7983365" y="5655252"/>
            <a:ext cx="494046" cy="200055"/>
          </a:xfrm>
          <a:prstGeom prst="rect">
            <a:avLst/>
          </a:prstGeom>
          <a:solidFill>
            <a:schemeClr val="bg1">
              <a:lumMod val="75000"/>
            </a:schemeClr>
          </a:solidFill>
        </p:spPr>
        <p:txBody>
          <a:bodyPr wrap="square" rtlCol="0">
            <a:spAutoFit/>
          </a:bodyPr>
          <a:lstStyle/>
          <a:p>
            <a:pPr algn="ctr"/>
            <a:r>
              <a:rPr lang="en-GB" sz="700" b="1" dirty="0">
                <a:solidFill>
                  <a:schemeClr val="bg1"/>
                </a:solidFill>
              </a:rPr>
              <a:t>48</a:t>
            </a:r>
            <a:endParaRPr lang="da-DK" sz="700" b="1" dirty="0">
              <a:solidFill>
                <a:schemeClr val="bg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1" grpId="0" animBg="1"/>
      <p:bldP spid="12" grpId="0" animBg="1"/>
      <p:bldP spid="13" grpId="0" animBg="1"/>
      <p:bldP spid="14" grpId="0" animBg="1"/>
      <p:bldP spid="15"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4"/>
          </p:nvPr>
        </p:nvSpPr>
        <p:spPr/>
        <p:txBody>
          <a:bodyPr/>
          <a:lstStyle/>
          <a:p>
            <a:fld id="{CCB980A4-8073-2E47-BD49-CDC58DACAC28}" type="slidenum">
              <a:rPr lang="sv-SE" smtClean="0"/>
              <a:pPr/>
              <a:t>39</a:t>
            </a:fld>
            <a:endParaRPr lang="sv-SE" dirty="0"/>
          </a:p>
        </p:txBody>
      </p:sp>
      <p:sp>
        <p:nvSpPr>
          <p:cNvPr id="4" name="Platshållare för sidfot 3"/>
          <p:cNvSpPr>
            <a:spLocks noGrp="1"/>
          </p:cNvSpPr>
          <p:nvPr>
            <p:ph type="ftr" sz="quarter" idx="15"/>
          </p:nvPr>
        </p:nvSpPr>
        <p:spPr/>
        <p:txBody>
          <a:bodyPr/>
          <a:lstStyle/>
          <a:p>
            <a:r>
              <a:rPr lang="en-GB" smtClean="0"/>
              <a:t>HÅLLBAR STAD – ÖPPEN FÖR VÄRLDEN </a:t>
            </a:r>
            <a:endParaRPr lang="en-GB" dirty="0"/>
          </a:p>
        </p:txBody>
      </p:sp>
      <p:graphicFrame>
        <p:nvGraphicFramePr>
          <p:cNvPr id="17" name="Frequency"/>
          <p:cNvGraphicFramePr>
            <a:graphicFrameLocks/>
          </p:cNvGraphicFramePr>
          <p:nvPr>
            <p:extLst>
              <p:ext uri="{D42A27DB-BD31-4B8C-83A1-F6EECF244321}">
                <p14:modId xmlns:p14="http://schemas.microsoft.com/office/powerpoint/2010/main" xmlns="" val="958390229"/>
              </p:ext>
            </p:extLst>
          </p:nvPr>
        </p:nvGraphicFramePr>
        <p:xfrm>
          <a:off x="566878" y="1478280"/>
          <a:ext cx="7657887" cy="20497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Frequency"/>
          <p:cNvGraphicFramePr>
            <a:graphicFrameLocks/>
          </p:cNvGraphicFramePr>
          <p:nvPr>
            <p:extLst>
              <p:ext uri="{D42A27DB-BD31-4B8C-83A1-F6EECF244321}">
                <p14:modId xmlns:p14="http://schemas.microsoft.com/office/powerpoint/2010/main" xmlns="" val="1905180347"/>
              </p:ext>
            </p:extLst>
          </p:nvPr>
        </p:nvGraphicFramePr>
        <p:xfrm>
          <a:off x="567078" y="4097020"/>
          <a:ext cx="7657887" cy="2067560"/>
        </p:xfrm>
        <a:graphic>
          <a:graphicData uri="http://schemas.openxmlformats.org/drawingml/2006/chart">
            <c:chart xmlns:c="http://schemas.openxmlformats.org/drawingml/2006/chart" xmlns:r="http://schemas.openxmlformats.org/officeDocument/2006/relationships" r:id="rId3"/>
          </a:graphicData>
        </a:graphic>
      </p:graphicFrame>
      <p:sp>
        <p:nvSpPr>
          <p:cNvPr id="19" name="Registered_device_title"/>
          <p:cNvSpPr txBox="1"/>
          <p:nvPr/>
        </p:nvSpPr>
        <p:spPr>
          <a:xfrm>
            <a:off x="1157538" y="1046143"/>
            <a:ext cx="6637226" cy="307777"/>
          </a:xfrm>
          <a:prstGeom prst="rect">
            <a:avLst/>
          </a:prstGeom>
          <a:noFill/>
        </p:spPr>
        <p:txBody>
          <a:bodyPr wrap="square" rtlCol="0">
            <a:spAutoFit/>
          </a:bodyPr>
          <a:lstStyle/>
          <a:p>
            <a:r>
              <a:rPr lang="sv-SE" sz="1400" dirty="0">
                <a:solidFill>
                  <a:srgbClr val="5B5B5B"/>
                </a:solidFill>
                <a:latin typeface="+mj-lt"/>
              </a:rPr>
              <a:t>Det är lätt att förstå informationen på webbplatsen</a:t>
            </a:r>
          </a:p>
        </p:txBody>
      </p:sp>
      <p:sp>
        <p:nvSpPr>
          <p:cNvPr id="20" name="TextBox 13"/>
          <p:cNvSpPr txBox="1"/>
          <p:nvPr/>
        </p:nvSpPr>
        <p:spPr>
          <a:xfrm>
            <a:off x="7952191" y="1727954"/>
            <a:ext cx="537327" cy="307777"/>
          </a:xfrm>
          <a:prstGeom prst="rect">
            <a:avLst/>
          </a:prstGeom>
          <a:solidFill>
            <a:schemeClr val="bg1">
              <a:lumMod val="75000"/>
            </a:schemeClr>
          </a:solidFill>
        </p:spPr>
        <p:txBody>
          <a:bodyPr wrap="none" rtlCol="0">
            <a:spAutoFit/>
          </a:bodyPr>
          <a:lstStyle/>
          <a:p>
            <a:r>
              <a:rPr lang="en-GB" sz="1400" dirty="0">
                <a:solidFill>
                  <a:schemeClr val="bg1"/>
                </a:solidFill>
              </a:rPr>
              <a:t>  55*</a:t>
            </a:r>
            <a:endParaRPr lang="da-DK" sz="1400" dirty="0">
              <a:solidFill>
                <a:schemeClr val="bg1"/>
              </a:solidFill>
            </a:endParaRPr>
          </a:p>
        </p:txBody>
      </p:sp>
      <p:sp>
        <p:nvSpPr>
          <p:cNvPr id="21" name="TextBox 14"/>
          <p:cNvSpPr txBox="1"/>
          <p:nvPr/>
        </p:nvSpPr>
        <p:spPr>
          <a:xfrm>
            <a:off x="7952191" y="2665213"/>
            <a:ext cx="527709" cy="307777"/>
          </a:xfrm>
          <a:prstGeom prst="rect">
            <a:avLst/>
          </a:prstGeom>
          <a:solidFill>
            <a:schemeClr val="bg1">
              <a:lumMod val="75000"/>
            </a:schemeClr>
          </a:solidFill>
        </p:spPr>
        <p:txBody>
          <a:bodyPr wrap="none" rtlCol="0">
            <a:spAutoFit/>
          </a:bodyPr>
          <a:lstStyle/>
          <a:p>
            <a:r>
              <a:rPr lang="en-GB" sz="1400" dirty="0">
                <a:solidFill>
                  <a:schemeClr val="bg1"/>
                </a:solidFill>
              </a:rPr>
              <a:t>  63  </a:t>
            </a:r>
            <a:endParaRPr lang="da-DK" sz="1400" dirty="0">
              <a:solidFill>
                <a:schemeClr val="bg1"/>
              </a:solidFill>
            </a:endParaRPr>
          </a:p>
        </p:txBody>
      </p:sp>
      <p:sp>
        <p:nvSpPr>
          <p:cNvPr id="22" name="TextBox 15"/>
          <p:cNvSpPr txBox="1"/>
          <p:nvPr/>
        </p:nvSpPr>
        <p:spPr>
          <a:xfrm>
            <a:off x="7952192" y="4151313"/>
            <a:ext cx="494046" cy="200055"/>
          </a:xfrm>
          <a:prstGeom prst="rect">
            <a:avLst/>
          </a:prstGeom>
          <a:solidFill>
            <a:schemeClr val="bg1">
              <a:lumMod val="75000"/>
            </a:schemeClr>
          </a:solidFill>
        </p:spPr>
        <p:txBody>
          <a:bodyPr wrap="square" rtlCol="0">
            <a:spAutoFit/>
          </a:bodyPr>
          <a:lstStyle/>
          <a:p>
            <a:pPr algn="ctr"/>
            <a:r>
              <a:rPr lang="en-GB" sz="700" b="1" dirty="0">
                <a:solidFill>
                  <a:schemeClr val="bg1"/>
                </a:solidFill>
              </a:rPr>
              <a:t>55*</a:t>
            </a:r>
            <a:endParaRPr lang="da-DK" sz="700" b="1" dirty="0">
              <a:solidFill>
                <a:schemeClr val="bg1"/>
              </a:solidFill>
            </a:endParaRPr>
          </a:p>
        </p:txBody>
      </p:sp>
      <p:sp>
        <p:nvSpPr>
          <p:cNvPr id="23" name="TextBox 16"/>
          <p:cNvSpPr txBox="1"/>
          <p:nvPr/>
        </p:nvSpPr>
        <p:spPr>
          <a:xfrm>
            <a:off x="7952192" y="4457700"/>
            <a:ext cx="494046" cy="200055"/>
          </a:xfrm>
          <a:prstGeom prst="rect">
            <a:avLst/>
          </a:prstGeom>
          <a:solidFill>
            <a:schemeClr val="bg1">
              <a:lumMod val="75000"/>
            </a:schemeClr>
          </a:solidFill>
        </p:spPr>
        <p:txBody>
          <a:bodyPr wrap="square" rtlCol="0">
            <a:spAutoFit/>
          </a:bodyPr>
          <a:lstStyle/>
          <a:p>
            <a:pPr algn="ctr"/>
            <a:r>
              <a:rPr lang="en-GB" sz="700" b="1" dirty="0">
                <a:solidFill>
                  <a:schemeClr val="bg1"/>
                </a:solidFill>
              </a:rPr>
              <a:t>61</a:t>
            </a:r>
            <a:endParaRPr lang="da-DK" sz="700" b="1" dirty="0">
              <a:solidFill>
                <a:schemeClr val="bg1"/>
              </a:solidFill>
            </a:endParaRPr>
          </a:p>
        </p:txBody>
      </p:sp>
      <p:sp>
        <p:nvSpPr>
          <p:cNvPr id="24" name="TextBox 17"/>
          <p:cNvSpPr txBox="1"/>
          <p:nvPr/>
        </p:nvSpPr>
        <p:spPr>
          <a:xfrm>
            <a:off x="7952192" y="4772025"/>
            <a:ext cx="494046" cy="200055"/>
          </a:xfrm>
          <a:prstGeom prst="rect">
            <a:avLst/>
          </a:prstGeom>
          <a:solidFill>
            <a:schemeClr val="bg1">
              <a:lumMod val="75000"/>
            </a:schemeClr>
          </a:solidFill>
        </p:spPr>
        <p:txBody>
          <a:bodyPr wrap="square" rtlCol="0">
            <a:spAutoFit/>
          </a:bodyPr>
          <a:lstStyle/>
          <a:p>
            <a:pPr algn="ctr"/>
            <a:r>
              <a:rPr lang="en-GB" sz="700" b="1" dirty="0">
                <a:solidFill>
                  <a:schemeClr val="bg1"/>
                </a:solidFill>
              </a:rPr>
              <a:t>56</a:t>
            </a:r>
            <a:endParaRPr lang="da-DK" sz="700" b="1" dirty="0">
              <a:solidFill>
                <a:schemeClr val="bg1"/>
              </a:solidFill>
            </a:endParaRPr>
          </a:p>
        </p:txBody>
      </p:sp>
      <p:sp>
        <p:nvSpPr>
          <p:cNvPr id="25" name="TextBox 18"/>
          <p:cNvSpPr txBox="1"/>
          <p:nvPr/>
        </p:nvSpPr>
        <p:spPr>
          <a:xfrm>
            <a:off x="7952192" y="5078413"/>
            <a:ext cx="494046" cy="200055"/>
          </a:xfrm>
          <a:prstGeom prst="rect">
            <a:avLst/>
          </a:prstGeom>
          <a:solidFill>
            <a:schemeClr val="bg1">
              <a:lumMod val="75000"/>
            </a:schemeClr>
          </a:solidFill>
        </p:spPr>
        <p:txBody>
          <a:bodyPr wrap="square" rtlCol="0">
            <a:spAutoFit/>
          </a:bodyPr>
          <a:lstStyle/>
          <a:p>
            <a:pPr algn="ctr"/>
            <a:r>
              <a:rPr lang="en-GB" sz="700" b="1" dirty="0">
                <a:solidFill>
                  <a:schemeClr val="bg1"/>
                </a:solidFill>
              </a:rPr>
              <a:t>67</a:t>
            </a:r>
            <a:endParaRPr lang="da-DK" sz="700" b="1" dirty="0">
              <a:solidFill>
                <a:schemeClr val="bg1"/>
              </a:solidFill>
            </a:endParaRPr>
          </a:p>
        </p:txBody>
      </p:sp>
      <p:sp>
        <p:nvSpPr>
          <p:cNvPr id="26" name="TextBox 19"/>
          <p:cNvSpPr txBox="1"/>
          <p:nvPr/>
        </p:nvSpPr>
        <p:spPr>
          <a:xfrm>
            <a:off x="7952192" y="5384800"/>
            <a:ext cx="494046" cy="200055"/>
          </a:xfrm>
          <a:prstGeom prst="rect">
            <a:avLst/>
          </a:prstGeom>
          <a:solidFill>
            <a:schemeClr val="bg1">
              <a:lumMod val="75000"/>
            </a:schemeClr>
          </a:solidFill>
        </p:spPr>
        <p:txBody>
          <a:bodyPr wrap="square" rtlCol="0">
            <a:spAutoFit/>
          </a:bodyPr>
          <a:lstStyle/>
          <a:p>
            <a:pPr algn="ctr"/>
            <a:r>
              <a:rPr lang="en-GB" sz="700" b="1" dirty="0">
                <a:solidFill>
                  <a:schemeClr val="bg1"/>
                </a:solidFill>
              </a:rPr>
              <a:t>50</a:t>
            </a:r>
            <a:endParaRPr lang="da-DK" sz="700" b="1" dirty="0">
              <a:solidFill>
                <a:schemeClr val="bg1"/>
              </a:solidFill>
            </a:endParaRPr>
          </a:p>
        </p:txBody>
      </p:sp>
      <p:sp>
        <p:nvSpPr>
          <p:cNvPr id="27" name="TextBox 20"/>
          <p:cNvSpPr txBox="1"/>
          <p:nvPr/>
        </p:nvSpPr>
        <p:spPr>
          <a:xfrm>
            <a:off x="7952192" y="5686425"/>
            <a:ext cx="494046" cy="200055"/>
          </a:xfrm>
          <a:prstGeom prst="rect">
            <a:avLst/>
          </a:prstGeom>
          <a:solidFill>
            <a:schemeClr val="bg1">
              <a:lumMod val="75000"/>
            </a:schemeClr>
          </a:solidFill>
        </p:spPr>
        <p:txBody>
          <a:bodyPr wrap="square" rtlCol="0">
            <a:spAutoFit/>
          </a:bodyPr>
          <a:lstStyle/>
          <a:p>
            <a:pPr algn="ctr"/>
            <a:r>
              <a:rPr lang="en-GB" sz="700" b="1" dirty="0">
                <a:solidFill>
                  <a:schemeClr val="bg1"/>
                </a:solidFill>
              </a:rPr>
              <a:t>51</a:t>
            </a:r>
            <a:endParaRPr lang="da-DK" sz="700" b="1" dirty="0">
              <a:solidFill>
                <a:schemeClr val="bg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P spid="22" grpId="0" animBg="1"/>
      <p:bldP spid="23" grpId="0" animBg="1"/>
      <p:bldP spid="24" grpId="0" animBg="1"/>
      <p:bldP spid="25" grpId="0" animBg="1"/>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p:cNvSpPr>
            <a:spLocks noGrp="1"/>
          </p:cNvSpPr>
          <p:nvPr>
            <p:ph type="ftr" sz="quarter" idx="10"/>
          </p:nvPr>
        </p:nvSpPr>
        <p:spPr/>
        <p:txBody>
          <a:bodyPr/>
          <a:lstStyle/>
          <a:p>
            <a:r>
              <a:rPr lang="en-GB" dirty="0" smtClean="0"/>
              <a:t>HÅLLBAR STAD – ÖPPEN FÖR VÄRLDEN </a:t>
            </a:r>
            <a:endParaRPr lang="en-GB" dirty="0"/>
          </a:p>
        </p:txBody>
      </p:sp>
      <p:sp>
        <p:nvSpPr>
          <p:cNvPr id="3" name="Platshållare för bildnummer 2"/>
          <p:cNvSpPr>
            <a:spLocks noGrp="1"/>
          </p:cNvSpPr>
          <p:nvPr>
            <p:ph type="sldNum" sz="quarter" idx="11"/>
          </p:nvPr>
        </p:nvSpPr>
        <p:spPr/>
        <p:txBody>
          <a:bodyPr/>
          <a:lstStyle/>
          <a:p>
            <a:fld id="{CCB980A4-8073-2E47-BD49-CDC58DACAC28}" type="slidenum">
              <a:rPr lang="sv-SE" smtClean="0"/>
              <a:pPr/>
              <a:t>4</a:t>
            </a:fld>
            <a:endParaRPr lang="sv-SE" dirty="0"/>
          </a:p>
        </p:txBody>
      </p:sp>
      <p:sp>
        <p:nvSpPr>
          <p:cNvPr id="2" name="Rubrik 1"/>
          <p:cNvSpPr>
            <a:spLocks noGrp="1"/>
          </p:cNvSpPr>
          <p:nvPr>
            <p:ph type="title"/>
          </p:nvPr>
        </p:nvSpPr>
        <p:spPr/>
        <p:txBody>
          <a:bodyPr/>
          <a:lstStyle/>
          <a:p>
            <a:r>
              <a:rPr lang="sv-SE" dirty="0" smtClean="0"/>
              <a:t>Att ha med i bakhuvudet</a:t>
            </a:r>
            <a:endParaRPr lang="sv-SE" dirty="0"/>
          </a:p>
        </p:txBody>
      </p:sp>
      <p:sp>
        <p:nvSpPr>
          <p:cNvPr id="11" name="textruta 10"/>
          <p:cNvSpPr txBox="1"/>
          <p:nvPr/>
        </p:nvSpPr>
        <p:spPr>
          <a:xfrm>
            <a:off x="678093" y="2476072"/>
            <a:ext cx="2414427" cy="1754326"/>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sv-SE" dirty="0" smtClean="0"/>
              <a:t>I statistiken från Google </a:t>
            </a:r>
            <a:r>
              <a:rPr lang="sv-SE" dirty="0" err="1" smtClean="0"/>
              <a:t>Analytics</a:t>
            </a:r>
            <a:r>
              <a:rPr lang="sv-SE" dirty="0" smtClean="0"/>
              <a:t> visas inte besök från medarbetare med interna IP-nummer. </a:t>
            </a:r>
          </a:p>
          <a:p>
            <a:endParaRPr lang="sv-SE" dirty="0" smtClean="0"/>
          </a:p>
        </p:txBody>
      </p:sp>
      <p:pic>
        <p:nvPicPr>
          <p:cNvPr id="45059" name="Picture 3"/>
          <p:cNvPicPr>
            <a:picLocks noChangeAspect="1" noChangeArrowheads="1"/>
          </p:cNvPicPr>
          <p:nvPr/>
        </p:nvPicPr>
        <p:blipFill>
          <a:blip r:embed="rId2"/>
          <a:srcRect/>
          <a:stretch>
            <a:fillRect/>
          </a:stretch>
        </p:blipFill>
        <p:spPr bwMode="auto">
          <a:xfrm>
            <a:off x="3582001" y="1549785"/>
            <a:ext cx="5364000" cy="2628034"/>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4"/>
          </p:nvPr>
        </p:nvSpPr>
        <p:spPr/>
        <p:txBody>
          <a:bodyPr/>
          <a:lstStyle/>
          <a:p>
            <a:fld id="{CCB980A4-8073-2E47-BD49-CDC58DACAC28}" type="slidenum">
              <a:rPr lang="sv-SE" smtClean="0"/>
              <a:pPr/>
              <a:t>40</a:t>
            </a:fld>
            <a:endParaRPr lang="sv-SE" dirty="0"/>
          </a:p>
        </p:txBody>
      </p:sp>
      <p:sp>
        <p:nvSpPr>
          <p:cNvPr id="4" name="Platshållare för sidfot 3"/>
          <p:cNvSpPr>
            <a:spLocks noGrp="1"/>
          </p:cNvSpPr>
          <p:nvPr>
            <p:ph type="ftr" sz="quarter" idx="15"/>
          </p:nvPr>
        </p:nvSpPr>
        <p:spPr/>
        <p:txBody>
          <a:bodyPr/>
          <a:lstStyle/>
          <a:p>
            <a:r>
              <a:rPr lang="en-GB" smtClean="0"/>
              <a:t>HÅLLBAR STAD – ÖPPEN FÖR VÄRLDEN </a:t>
            </a:r>
            <a:endParaRPr lang="en-GB" dirty="0"/>
          </a:p>
        </p:txBody>
      </p:sp>
      <p:graphicFrame>
        <p:nvGraphicFramePr>
          <p:cNvPr id="6" name="Frequency"/>
          <p:cNvGraphicFramePr>
            <a:graphicFrameLocks/>
          </p:cNvGraphicFramePr>
          <p:nvPr>
            <p:extLst>
              <p:ext uri="{D42A27DB-BD31-4B8C-83A1-F6EECF244321}">
                <p14:modId xmlns:p14="http://schemas.microsoft.com/office/powerpoint/2010/main" xmlns="" val="1122356717"/>
              </p:ext>
            </p:extLst>
          </p:nvPr>
        </p:nvGraphicFramePr>
        <p:xfrm>
          <a:off x="546096" y="1478280"/>
          <a:ext cx="7657887" cy="20497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Frequency"/>
          <p:cNvGraphicFramePr>
            <a:graphicFrameLocks/>
          </p:cNvGraphicFramePr>
          <p:nvPr>
            <p:extLst>
              <p:ext uri="{D42A27DB-BD31-4B8C-83A1-F6EECF244321}">
                <p14:modId xmlns:p14="http://schemas.microsoft.com/office/powerpoint/2010/main" xmlns="" val="3442116128"/>
              </p:ext>
            </p:extLst>
          </p:nvPr>
        </p:nvGraphicFramePr>
        <p:xfrm>
          <a:off x="546296" y="4097020"/>
          <a:ext cx="7657887" cy="2067560"/>
        </p:xfrm>
        <a:graphic>
          <a:graphicData uri="http://schemas.openxmlformats.org/drawingml/2006/chart">
            <c:chart xmlns:c="http://schemas.openxmlformats.org/drawingml/2006/chart" xmlns:r="http://schemas.openxmlformats.org/officeDocument/2006/relationships" r:id="rId3"/>
          </a:graphicData>
        </a:graphic>
      </p:graphicFrame>
      <p:sp>
        <p:nvSpPr>
          <p:cNvPr id="8" name="Registered_device_title"/>
          <p:cNvSpPr txBox="1"/>
          <p:nvPr/>
        </p:nvSpPr>
        <p:spPr>
          <a:xfrm>
            <a:off x="908154" y="1035752"/>
            <a:ext cx="6637226" cy="307777"/>
          </a:xfrm>
          <a:prstGeom prst="rect">
            <a:avLst/>
          </a:prstGeom>
          <a:noFill/>
        </p:spPr>
        <p:txBody>
          <a:bodyPr wrap="square" rtlCol="0">
            <a:spAutoFit/>
          </a:bodyPr>
          <a:lstStyle/>
          <a:p>
            <a:r>
              <a:rPr lang="sv-SE" sz="1400" dirty="0">
                <a:solidFill>
                  <a:srgbClr val="5B5B5B"/>
                </a:solidFill>
                <a:latin typeface="+mj-lt"/>
              </a:rPr>
              <a:t>Det är enkelt att hitta information om aktiviteter och vad som händer i Göteborgs Stad</a:t>
            </a:r>
          </a:p>
        </p:txBody>
      </p:sp>
      <p:sp>
        <p:nvSpPr>
          <p:cNvPr id="9" name="TextBox 13"/>
          <p:cNvSpPr txBox="1"/>
          <p:nvPr/>
        </p:nvSpPr>
        <p:spPr>
          <a:xfrm>
            <a:off x="7931409" y="1727954"/>
            <a:ext cx="537327" cy="307777"/>
          </a:xfrm>
          <a:prstGeom prst="rect">
            <a:avLst/>
          </a:prstGeom>
          <a:solidFill>
            <a:schemeClr val="bg1">
              <a:lumMod val="75000"/>
            </a:schemeClr>
          </a:solidFill>
        </p:spPr>
        <p:txBody>
          <a:bodyPr wrap="none" rtlCol="0">
            <a:spAutoFit/>
          </a:bodyPr>
          <a:lstStyle/>
          <a:p>
            <a:r>
              <a:rPr lang="en-GB" sz="1400" dirty="0">
                <a:solidFill>
                  <a:schemeClr val="bg1"/>
                </a:solidFill>
              </a:rPr>
              <a:t>  40*</a:t>
            </a:r>
            <a:endParaRPr lang="da-DK" sz="1400" dirty="0">
              <a:solidFill>
                <a:schemeClr val="bg1"/>
              </a:solidFill>
            </a:endParaRPr>
          </a:p>
        </p:txBody>
      </p:sp>
      <p:sp>
        <p:nvSpPr>
          <p:cNvPr id="10" name="TextBox 14"/>
          <p:cNvSpPr txBox="1"/>
          <p:nvPr/>
        </p:nvSpPr>
        <p:spPr>
          <a:xfrm>
            <a:off x="7931409" y="2665213"/>
            <a:ext cx="527709" cy="307777"/>
          </a:xfrm>
          <a:prstGeom prst="rect">
            <a:avLst/>
          </a:prstGeom>
          <a:solidFill>
            <a:schemeClr val="bg1">
              <a:lumMod val="75000"/>
            </a:schemeClr>
          </a:solidFill>
        </p:spPr>
        <p:txBody>
          <a:bodyPr wrap="none" rtlCol="0">
            <a:spAutoFit/>
          </a:bodyPr>
          <a:lstStyle/>
          <a:p>
            <a:r>
              <a:rPr lang="en-GB" sz="1400" dirty="0">
                <a:solidFill>
                  <a:schemeClr val="bg1"/>
                </a:solidFill>
              </a:rPr>
              <a:t>  43  </a:t>
            </a:r>
            <a:endParaRPr lang="da-DK" sz="1400" dirty="0">
              <a:solidFill>
                <a:schemeClr val="bg1"/>
              </a:solidFill>
            </a:endParaRPr>
          </a:p>
        </p:txBody>
      </p:sp>
      <p:sp>
        <p:nvSpPr>
          <p:cNvPr id="11" name="TextBox 15"/>
          <p:cNvSpPr txBox="1"/>
          <p:nvPr/>
        </p:nvSpPr>
        <p:spPr>
          <a:xfrm>
            <a:off x="7931410" y="4151313"/>
            <a:ext cx="494046" cy="200055"/>
          </a:xfrm>
          <a:prstGeom prst="rect">
            <a:avLst/>
          </a:prstGeom>
          <a:solidFill>
            <a:schemeClr val="bg1">
              <a:lumMod val="75000"/>
            </a:schemeClr>
          </a:solidFill>
        </p:spPr>
        <p:txBody>
          <a:bodyPr wrap="square" rtlCol="0">
            <a:spAutoFit/>
          </a:bodyPr>
          <a:lstStyle/>
          <a:p>
            <a:pPr algn="ctr"/>
            <a:r>
              <a:rPr lang="en-GB" sz="700" b="1" dirty="0">
                <a:solidFill>
                  <a:schemeClr val="bg1"/>
                </a:solidFill>
              </a:rPr>
              <a:t>38*</a:t>
            </a:r>
            <a:endParaRPr lang="da-DK" sz="700" b="1" dirty="0">
              <a:solidFill>
                <a:schemeClr val="bg1"/>
              </a:solidFill>
            </a:endParaRPr>
          </a:p>
        </p:txBody>
      </p:sp>
      <p:sp>
        <p:nvSpPr>
          <p:cNvPr id="12" name="TextBox 16"/>
          <p:cNvSpPr txBox="1"/>
          <p:nvPr/>
        </p:nvSpPr>
        <p:spPr>
          <a:xfrm>
            <a:off x="7931410" y="4457700"/>
            <a:ext cx="494046" cy="200055"/>
          </a:xfrm>
          <a:prstGeom prst="rect">
            <a:avLst/>
          </a:prstGeom>
          <a:solidFill>
            <a:schemeClr val="bg1">
              <a:lumMod val="75000"/>
            </a:schemeClr>
          </a:solidFill>
        </p:spPr>
        <p:txBody>
          <a:bodyPr wrap="square" rtlCol="0">
            <a:spAutoFit/>
          </a:bodyPr>
          <a:lstStyle/>
          <a:p>
            <a:pPr algn="ctr"/>
            <a:r>
              <a:rPr lang="en-GB" sz="700" b="1" dirty="0">
                <a:solidFill>
                  <a:schemeClr val="bg1"/>
                </a:solidFill>
              </a:rPr>
              <a:t>38</a:t>
            </a:r>
            <a:endParaRPr lang="da-DK" sz="700" b="1" dirty="0">
              <a:solidFill>
                <a:schemeClr val="bg1"/>
              </a:solidFill>
            </a:endParaRPr>
          </a:p>
        </p:txBody>
      </p:sp>
      <p:sp>
        <p:nvSpPr>
          <p:cNvPr id="13" name="TextBox 17"/>
          <p:cNvSpPr txBox="1"/>
          <p:nvPr/>
        </p:nvSpPr>
        <p:spPr>
          <a:xfrm>
            <a:off x="7931410" y="4772025"/>
            <a:ext cx="494046" cy="200055"/>
          </a:xfrm>
          <a:prstGeom prst="rect">
            <a:avLst/>
          </a:prstGeom>
          <a:solidFill>
            <a:schemeClr val="bg1">
              <a:lumMod val="75000"/>
            </a:schemeClr>
          </a:solidFill>
        </p:spPr>
        <p:txBody>
          <a:bodyPr wrap="square" rtlCol="0">
            <a:spAutoFit/>
          </a:bodyPr>
          <a:lstStyle/>
          <a:p>
            <a:pPr algn="ctr"/>
            <a:r>
              <a:rPr lang="en-GB" sz="700" b="1" dirty="0">
                <a:solidFill>
                  <a:schemeClr val="bg1"/>
                </a:solidFill>
              </a:rPr>
              <a:t>44</a:t>
            </a:r>
            <a:endParaRPr lang="da-DK" sz="700" b="1" dirty="0">
              <a:solidFill>
                <a:schemeClr val="bg1"/>
              </a:solidFill>
            </a:endParaRPr>
          </a:p>
        </p:txBody>
      </p:sp>
      <p:sp>
        <p:nvSpPr>
          <p:cNvPr id="14" name="TextBox 18"/>
          <p:cNvSpPr txBox="1"/>
          <p:nvPr/>
        </p:nvSpPr>
        <p:spPr>
          <a:xfrm>
            <a:off x="7931410" y="5078413"/>
            <a:ext cx="494046" cy="200055"/>
          </a:xfrm>
          <a:prstGeom prst="rect">
            <a:avLst/>
          </a:prstGeom>
          <a:solidFill>
            <a:schemeClr val="bg1">
              <a:lumMod val="75000"/>
            </a:schemeClr>
          </a:solidFill>
        </p:spPr>
        <p:txBody>
          <a:bodyPr wrap="square" rtlCol="0">
            <a:spAutoFit/>
          </a:bodyPr>
          <a:lstStyle/>
          <a:p>
            <a:pPr algn="ctr"/>
            <a:r>
              <a:rPr lang="en-GB" sz="700" b="1" dirty="0">
                <a:solidFill>
                  <a:schemeClr val="bg1"/>
                </a:solidFill>
              </a:rPr>
              <a:t>53</a:t>
            </a:r>
            <a:endParaRPr lang="da-DK" sz="700" b="1" dirty="0">
              <a:solidFill>
                <a:schemeClr val="bg1"/>
              </a:solidFill>
            </a:endParaRPr>
          </a:p>
        </p:txBody>
      </p:sp>
      <p:sp>
        <p:nvSpPr>
          <p:cNvPr id="15" name="TextBox 19"/>
          <p:cNvSpPr txBox="1"/>
          <p:nvPr/>
        </p:nvSpPr>
        <p:spPr>
          <a:xfrm>
            <a:off x="7931410" y="5384800"/>
            <a:ext cx="494046" cy="200055"/>
          </a:xfrm>
          <a:prstGeom prst="rect">
            <a:avLst/>
          </a:prstGeom>
          <a:solidFill>
            <a:schemeClr val="bg1">
              <a:lumMod val="75000"/>
            </a:schemeClr>
          </a:solidFill>
        </p:spPr>
        <p:txBody>
          <a:bodyPr wrap="square" rtlCol="0">
            <a:spAutoFit/>
          </a:bodyPr>
          <a:lstStyle/>
          <a:p>
            <a:pPr algn="ctr"/>
            <a:r>
              <a:rPr lang="en-GB" sz="700" b="1" dirty="0">
                <a:solidFill>
                  <a:schemeClr val="bg1"/>
                </a:solidFill>
              </a:rPr>
              <a:t>27</a:t>
            </a:r>
            <a:endParaRPr lang="da-DK" sz="700" b="1" dirty="0">
              <a:solidFill>
                <a:schemeClr val="bg1"/>
              </a:solidFill>
            </a:endParaRPr>
          </a:p>
        </p:txBody>
      </p:sp>
      <p:sp>
        <p:nvSpPr>
          <p:cNvPr id="16" name="TextBox 20"/>
          <p:cNvSpPr txBox="1"/>
          <p:nvPr/>
        </p:nvSpPr>
        <p:spPr>
          <a:xfrm>
            <a:off x="7931410" y="5686425"/>
            <a:ext cx="494046" cy="200055"/>
          </a:xfrm>
          <a:prstGeom prst="rect">
            <a:avLst/>
          </a:prstGeom>
          <a:solidFill>
            <a:schemeClr val="bg1">
              <a:lumMod val="75000"/>
            </a:schemeClr>
          </a:solidFill>
        </p:spPr>
        <p:txBody>
          <a:bodyPr wrap="square" rtlCol="0">
            <a:spAutoFit/>
          </a:bodyPr>
          <a:lstStyle/>
          <a:p>
            <a:pPr algn="ctr"/>
            <a:r>
              <a:rPr lang="en-GB" sz="700" b="1" dirty="0">
                <a:solidFill>
                  <a:schemeClr val="bg1"/>
                </a:solidFill>
              </a:rPr>
              <a:t>26</a:t>
            </a:r>
            <a:endParaRPr lang="da-DK" sz="700" b="1" dirty="0">
              <a:solidFill>
                <a:schemeClr val="bg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1" grpId="0" animBg="1"/>
      <p:bldP spid="12" grpId="0" animBg="1"/>
      <p:bldP spid="13" grpId="0" animBg="1"/>
      <p:bldP spid="14" grpId="0" animBg="1"/>
      <p:bldP spid="15" grpId="0" animBg="1"/>
      <p:bldP spid="16"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4"/>
          </p:nvPr>
        </p:nvSpPr>
        <p:spPr/>
        <p:txBody>
          <a:bodyPr/>
          <a:lstStyle/>
          <a:p>
            <a:fld id="{CCB980A4-8073-2E47-BD49-CDC58DACAC28}" type="slidenum">
              <a:rPr lang="sv-SE" smtClean="0"/>
              <a:pPr/>
              <a:t>41</a:t>
            </a:fld>
            <a:endParaRPr lang="sv-SE" dirty="0"/>
          </a:p>
        </p:txBody>
      </p:sp>
      <p:sp>
        <p:nvSpPr>
          <p:cNvPr id="4" name="Platshållare för sidfot 3"/>
          <p:cNvSpPr>
            <a:spLocks noGrp="1"/>
          </p:cNvSpPr>
          <p:nvPr>
            <p:ph type="ftr" sz="quarter" idx="15"/>
          </p:nvPr>
        </p:nvSpPr>
        <p:spPr/>
        <p:txBody>
          <a:bodyPr/>
          <a:lstStyle/>
          <a:p>
            <a:r>
              <a:rPr lang="en-GB" smtClean="0"/>
              <a:t>HÅLLBAR STAD – ÖPPEN FÖR VÄRLDEN </a:t>
            </a:r>
            <a:endParaRPr lang="en-GB" dirty="0"/>
          </a:p>
        </p:txBody>
      </p:sp>
      <p:graphicFrame>
        <p:nvGraphicFramePr>
          <p:cNvPr id="6" name="Frequency"/>
          <p:cNvGraphicFramePr>
            <a:graphicFrameLocks/>
          </p:cNvGraphicFramePr>
          <p:nvPr>
            <p:extLst>
              <p:ext uri="{D42A27DB-BD31-4B8C-83A1-F6EECF244321}">
                <p14:modId xmlns:p14="http://schemas.microsoft.com/office/powerpoint/2010/main" xmlns="" val="2783797392"/>
              </p:ext>
            </p:extLst>
          </p:nvPr>
        </p:nvGraphicFramePr>
        <p:xfrm>
          <a:off x="639615" y="1478280"/>
          <a:ext cx="7657887" cy="20497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Frequency"/>
          <p:cNvGraphicFramePr>
            <a:graphicFrameLocks/>
          </p:cNvGraphicFramePr>
          <p:nvPr>
            <p:extLst>
              <p:ext uri="{D42A27DB-BD31-4B8C-83A1-F6EECF244321}">
                <p14:modId xmlns:p14="http://schemas.microsoft.com/office/powerpoint/2010/main" xmlns="" val="4243053639"/>
              </p:ext>
            </p:extLst>
          </p:nvPr>
        </p:nvGraphicFramePr>
        <p:xfrm>
          <a:off x="639815" y="4097020"/>
          <a:ext cx="7657887" cy="2067560"/>
        </p:xfrm>
        <a:graphic>
          <a:graphicData uri="http://schemas.openxmlformats.org/drawingml/2006/chart">
            <c:chart xmlns:c="http://schemas.openxmlformats.org/drawingml/2006/chart" xmlns:r="http://schemas.openxmlformats.org/officeDocument/2006/relationships" r:id="rId3"/>
          </a:graphicData>
        </a:graphic>
      </p:graphicFrame>
      <p:sp>
        <p:nvSpPr>
          <p:cNvPr id="8" name="Registered_device_title"/>
          <p:cNvSpPr txBox="1"/>
          <p:nvPr/>
        </p:nvSpPr>
        <p:spPr>
          <a:xfrm>
            <a:off x="1064019" y="1004579"/>
            <a:ext cx="6637226" cy="307777"/>
          </a:xfrm>
          <a:prstGeom prst="rect">
            <a:avLst/>
          </a:prstGeom>
          <a:noFill/>
        </p:spPr>
        <p:txBody>
          <a:bodyPr wrap="square" rtlCol="0">
            <a:spAutoFit/>
          </a:bodyPr>
          <a:lstStyle/>
          <a:p>
            <a:r>
              <a:rPr lang="sv-SE" sz="1400" dirty="0">
                <a:solidFill>
                  <a:srgbClr val="5B5B5B"/>
                </a:solidFill>
                <a:latin typeface="+mj-lt"/>
              </a:rPr>
              <a:t>Det finns e-tjänster (ansökningar, beställningar och liknande) för det som jag behöver</a:t>
            </a:r>
          </a:p>
        </p:txBody>
      </p:sp>
      <p:sp>
        <p:nvSpPr>
          <p:cNvPr id="9" name="TextBox 13"/>
          <p:cNvSpPr txBox="1"/>
          <p:nvPr/>
        </p:nvSpPr>
        <p:spPr>
          <a:xfrm>
            <a:off x="8024928" y="1727954"/>
            <a:ext cx="537327" cy="307777"/>
          </a:xfrm>
          <a:prstGeom prst="rect">
            <a:avLst/>
          </a:prstGeom>
          <a:solidFill>
            <a:schemeClr val="bg1">
              <a:lumMod val="75000"/>
            </a:schemeClr>
          </a:solidFill>
        </p:spPr>
        <p:txBody>
          <a:bodyPr wrap="none" rtlCol="0">
            <a:spAutoFit/>
          </a:bodyPr>
          <a:lstStyle/>
          <a:p>
            <a:r>
              <a:rPr lang="en-GB" sz="1400" dirty="0">
                <a:solidFill>
                  <a:schemeClr val="bg1"/>
                </a:solidFill>
              </a:rPr>
              <a:t>  40*</a:t>
            </a:r>
            <a:endParaRPr lang="da-DK" sz="1400" dirty="0">
              <a:solidFill>
                <a:schemeClr val="bg1"/>
              </a:solidFill>
            </a:endParaRPr>
          </a:p>
        </p:txBody>
      </p:sp>
      <p:sp>
        <p:nvSpPr>
          <p:cNvPr id="10" name="TextBox 14"/>
          <p:cNvSpPr txBox="1"/>
          <p:nvPr/>
        </p:nvSpPr>
        <p:spPr>
          <a:xfrm>
            <a:off x="8024928" y="2665213"/>
            <a:ext cx="527709" cy="307777"/>
          </a:xfrm>
          <a:prstGeom prst="rect">
            <a:avLst/>
          </a:prstGeom>
          <a:solidFill>
            <a:schemeClr val="bg1">
              <a:lumMod val="75000"/>
            </a:schemeClr>
          </a:solidFill>
        </p:spPr>
        <p:txBody>
          <a:bodyPr wrap="none" rtlCol="0">
            <a:spAutoFit/>
          </a:bodyPr>
          <a:lstStyle/>
          <a:p>
            <a:r>
              <a:rPr lang="en-GB" sz="1400" dirty="0">
                <a:solidFill>
                  <a:schemeClr val="bg1"/>
                </a:solidFill>
              </a:rPr>
              <a:t>  46  </a:t>
            </a:r>
            <a:endParaRPr lang="da-DK" sz="1400" dirty="0">
              <a:solidFill>
                <a:schemeClr val="bg1"/>
              </a:solidFill>
            </a:endParaRPr>
          </a:p>
        </p:txBody>
      </p:sp>
      <p:sp>
        <p:nvSpPr>
          <p:cNvPr id="11" name="TextBox 15"/>
          <p:cNvSpPr txBox="1"/>
          <p:nvPr/>
        </p:nvSpPr>
        <p:spPr>
          <a:xfrm>
            <a:off x="8024929" y="4151313"/>
            <a:ext cx="494046" cy="200055"/>
          </a:xfrm>
          <a:prstGeom prst="rect">
            <a:avLst/>
          </a:prstGeom>
          <a:solidFill>
            <a:schemeClr val="bg1">
              <a:lumMod val="75000"/>
            </a:schemeClr>
          </a:solidFill>
        </p:spPr>
        <p:txBody>
          <a:bodyPr wrap="square" rtlCol="0">
            <a:spAutoFit/>
          </a:bodyPr>
          <a:lstStyle/>
          <a:p>
            <a:pPr algn="ctr"/>
            <a:r>
              <a:rPr lang="en-GB" sz="700" b="1" dirty="0">
                <a:solidFill>
                  <a:schemeClr val="bg1"/>
                </a:solidFill>
              </a:rPr>
              <a:t>39*</a:t>
            </a:r>
            <a:endParaRPr lang="da-DK" sz="700" b="1" dirty="0">
              <a:solidFill>
                <a:schemeClr val="bg1"/>
              </a:solidFill>
            </a:endParaRPr>
          </a:p>
        </p:txBody>
      </p:sp>
      <p:sp>
        <p:nvSpPr>
          <p:cNvPr id="12" name="TextBox 16"/>
          <p:cNvSpPr txBox="1"/>
          <p:nvPr/>
        </p:nvSpPr>
        <p:spPr>
          <a:xfrm>
            <a:off x="8024929" y="4457700"/>
            <a:ext cx="494046" cy="200055"/>
          </a:xfrm>
          <a:prstGeom prst="rect">
            <a:avLst/>
          </a:prstGeom>
          <a:solidFill>
            <a:schemeClr val="bg1">
              <a:lumMod val="75000"/>
            </a:schemeClr>
          </a:solidFill>
        </p:spPr>
        <p:txBody>
          <a:bodyPr wrap="square" rtlCol="0">
            <a:spAutoFit/>
          </a:bodyPr>
          <a:lstStyle/>
          <a:p>
            <a:pPr algn="ctr"/>
            <a:r>
              <a:rPr lang="en-GB" sz="700" b="1" dirty="0">
                <a:solidFill>
                  <a:schemeClr val="bg1"/>
                </a:solidFill>
              </a:rPr>
              <a:t>41</a:t>
            </a:r>
            <a:endParaRPr lang="da-DK" sz="700" b="1" dirty="0">
              <a:solidFill>
                <a:schemeClr val="bg1"/>
              </a:solidFill>
            </a:endParaRPr>
          </a:p>
        </p:txBody>
      </p:sp>
      <p:sp>
        <p:nvSpPr>
          <p:cNvPr id="13" name="TextBox 17"/>
          <p:cNvSpPr txBox="1"/>
          <p:nvPr/>
        </p:nvSpPr>
        <p:spPr>
          <a:xfrm>
            <a:off x="8024929" y="4772025"/>
            <a:ext cx="494046" cy="200055"/>
          </a:xfrm>
          <a:prstGeom prst="rect">
            <a:avLst/>
          </a:prstGeom>
          <a:solidFill>
            <a:schemeClr val="bg1">
              <a:lumMod val="75000"/>
            </a:schemeClr>
          </a:solidFill>
        </p:spPr>
        <p:txBody>
          <a:bodyPr wrap="square" rtlCol="0">
            <a:spAutoFit/>
          </a:bodyPr>
          <a:lstStyle/>
          <a:p>
            <a:pPr algn="ctr"/>
            <a:r>
              <a:rPr lang="en-GB" sz="700" b="1" dirty="0">
                <a:solidFill>
                  <a:schemeClr val="bg1"/>
                </a:solidFill>
              </a:rPr>
              <a:t>42</a:t>
            </a:r>
            <a:endParaRPr lang="da-DK" sz="700" b="1" dirty="0">
              <a:solidFill>
                <a:schemeClr val="bg1"/>
              </a:solidFill>
            </a:endParaRPr>
          </a:p>
        </p:txBody>
      </p:sp>
      <p:sp>
        <p:nvSpPr>
          <p:cNvPr id="14" name="TextBox 18"/>
          <p:cNvSpPr txBox="1"/>
          <p:nvPr/>
        </p:nvSpPr>
        <p:spPr>
          <a:xfrm>
            <a:off x="8024929" y="5078413"/>
            <a:ext cx="494046" cy="200055"/>
          </a:xfrm>
          <a:prstGeom prst="rect">
            <a:avLst/>
          </a:prstGeom>
          <a:solidFill>
            <a:schemeClr val="bg1">
              <a:lumMod val="75000"/>
            </a:schemeClr>
          </a:solidFill>
        </p:spPr>
        <p:txBody>
          <a:bodyPr wrap="square" rtlCol="0">
            <a:spAutoFit/>
          </a:bodyPr>
          <a:lstStyle/>
          <a:p>
            <a:pPr algn="ctr"/>
            <a:r>
              <a:rPr lang="en-GB" sz="700" b="1" dirty="0">
                <a:solidFill>
                  <a:schemeClr val="bg1"/>
                </a:solidFill>
              </a:rPr>
              <a:t>52</a:t>
            </a:r>
            <a:endParaRPr lang="da-DK" sz="700" b="1" dirty="0">
              <a:solidFill>
                <a:schemeClr val="bg1"/>
              </a:solidFill>
            </a:endParaRPr>
          </a:p>
        </p:txBody>
      </p:sp>
      <p:sp>
        <p:nvSpPr>
          <p:cNvPr id="15" name="TextBox 19"/>
          <p:cNvSpPr txBox="1"/>
          <p:nvPr/>
        </p:nvSpPr>
        <p:spPr>
          <a:xfrm>
            <a:off x="8024929" y="5384800"/>
            <a:ext cx="494046" cy="200055"/>
          </a:xfrm>
          <a:prstGeom prst="rect">
            <a:avLst/>
          </a:prstGeom>
          <a:solidFill>
            <a:schemeClr val="bg1">
              <a:lumMod val="75000"/>
            </a:schemeClr>
          </a:solidFill>
        </p:spPr>
        <p:txBody>
          <a:bodyPr wrap="square" rtlCol="0">
            <a:spAutoFit/>
          </a:bodyPr>
          <a:lstStyle/>
          <a:p>
            <a:pPr algn="ctr"/>
            <a:r>
              <a:rPr lang="en-GB" sz="700" b="1" dirty="0">
                <a:solidFill>
                  <a:schemeClr val="bg1"/>
                </a:solidFill>
              </a:rPr>
              <a:t>37</a:t>
            </a:r>
            <a:endParaRPr lang="da-DK" sz="700" b="1" dirty="0">
              <a:solidFill>
                <a:schemeClr val="bg1"/>
              </a:solidFill>
            </a:endParaRPr>
          </a:p>
        </p:txBody>
      </p:sp>
      <p:sp>
        <p:nvSpPr>
          <p:cNvPr id="16" name="TextBox 20"/>
          <p:cNvSpPr txBox="1"/>
          <p:nvPr/>
        </p:nvSpPr>
        <p:spPr>
          <a:xfrm>
            <a:off x="8024929" y="5686425"/>
            <a:ext cx="494046" cy="200055"/>
          </a:xfrm>
          <a:prstGeom prst="rect">
            <a:avLst/>
          </a:prstGeom>
          <a:solidFill>
            <a:schemeClr val="bg1">
              <a:lumMod val="75000"/>
            </a:schemeClr>
          </a:solidFill>
        </p:spPr>
        <p:txBody>
          <a:bodyPr wrap="square" rtlCol="0">
            <a:spAutoFit/>
          </a:bodyPr>
          <a:lstStyle/>
          <a:p>
            <a:pPr algn="ctr"/>
            <a:r>
              <a:rPr lang="en-GB" sz="700" b="1" dirty="0">
                <a:solidFill>
                  <a:schemeClr val="bg1"/>
                </a:solidFill>
              </a:rPr>
              <a:t>38</a:t>
            </a:r>
            <a:endParaRPr lang="da-DK" sz="700" b="1" dirty="0">
              <a:solidFill>
                <a:schemeClr val="bg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1" grpId="0" animBg="1"/>
      <p:bldP spid="12" grpId="0" animBg="1"/>
      <p:bldP spid="13" grpId="0" animBg="1"/>
      <p:bldP spid="14" grpId="0" animBg="1"/>
      <p:bldP spid="15" grpId="0" animBg="1"/>
      <p:bldP spid="16"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4"/>
          </p:nvPr>
        </p:nvSpPr>
        <p:spPr/>
        <p:txBody>
          <a:bodyPr/>
          <a:lstStyle/>
          <a:p>
            <a:fld id="{CCB980A4-8073-2E47-BD49-CDC58DACAC28}" type="slidenum">
              <a:rPr lang="sv-SE" smtClean="0"/>
              <a:pPr/>
              <a:t>42</a:t>
            </a:fld>
            <a:endParaRPr lang="sv-SE" dirty="0"/>
          </a:p>
        </p:txBody>
      </p:sp>
      <p:sp>
        <p:nvSpPr>
          <p:cNvPr id="4" name="Platshållare för sidfot 3"/>
          <p:cNvSpPr>
            <a:spLocks noGrp="1"/>
          </p:cNvSpPr>
          <p:nvPr>
            <p:ph type="ftr" sz="quarter" idx="15"/>
          </p:nvPr>
        </p:nvSpPr>
        <p:spPr/>
        <p:txBody>
          <a:bodyPr/>
          <a:lstStyle/>
          <a:p>
            <a:r>
              <a:rPr lang="en-GB" smtClean="0"/>
              <a:t>HÅLLBAR STAD – ÖPPEN FÖR VÄRLDEN </a:t>
            </a:r>
            <a:endParaRPr lang="en-GB" dirty="0"/>
          </a:p>
        </p:txBody>
      </p:sp>
      <p:graphicFrame>
        <p:nvGraphicFramePr>
          <p:cNvPr id="6" name="Frequency"/>
          <p:cNvGraphicFramePr>
            <a:graphicFrameLocks/>
          </p:cNvGraphicFramePr>
          <p:nvPr>
            <p:extLst>
              <p:ext uri="{D42A27DB-BD31-4B8C-83A1-F6EECF244321}">
                <p14:modId xmlns:p14="http://schemas.microsoft.com/office/powerpoint/2010/main" xmlns="" val="584120945"/>
              </p:ext>
            </p:extLst>
          </p:nvPr>
        </p:nvGraphicFramePr>
        <p:xfrm>
          <a:off x="577269" y="1478280"/>
          <a:ext cx="7657887" cy="20497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Frequency"/>
          <p:cNvGraphicFramePr>
            <a:graphicFrameLocks/>
          </p:cNvGraphicFramePr>
          <p:nvPr>
            <p:extLst>
              <p:ext uri="{D42A27DB-BD31-4B8C-83A1-F6EECF244321}">
                <p14:modId xmlns:p14="http://schemas.microsoft.com/office/powerpoint/2010/main" xmlns="" val="3082434847"/>
              </p:ext>
            </p:extLst>
          </p:nvPr>
        </p:nvGraphicFramePr>
        <p:xfrm>
          <a:off x="577469" y="4097020"/>
          <a:ext cx="7657887" cy="2067560"/>
        </p:xfrm>
        <a:graphic>
          <a:graphicData uri="http://schemas.openxmlformats.org/drawingml/2006/chart">
            <c:chart xmlns:c="http://schemas.openxmlformats.org/drawingml/2006/chart" xmlns:r="http://schemas.openxmlformats.org/officeDocument/2006/relationships" r:id="rId3"/>
          </a:graphicData>
        </a:graphic>
      </p:graphicFrame>
      <p:sp>
        <p:nvSpPr>
          <p:cNvPr id="8" name="Registered_device_title"/>
          <p:cNvSpPr txBox="1"/>
          <p:nvPr/>
        </p:nvSpPr>
        <p:spPr>
          <a:xfrm>
            <a:off x="1032846" y="994188"/>
            <a:ext cx="6637226" cy="307777"/>
          </a:xfrm>
          <a:prstGeom prst="rect">
            <a:avLst/>
          </a:prstGeom>
          <a:noFill/>
        </p:spPr>
        <p:txBody>
          <a:bodyPr wrap="square" rtlCol="0">
            <a:spAutoFit/>
          </a:bodyPr>
          <a:lstStyle/>
          <a:p>
            <a:r>
              <a:rPr lang="sv-SE" sz="1400" dirty="0">
                <a:solidFill>
                  <a:srgbClr val="5B5B5B"/>
                </a:solidFill>
                <a:latin typeface="+mj-lt"/>
              </a:rPr>
              <a:t>Det är enkelt att använda de e-tjänster som finns på webbplatsen</a:t>
            </a:r>
          </a:p>
        </p:txBody>
      </p:sp>
      <p:sp>
        <p:nvSpPr>
          <p:cNvPr id="9" name="TextBox 13"/>
          <p:cNvSpPr txBox="1"/>
          <p:nvPr/>
        </p:nvSpPr>
        <p:spPr>
          <a:xfrm>
            <a:off x="7962582" y="1727954"/>
            <a:ext cx="537327" cy="307777"/>
          </a:xfrm>
          <a:prstGeom prst="rect">
            <a:avLst/>
          </a:prstGeom>
          <a:solidFill>
            <a:schemeClr val="bg1">
              <a:lumMod val="75000"/>
            </a:schemeClr>
          </a:solidFill>
        </p:spPr>
        <p:txBody>
          <a:bodyPr wrap="none" rtlCol="0">
            <a:spAutoFit/>
          </a:bodyPr>
          <a:lstStyle/>
          <a:p>
            <a:r>
              <a:rPr lang="en-GB" sz="1400" dirty="0">
                <a:solidFill>
                  <a:schemeClr val="bg1"/>
                </a:solidFill>
              </a:rPr>
              <a:t>  39*</a:t>
            </a:r>
            <a:endParaRPr lang="da-DK" sz="1400" dirty="0">
              <a:solidFill>
                <a:schemeClr val="bg1"/>
              </a:solidFill>
            </a:endParaRPr>
          </a:p>
        </p:txBody>
      </p:sp>
      <p:sp>
        <p:nvSpPr>
          <p:cNvPr id="10" name="TextBox 14"/>
          <p:cNvSpPr txBox="1"/>
          <p:nvPr/>
        </p:nvSpPr>
        <p:spPr>
          <a:xfrm>
            <a:off x="7962582" y="2665213"/>
            <a:ext cx="527709" cy="307777"/>
          </a:xfrm>
          <a:prstGeom prst="rect">
            <a:avLst/>
          </a:prstGeom>
          <a:solidFill>
            <a:schemeClr val="bg1">
              <a:lumMod val="75000"/>
            </a:schemeClr>
          </a:solidFill>
        </p:spPr>
        <p:txBody>
          <a:bodyPr wrap="none" rtlCol="0">
            <a:spAutoFit/>
          </a:bodyPr>
          <a:lstStyle/>
          <a:p>
            <a:r>
              <a:rPr lang="en-GB" sz="1400" dirty="0">
                <a:solidFill>
                  <a:schemeClr val="bg1"/>
                </a:solidFill>
              </a:rPr>
              <a:t>  43  </a:t>
            </a:r>
            <a:endParaRPr lang="da-DK" sz="1400" dirty="0">
              <a:solidFill>
                <a:schemeClr val="bg1"/>
              </a:solidFill>
            </a:endParaRPr>
          </a:p>
        </p:txBody>
      </p:sp>
      <p:sp>
        <p:nvSpPr>
          <p:cNvPr id="11" name="TextBox 15"/>
          <p:cNvSpPr txBox="1"/>
          <p:nvPr/>
        </p:nvSpPr>
        <p:spPr>
          <a:xfrm>
            <a:off x="7962583" y="4151313"/>
            <a:ext cx="494046" cy="200055"/>
          </a:xfrm>
          <a:prstGeom prst="rect">
            <a:avLst/>
          </a:prstGeom>
          <a:solidFill>
            <a:schemeClr val="bg1">
              <a:lumMod val="75000"/>
            </a:schemeClr>
          </a:solidFill>
        </p:spPr>
        <p:txBody>
          <a:bodyPr wrap="square" rtlCol="0">
            <a:spAutoFit/>
          </a:bodyPr>
          <a:lstStyle/>
          <a:p>
            <a:pPr algn="ctr"/>
            <a:r>
              <a:rPr lang="en-GB" sz="700" b="1" dirty="0">
                <a:solidFill>
                  <a:schemeClr val="bg1"/>
                </a:solidFill>
              </a:rPr>
              <a:t>38*</a:t>
            </a:r>
            <a:endParaRPr lang="da-DK" sz="700" b="1" dirty="0">
              <a:solidFill>
                <a:schemeClr val="bg1"/>
              </a:solidFill>
            </a:endParaRPr>
          </a:p>
        </p:txBody>
      </p:sp>
      <p:sp>
        <p:nvSpPr>
          <p:cNvPr id="12" name="TextBox 16"/>
          <p:cNvSpPr txBox="1"/>
          <p:nvPr/>
        </p:nvSpPr>
        <p:spPr>
          <a:xfrm>
            <a:off x="7962583" y="4457700"/>
            <a:ext cx="494046" cy="200055"/>
          </a:xfrm>
          <a:prstGeom prst="rect">
            <a:avLst/>
          </a:prstGeom>
          <a:solidFill>
            <a:schemeClr val="bg1">
              <a:lumMod val="75000"/>
            </a:schemeClr>
          </a:solidFill>
        </p:spPr>
        <p:txBody>
          <a:bodyPr wrap="square" rtlCol="0">
            <a:spAutoFit/>
          </a:bodyPr>
          <a:lstStyle/>
          <a:p>
            <a:pPr algn="ctr"/>
            <a:r>
              <a:rPr lang="en-GB" sz="700" b="1" dirty="0">
                <a:solidFill>
                  <a:schemeClr val="bg1"/>
                </a:solidFill>
              </a:rPr>
              <a:t>39</a:t>
            </a:r>
            <a:endParaRPr lang="da-DK" sz="700" b="1" dirty="0">
              <a:solidFill>
                <a:schemeClr val="bg1"/>
              </a:solidFill>
            </a:endParaRPr>
          </a:p>
        </p:txBody>
      </p:sp>
      <p:sp>
        <p:nvSpPr>
          <p:cNvPr id="13" name="TextBox 17"/>
          <p:cNvSpPr txBox="1"/>
          <p:nvPr/>
        </p:nvSpPr>
        <p:spPr>
          <a:xfrm>
            <a:off x="7962583" y="4772025"/>
            <a:ext cx="494046" cy="200055"/>
          </a:xfrm>
          <a:prstGeom prst="rect">
            <a:avLst/>
          </a:prstGeom>
          <a:solidFill>
            <a:schemeClr val="bg1">
              <a:lumMod val="75000"/>
            </a:schemeClr>
          </a:solidFill>
        </p:spPr>
        <p:txBody>
          <a:bodyPr wrap="square" rtlCol="0">
            <a:spAutoFit/>
          </a:bodyPr>
          <a:lstStyle/>
          <a:p>
            <a:pPr algn="ctr"/>
            <a:r>
              <a:rPr lang="en-GB" sz="700" b="1" dirty="0">
                <a:solidFill>
                  <a:schemeClr val="bg1"/>
                </a:solidFill>
              </a:rPr>
              <a:t>41</a:t>
            </a:r>
            <a:endParaRPr lang="da-DK" sz="700" b="1" dirty="0">
              <a:solidFill>
                <a:schemeClr val="bg1"/>
              </a:solidFill>
            </a:endParaRPr>
          </a:p>
        </p:txBody>
      </p:sp>
      <p:sp>
        <p:nvSpPr>
          <p:cNvPr id="14" name="TextBox 18"/>
          <p:cNvSpPr txBox="1"/>
          <p:nvPr/>
        </p:nvSpPr>
        <p:spPr>
          <a:xfrm>
            <a:off x="7962583" y="5078413"/>
            <a:ext cx="494046" cy="200055"/>
          </a:xfrm>
          <a:prstGeom prst="rect">
            <a:avLst/>
          </a:prstGeom>
          <a:solidFill>
            <a:schemeClr val="bg1">
              <a:lumMod val="75000"/>
            </a:schemeClr>
          </a:solidFill>
        </p:spPr>
        <p:txBody>
          <a:bodyPr wrap="square" rtlCol="0">
            <a:spAutoFit/>
          </a:bodyPr>
          <a:lstStyle/>
          <a:p>
            <a:pPr algn="ctr"/>
            <a:r>
              <a:rPr lang="en-GB" sz="700" b="1" dirty="0">
                <a:solidFill>
                  <a:schemeClr val="bg1"/>
                </a:solidFill>
              </a:rPr>
              <a:t>48</a:t>
            </a:r>
            <a:endParaRPr lang="da-DK" sz="700" b="1" dirty="0">
              <a:solidFill>
                <a:schemeClr val="bg1"/>
              </a:solidFill>
            </a:endParaRPr>
          </a:p>
        </p:txBody>
      </p:sp>
      <p:sp>
        <p:nvSpPr>
          <p:cNvPr id="15" name="TextBox 19"/>
          <p:cNvSpPr txBox="1"/>
          <p:nvPr/>
        </p:nvSpPr>
        <p:spPr>
          <a:xfrm>
            <a:off x="7962583" y="5384800"/>
            <a:ext cx="494046" cy="200055"/>
          </a:xfrm>
          <a:prstGeom prst="rect">
            <a:avLst/>
          </a:prstGeom>
          <a:solidFill>
            <a:schemeClr val="bg1">
              <a:lumMod val="75000"/>
            </a:schemeClr>
          </a:solidFill>
        </p:spPr>
        <p:txBody>
          <a:bodyPr wrap="square" rtlCol="0">
            <a:spAutoFit/>
          </a:bodyPr>
          <a:lstStyle/>
          <a:p>
            <a:pPr algn="ctr"/>
            <a:r>
              <a:rPr lang="en-GB" sz="700" b="1" dirty="0">
                <a:solidFill>
                  <a:schemeClr val="bg1"/>
                </a:solidFill>
              </a:rPr>
              <a:t>32</a:t>
            </a:r>
            <a:endParaRPr lang="da-DK" sz="700" b="1" dirty="0">
              <a:solidFill>
                <a:schemeClr val="bg1"/>
              </a:solidFill>
            </a:endParaRPr>
          </a:p>
        </p:txBody>
      </p:sp>
      <p:sp>
        <p:nvSpPr>
          <p:cNvPr id="16" name="TextBox 20"/>
          <p:cNvSpPr txBox="1"/>
          <p:nvPr/>
        </p:nvSpPr>
        <p:spPr>
          <a:xfrm>
            <a:off x="7962583" y="5686425"/>
            <a:ext cx="494046" cy="200055"/>
          </a:xfrm>
          <a:prstGeom prst="rect">
            <a:avLst/>
          </a:prstGeom>
          <a:solidFill>
            <a:schemeClr val="bg1">
              <a:lumMod val="75000"/>
            </a:schemeClr>
          </a:solidFill>
        </p:spPr>
        <p:txBody>
          <a:bodyPr wrap="square" rtlCol="0">
            <a:spAutoFit/>
          </a:bodyPr>
          <a:lstStyle/>
          <a:p>
            <a:pPr algn="ctr"/>
            <a:r>
              <a:rPr lang="en-GB" sz="700" b="1" dirty="0">
                <a:solidFill>
                  <a:schemeClr val="bg1"/>
                </a:solidFill>
              </a:rPr>
              <a:t>38</a:t>
            </a:r>
            <a:endParaRPr lang="da-DK" sz="700" b="1" dirty="0">
              <a:solidFill>
                <a:schemeClr val="bg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1" grpId="0" animBg="1"/>
      <p:bldP spid="12" grpId="0" animBg="1"/>
      <p:bldP spid="13" grpId="0" animBg="1"/>
      <p:bldP spid="14" grpId="0" animBg="1"/>
      <p:bldP spid="15" grpId="0" animBg="1"/>
      <p:bldP spid="16"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4"/>
          </p:nvPr>
        </p:nvSpPr>
        <p:spPr/>
        <p:txBody>
          <a:bodyPr/>
          <a:lstStyle/>
          <a:p>
            <a:fld id="{CCB980A4-8073-2E47-BD49-CDC58DACAC28}" type="slidenum">
              <a:rPr lang="sv-SE" smtClean="0"/>
              <a:pPr/>
              <a:t>43</a:t>
            </a:fld>
            <a:endParaRPr lang="sv-SE" dirty="0"/>
          </a:p>
        </p:txBody>
      </p:sp>
      <p:sp>
        <p:nvSpPr>
          <p:cNvPr id="4" name="Platshållare för sidfot 3"/>
          <p:cNvSpPr>
            <a:spLocks noGrp="1"/>
          </p:cNvSpPr>
          <p:nvPr>
            <p:ph type="ftr" sz="quarter" idx="15"/>
          </p:nvPr>
        </p:nvSpPr>
        <p:spPr/>
        <p:txBody>
          <a:bodyPr/>
          <a:lstStyle/>
          <a:p>
            <a:r>
              <a:rPr lang="en-GB" smtClean="0"/>
              <a:t>HÅLLBAR STAD – ÖPPEN FÖR VÄRLDEN </a:t>
            </a:r>
            <a:endParaRPr lang="en-GB" dirty="0"/>
          </a:p>
        </p:txBody>
      </p:sp>
      <p:graphicFrame>
        <p:nvGraphicFramePr>
          <p:cNvPr id="6" name="Frequency"/>
          <p:cNvGraphicFramePr>
            <a:graphicFrameLocks/>
          </p:cNvGraphicFramePr>
          <p:nvPr>
            <p:extLst>
              <p:ext uri="{D42A27DB-BD31-4B8C-83A1-F6EECF244321}">
                <p14:modId xmlns:p14="http://schemas.microsoft.com/office/powerpoint/2010/main" xmlns="" val="2850783211"/>
              </p:ext>
            </p:extLst>
          </p:nvPr>
        </p:nvGraphicFramePr>
        <p:xfrm>
          <a:off x="514923" y="1478280"/>
          <a:ext cx="7657887" cy="20497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Frequency"/>
          <p:cNvGraphicFramePr>
            <a:graphicFrameLocks/>
          </p:cNvGraphicFramePr>
          <p:nvPr>
            <p:extLst>
              <p:ext uri="{D42A27DB-BD31-4B8C-83A1-F6EECF244321}">
                <p14:modId xmlns:p14="http://schemas.microsoft.com/office/powerpoint/2010/main" xmlns="" val="1736828862"/>
              </p:ext>
            </p:extLst>
          </p:nvPr>
        </p:nvGraphicFramePr>
        <p:xfrm>
          <a:off x="515123" y="4097020"/>
          <a:ext cx="7657887" cy="2067560"/>
        </p:xfrm>
        <a:graphic>
          <a:graphicData uri="http://schemas.openxmlformats.org/drawingml/2006/chart">
            <c:chart xmlns:c="http://schemas.openxmlformats.org/drawingml/2006/chart" xmlns:r="http://schemas.openxmlformats.org/officeDocument/2006/relationships" r:id="rId3"/>
          </a:graphicData>
        </a:graphic>
      </p:graphicFrame>
      <p:sp>
        <p:nvSpPr>
          <p:cNvPr id="8" name="Registered_device_title"/>
          <p:cNvSpPr txBox="1"/>
          <p:nvPr/>
        </p:nvSpPr>
        <p:spPr>
          <a:xfrm>
            <a:off x="866590" y="963015"/>
            <a:ext cx="6637226" cy="523220"/>
          </a:xfrm>
          <a:prstGeom prst="rect">
            <a:avLst/>
          </a:prstGeom>
          <a:noFill/>
        </p:spPr>
        <p:txBody>
          <a:bodyPr wrap="square" rtlCol="0">
            <a:spAutoFit/>
          </a:bodyPr>
          <a:lstStyle/>
          <a:p>
            <a:r>
              <a:rPr lang="sv-SE" sz="1400" dirty="0">
                <a:solidFill>
                  <a:srgbClr val="5B5B5B"/>
                </a:solidFill>
                <a:latin typeface="+mj-lt"/>
              </a:rPr>
              <a:t>Webbplatsen ger mig de möjligheter som jag </a:t>
            </a:r>
            <a:r>
              <a:rPr lang="sv-SE" sz="1400" dirty="0" smtClean="0">
                <a:solidFill>
                  <a:srgbClr val="5B5B5B"/>
                </a:solidFill>
                <a:latin typeface="+mj-lt"/>
              </a:rPr>
              <a:t>behöver för att komma i kontakt med de verksamheter och tjänster som Göteborgs Stad erbjuder</a:t>
            </a:r>
            <a:endParaRPr lang="sv-SE" sz="1400" dirty="0">
              <a:solidFill>
                <a:srgbClr val="5B5B5B"/>
              </a:solidFill>
              <a:latin typeface="+mj-lt"/>
            </a:endParaRPr>
          </a:p>
        </p:txBody>
      </p:sp>
      <p:sp>
        <p:nvSpPr>
          <p:cNvPr id="9" name="TextBox 13"/>
          <p:cNvSpPr txBox="1"/>
          <p:nvPr/>
        </p:nvSpPr>
        <p:spPr>
          <a:xfrm>
            <a:off x="7900236" y="2288644"/>
            <a:ext cx="537327" cy="307777"/>
          </a:xfrm>
          <a:prstGeom prst="rect">
            <a:avLst/>
          </a:prstGeom>
          <a:solidFill>
            <a:schemeClr val="bg1">
              <a:lumMod val="75000"/>
            </a:schemeClr>
          </a:solidFill>
        </p:spPr>
        <p:txBody>
          <a:bodyPr wrap="none" rtlCol="0">
            <a:spAutoFit/>
          </a:bodyPr>
          <a:lstStyle/>
          <a:p>
            <a:r>
              <a:rPr lang="en-GB" sz="1400" dirty="0">
                <a:solidFill>
                  <a:schemeClr val="bg1"/>
                </a:solidFill>
              </a:rPr>
              <a:t>  42*</a:t>
            </a:r>
            <a:endParaRPr lang="da-DK" sz="1400" dirty="0">
              <a:solidFill>
                <a:schemeClr val="bg1"/>
              </a:solidFill>
            </a:endParaRPr>
          </a:p>
        </p:txBody>
      </p:sp>
      <p:sp>
        <p:nvSpPr>
          <p:cNvPr id="10" name="TextBox 15"/>
          <p:cNvSpPr txBox="1"/>
          <p:nvPr/>
        </p:nvSpPr>
        <p:spPr>
          <a:xfrm>
            <a:off x="7900237" y="4315207"/>
            <a:ext cx="494046" cy="200055"/>
          </a:xfrm>
          <a:prstGeom prst="rect">
            <a:avLst/>
          </a:prstGeom>
          <a:solidFill>
            <a:schemeClr val="bg1">
              <a:lumMod val="75000"/>
            </a:schemeClr>
          </a:solidFill>
        </p:spPr>
        <p:txBody>
          <a:bodyPr wrap="square" rtlCol="0">
            <a:spAutoFit/>
          </a:bodyPr>
          <a:lstStyle/>
          <a:p>
            <a:pPr algn="ctr"/>
            <a:r>
              <a:rPr lang="en-GB" sz="700" b="1" dirty="0">
                <a:solidFill>
                  <a:schemeClr val="bg1"/>
                </a:solidFill>
              </a:rPr>
              <a:t>42*</a:t>
            </a:r>
            <a:endParaRPr lang="da-DK" sz="700" b="1" dirty="0">
              <a:solidFill>
                <a:schemeClr val="bg1"/>
              </a:solidFill>
            </a:endParaRPr>
          </a:p>
        </p:txBody>
      </p:sp>
      <p:sp>
        <p:nvSpPr>
          <p:cNvPr id="11" name="TextBox 17"/>
          <p:cNvSpPr txBox="1"/>
          <p:nvPr/>
        </p:nvSpPr>
        <p:spPr>
          <a:xfrm>
            <a:off x="7900237" y="4935919"/>
            <a:ext cx="494046" cy="200055"/>
          </a:xfrm>
          <a:prstGeom prst="rect">
            <a:avLst/>
          </a:prstGeom>
          <a:solidFill>
            <a:schemeClr val="bg1">
              <a:lumMod val="75000"/>
            </a:schemeClr>
          </a:solidFill>
        </p:spPr>
        <p:txBody>
          <a:bodyPr wrap="square" rtlCol="0">
            <a:spAutoFit/>
          </a:bodyPr>
          <a:lstStyle/>
          <a:p>
            <a:pPr algn="ctr"/>
            <a:r>
              <a:rPr lang="en-GB" sz="700" b="1" dirty="0">
                <a:solidFill>
                  <a:schemeClr val="bg1"/>
                </a:solidFill>
              </a:rPr>
              <a:t>44</a:t>
            </a:r>
            <a:endParaRPr lang="da-DK" sz="700" b="1" dirty="0">
              <a:solidFill>
                <a:schemeClr val="bg1"/>
              </a:solidFill>
            </a:endParaRPr>
          </a:p>
        </p:txBody>
      </p:sp>
      <p:sp>
        <p:nvSpPr>
          <p:cNvPr id="12" name="TextBox 19"/>
          <p:cNvSpPr txBox="1"/>
          <p:nvPr/>
        </p:nvSpPr>
        <p:spPr>
          <a:xfrm>
            <a:off x="7900237" y="5548694"/>
            <a:ext cx="494046" cy="200055"/>
          </a:xfrm>
          <a:prstGeom prst="rect">
            <a:avLst/>
          </a:prstGeom>
          <a:solidFill>
            <a:schemeClr val="bg1">
              <a:lumMod val="75000"/>
            </a:schemeClr>
          </a:solidFill>
        </p:spPr>
        <p:txBody>
          <a:bodyPr wrap="square" rtlCol="0">
            <a:spAutoFit/>
          </a:bodyPr>
          <a:lstStyle/>
          <a:p>
            <a:pPr algn="ctr"/>
            <a:r>
              <a:rPr lang="en-GB" sz="700" b="1" dirty="0">
                <a:solidFill>
                  <a:schemeClr val="bg1"/>
                </a:solidFill>
              </a:rPr>
              <a:t>34</a:t>
            </a:r>
            <a:endParaRPr lang="da-DK" sz="700" b="1" dirty="0">
              <a:solidFill>
                <a:schemeClr val="bg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0" grpId="0" animBg="1"/>
      <p:bldP spid="11" grpId="0" animBg="1"/>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E-space</a:t>
            </a:r>
            <a:r>
              <a:rPr lang="sv-SE" dirty="0" smtClean="0"/>
              <a:t> index kontra </a:t>
            </a:r>
            <a:r>
              <a:rPr lang="sv-SE" dirty="0" err="1" smtClean="0"/>
              <a:t>Userneeds</a:t>
            </a:r>
            <a:r>
              <a:rPr lang="sv-SE" dirty="0" smtClean="0"/>
              <a:t> index</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44</a:t>
            </a:fld>
            <a:endParaRPr lang="sv-SE" dirty="0"/>
          </a:p>
        </p:txBody>
      </p:sp>
      <p:sp>
        <p:nvSpPr>
          <p:cNvPr id="4" name="Platshållare för sidfot 3"/>
          <p:cNvSpPr>
            <a:spLocks noGrp="1"/>
          </p:cNvSpPr>
          <p:nvPr>
            <p:ph type="ftr" sz="quarter" idx="15"/>
          </p:nvPr>
        </p:nvSpPr>
        <p:spPr/>
        <p:txBody>
          <a:bodyPr/>
          <a:lstStyle/>
          <a:p>
            <a:r>
              <a:rPr lang="en-GB" smtClean="0"/>
              <a:t>HÅLLBAR STAD – ÖPPEN FÖR VÄRLDEN </a:t>
            </a:r>
            <a:endParaRPr lang="en-GB" dirty="0"/>
          </a:p>
        </p:txBody>
      </p:sp>
      <p:pic>
        <p:nvPicPr>
          <p:cNvPr id="6" name="Picture 9"/>
          <p:cNvPicPr>
            <a:picLocks noChangeAspect="1"/>
          </p:cNvPicPr>
          <p:nvPr/>
        </p:nvPicPr>
        <p:blipFill>
          <a:blip r:embed="rId3"/>
          <a:stretch>
            <a:fillRect/>
          </a:stretch>
        </p:blipFill>
        <p:spPr>
          <a:xfrm>
            <a:off x="549773" y="2793503"/>
            <a:ext cx="6892801" cy="594587"/>
          </a:xfrm>
          <a:prstGeom prst="rect">
            <a:avLst/>
          </a:prstGeom>
        </p:spPr>
      </p:pic>
      <p:pic>
        <p:nvPicPr>
          <p:cNvPr id="7" name="Picture 10"/>
          <p:cNvPicPr>
            <a:picLocks noChangeAspect="1"/>
          </p:cNvPicPr>
          <p:nvPr/>
        </p:nvPicPr>
        <p:blipFill>
          <a:blip r:embed="rId4"/>
          <a:stretch>
            <a:fillRect/>
          </a:stretch>
        </p:blipFill>
        <p:spPr>
          <a:xfrm>
            <a:off x="494720" y="1834062"/>
            <a:ext cx="6947854" cy="627619"/>
          </a:xfrm>
          <a:prstGeom prst="rect">
            <a:avLst/>
          </a:prstGeom>
        </p:spPr>
      </p:pic>
      <p:sp>
        <p:nvSpPr>
          <p:cNvPr id="8" name="Rectangle 11"/>
          <p:cNvSpPr/>
          <p:nvPr/>
        </p:nvSpPr>
        <p:spPr>
          <a:xfrm>
            <a:off x="494720" y="1495508"/>
            <a:ext cx="4945585" cy="338554"/>
          </a:xfrm>
          <a:prstGeom prst="rect">
            <a:avLst/>
          </a:prstGeom>
        </p:spPr>
        <p:txBody>
          <a:bodyPr wrap="none">
            <a:spAutoFit/>
          </a:bodyPr>
          <a:lstStyle/>
          <a:p>
            <a:r>
              <a:rPr lang="en-GB" sz="1600" dirty="0" err="1">
                <a:solidFill>
                  <a:schemeClr val="tx2">
                    <a:lumMod val="50000"/>
                  </a:schemeClr>
                </a:solidFill>
                <a:latin typeface="+mj-lt"/>
              </a:rPr>
              <a:t>Espace</a:t>
            </a:r>
            <a:r>
              <a:rPr lang="en-GB" sz="1600" dirty="0">
                <a:solidFill>
                  <a:schemeClr val="tx2">
                    <a:lumMod val="50000"/>
                  </a:schemeClr>
                </a:solidFill>
                <a:latin typeface="+mj-lt"/>
              </a:rPr>
              <a:t> Index = (5)XX% + (6)XX% + (7)XX% = XX%</a:t>
            </a:r>
          </a:p>
        </p:txBody>
      </p:sp>
      <p:sp>
        <p:nvSpPr>
          <p:cNvPr id="9" name="TextBox 12"/>
          <p:cNvSpPr txBox="1"/>
          <p:nvPr/>
        </p:nvSpPr>
        <p:spPr>
          <a:xfrm>
            <a:off x="7909313" y="2923796"/>
            <a:ext cx="575799" cy="307777"/>
          </a:xfrm>
          <a:prstGeom prst="rect">
            <a:avLst/>
          </a:prstGeom>
          <a:solidFill>
            <a:schemeClr val="bg1">
              <a:lumMod val="75000"/>
            </a:schemeClr>
          </a:solidFill>
        </p:spPr>
        <p:txBody>
          <a:bodyPr wrap="none" rtlCol="0">
            <a:spAutoFit/>
          </a:bodyPr>
          <a:lstStyle/>
          <a:p>
            <a:r>
              <a:rPr lang="en-GB" sz="1400" dirty="0">
                <a:solidFill>
                  <a:schemeClr val="bg1"/>
                </a:solidFill>
              </a:rPr>
              <a:t>  45%</a:t>
            </a:r>
            <a:endParaRPr lang="da-DK" sz="1400" dirty="0">
              <a:solidFill>
                <a:schemeClr val="bg1"/>
              </a:solidFill>
            </a:endParaRPr>
          </a:p>
        </p:txBody>
      </p:sp>
      <p:sp>
        <p:nvSpPr>
          <p:cNvPr id="10" name="TextBox 13"/>
          <p:cNvSpPr txBox="1"/>
          <p:nvPr/>
        </p:nvSpPr>
        <p:spPr>
          <a:xfrm>
            <a:off x="7916610" y="2021601"/>
            <a:ext cx="575799" cy="307777"/>
          </a:xfrm>
          <a:prstGeom prst="rect">
            <a:avLst/>
          </a:prstGeom>
          <a:solidFill>
            <a:schemeClr val="bg1">
              <a:lumMod val="75000"/>
            </a:schemeClr>
          </a:solidFill>
        </p:spPr>
        <p:txBody>
          <a:bodyPr wrap="none" rtlCol="0">
            <a:spAutoFit/>
          </a:bodyPr>
          <a:lstStyle/>
          <a:p>
            <a:r>
              <a:rPr lang="en-GB" sz="1400" dirty="0">
                <a:solidFill>
                  <a:schemeClr val="bg1"/>
                </a:solidFill>
              </a:rPr>
              <a:t>  37%</a:t>
            </a:r>
            <a:endParaRPr lang="da-DK" sz="1400" dirty="0">
              <a:solidFill>
                <a:schemeClr val="bg1"/>
              </a:solidFill>
            </a:endParaRPr>
          </a:p>
        </p:txBody>
      </p:sp>
      <p:pic>
        <p:nvPicPr>
          <p:cNvPr id="11" name="Picture 14"/>
          <p:cNvPicPr>
            <a:picLocks noChangeAspect="1"/>
          </p:cNvPicPr>
          <p:nvPr/>
        </p:nvPicPr>
        <p:blipFill>
          <a:blip r:embed="rId3"/>
          <a:stretch>
            <a:fillRect/>
          </a:stretch>
        </p:blipFill>
        <p:spPr>
          <a:xfrm>
            <a:off x="549773" y="4908551"/>
            <a:ext cx="6892801" cy="594587"/>
          </a:xfrm>
          <a:prstGeom prst="rect">
            <a:avLst/>
          </a:prstGeom>
        </p:spPr>
      </p:pic>
      <p:pic>
        <p:nvPicPr>
          <p:cNvPr id="12" name="Picture 15"/>
          <p:cNvPicPr>
            <a:picLocks noChangeAspect="1"/>
          </p:cNvPicPr>
          <p:nvPr/>
        </p:nvPicPr>
        <p:blipFill>
          <a:blip r:embed="rId4"/>
          <a:stretch>
            <a:fillRect/>
          </a:stretch>
        </p:blipFill>
        <p:spPr>
          <a:xfrm>
            <a:off x="494720" y="4042450"/>
            <a:ext cx="6947854" cy="627619"/>
          </a:xfrm>
          <a:prstGeom prst="rect">
            <a:avLst/>
          </a:prstGeom>
        </p:spPr>
      </p:pic>
      <p:sp>
        <p:nvSpPr>
          <p:cNvPr id="13" name="TextBox 19"/>
          <p:cNvSpPr txBox="1"/>
          <p:nvPr/>
        </p:nvSpPr>
        <p:spPr>
          <a:xfrm>
            <a:off x="7909313" y="5053932"/>
            <a:ext cx="675185" cy="307777"/>
          </a:xfrm>
          <a:prstGeom prst="rect">
            <a:avLst/>
          </a:prstGeom>
          <a:solidFill>
            <a:schemeClr val="bg1">
              <a:lumMod val="75000"/>
            </a:schemeClr>
          </a:solidFill>
        </p:spPr>
        <p:txBody>
          <a:bodyPr wrap="none" rtlCol="0">
            <a:spAutoFit/>
          </a:bodyPr>
          <a:lstStyle/>
          <a:p>
            <a:r>
              <a:rPr lang="en-GB" sz="1400" dirty="0">
                <a:solidFill>
                  <a:schemeClr val="bg1"/>
                </a:solidFill>
              </a:rPr>
              <a:t>  53,16</a:t>
            </a:r>
            <a:endParaRPr lang="da-DK" sz="1400" dirty="0">
              <a:solidFill>
                <a:schemeClr val="bg1"/>
              </a:solidFill>
            </a:endParaRPr>
          </a:p>
        </p:txBody>
      </p:sp>
      <p:sp>
        <p:nvSpPr>
          <p:cNvPr id="14" name="TextBox 20"/>
          <p:cNvSpPr txBox="1"/>
          <p:nvPr/>
        </p:nvSpPr>
        <p:spPr>
          <a:xfrm>
            <a:off x="7909313" y="4223659"/>
            <a:ext cx="675185" cy="307777"/>
          </a:xfrm>
          <a:prstGeom prst="rect">
            <a:avLst/>
          </a:prstGeom>
          <a:solidFill>
            <a:schemeClr val="bg1">
              <a:lumMod val="75000"/>
            </a:schemeClr>
          </a:solidFill>
        </p:spPr>
        <p:txBody>
          <a:bodyPr wrap="none" rtlCol="0">
            <a:spAutoFit/>
          </a:bodyPr>
          <a:lstStyle/>
          <a:p>
            <a:r>
              <a:rPr lang="en-GB" sz="1400" dirty="0">
                <a:solidFill>
                  <a:schemeClr val="bg1"/>
                </a:solidFill>
              </a:rPr>
              <a:t>  49,66</a:t>
            </a:r>
            <a:endParaRPr lang="da-DK" sz="1400" dirty="0">
              <a:solidFill>
                <a:schemeClr val="bg1"/>
              </a:solidFill>
            </a:endParaRPr>
          </a:p>
        </p:txBody>
      </p:sp>
      <p:sp>
        <p:nvSpPr>
          <p:cNvPr id="16" name="Rectangle 16"/>
          <p:cNvSpPr/>
          <p:nvPr/>
        </p:nvSpPr>
        <p:spPr>
          <a:xfrm>
            <a:off x="609021" y="3703896"/>
            <a:ext cx="8922110" cy="338554"/>
          </a:xfrm>
          <a:prstGeom prst="rect">
            <a:avLst/>
          </a:prstGeom>
        </p:spPr>
        <p:txBody>
          <a:bodyPr wrap="square">
            <a:spAutoFit/>
          </a:bodyPr>
          <a:lstStyle/>
          <a:p>
            <a:r>
              <a:rPr lang="en-GB" sz="1600" dirty="0">
                <a:solidFill>
                  <a:schemeClr val="tx2">
                    <a:lumMod val="50000"/>
                  </a:schemeClr>
                </a:solidFill>
                <a:latin typeface="+mj-lt"/>
              </a:rPr>
              <a:t>Userneeds index = (7*100)+(6*83,33)+(5*66,66)+(4*49,99)+(3*33,33)+(2*16,66)+(1*0)</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med rundade hörn 5"/>
          <p:cNvSpPr/>
          <p:nvPr/>
        </p:nvSpPr>
        <p:spPr>
          <a:xfrm>
            <a:off x="459654" y="1408827"/>
            <a:ext cx="7354309" cy="1853918"/>
          </a:xfrm>
          <a:prstGeom prst="roundRect">
            <a:avLst/>
          </a:prstGeom>
          <a:solidFill>
            <a:srgbClr val="3977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p:txBody>
          <a:bodyPr/>
          <a:lstStyle/>
          <a:p>
            <a:r>
              <a:rPr lang="sv-SE" dirty="0" smtClean="0"/>
              <a:t>Snyggare men tråkigare</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45</a:t>
            </a:fld>
            <a:endParaRPr lang="sv-SE" dirty="0"/>
          </a:p>
        </p:txBody>
      </p:sp>
      <p:sp>
        <p:nvSpPr>
          <p:cNvPr id="4" name="Platshållare för sidfot 3"/>
          <p:cNvSpPr>
            <a:spLocks noGrp="1"/>
          </p:cNvSpPr>
          <p:nvPr>
            <p:ph type="ftr" sz="quarter" idx="15"/>
          </p:nvPr>
        </p:nvSpPr>
        <p:spPr/>
        <p:txBody>
          <a:bodyPr/>
          <a:lstStyle/>
          <a:p>
            <a:r>
              <a:rPr lang="en-GB" smtClean="0"/>
              <a:t>HÅLLBAR STAD – ÖPPEN FÖR VÄRLDEN </a:t>
            </a:r>
            <a:endParaRPr lang="en-GB" dirty="0"/>
          </a:p>
        </p:txBody>
      </p:sp>
      <p:sp>
        <p:nvSpPr>
          <p:cNvPr id="5" name="Platshållare för text 4"/>
          <p:cNvSpPr>
            <a:spLocks noGrp="1"/>
          </p:cNvSpPr>
          <p:nvPr>
            <p:ph type="body" sz="quarter" idx="13"/>
          </p:nvPr>
        </p:nvSpPr>
        <p:spPr>
          <a:xfrm>
            <a:off x="916858" y="1575083"/>
            <a:ext cx="8228598" cy="1877969"/>
          </a:xfrm>
        </p:spPr>
        <p:txBody>
          <a:bodyPr/>
          <a:lstStyle/>
          <a:p>
            <a:pPr>
              <a:buNone/>
            </a:pPr>
            <a:r>
              <a:rPr lang="sv-SE" b="1" dirty="0" smtClean="0">
                <a:solidFill>
                  <a:schemeClr val="bg2"/>
                </a:solidFill>
              </a:rPr>
              <a:t>Hur bedömer du vår webbplats?</a:t>
            </a:r>
          </a:p>
          <a:p>
            <a:pPr>
              <a:buNone/>
            </a:pPr>
            <a:r>
              <a:rPr lang="sv-SE" dirty="0" smtClean="0">
                <a:solidFill>
                  <a:schemeClr val="bg2"/>
                </a:solidFill>
              </a:rPr>
              <a:t>Välordnad – Rörig					Spännande – Tråkig</a:t>
            </a:r>
          </a:p>
          <a:p>
            <a:pPr>
              <a:buNone/>
            </a:pPr>
            <a:r>
              <a:rPr lang="sv-SE" dirty="0" smtClean="0">
                <a:solidFill>
                  <a:schemeClr val="bg2"/>
                </a:solidFill>
              </a:rPr>
              <a:t>Modern – Föråldrad 				Snygg - Ful</a:t>
            </a:r>
          </a:p>
          <a:p>
            <a:pPr>
              <a:buNone/>
            </a:pPr>
            <a:endParaRPr lang="sv-SE" dirty="0" smtClean="0"/>
          </a:p>
          <a:p>
            <a:pPr>
              <a:buNone/>
            </a:pPr>
            <a:endParaRPr lang="sv-SE" dirty="0">
              <a:solidFill>
                <a:srgbClr val="000000"/>
              </a:solidFill>
            </a:endParaRPr>
          </a:p>
        </p:txBody>
      </p:sp>
      <p:sp>
        <p:nvSpPr>
          <p:cNvPr id="8" name="textruta 7"/>
          <p:cNvSpPr txBox="1"/>
          <p:nvPr/>
        </p:nvSpPr>
        <p:spPr>
          <a:xfrm>
            <a:off x="522000" y="3453052"/>
            <a:ext cx="7776052" cy="1446550"/>
          </a:xfrm>
          <a:prstGeom prst="rect">
            <a:avLst/>
          </a:prstGeom>
          <a:noFill/>
        </p:spPr>
        <p:txBody>
          <a:bodyPr wrap="square" rtlCol="0">
            <a:spAutoFit/>
          </a:bodyPr>
          <a:lstStyle/>
          <a:p>
            <a:pPr>
              <a:buFont typeface="Arial" pitchFamily="34" charset="0"/>
              <a:buChar char="•"/>
            </a:pPr>
            <a:r>
              <a:rPr lang="sv-SE" dirty="0" smtClean="0">
                <a:solidFill>
                  <a:srgbClr val="000000"/>
                </a:solidFill>
              </a:rPr>
              <a:t> Besökarna upplever vår webbplats som mer </a:t>
            </a:r>
            <a:r>
              <a:rPr lang="sv-SE" b="1" dirty="0" smtClean="0">
                <a:solidFill>
                  <a:srgbClr val="000000"/>
                </a:solidFill>
              </a:rPr>
              <a:t>välordnad</a:t>
            </a:r>
            <a:r>
              <a:rPr lang="sv-SE" dirty="0" smtClean="0">
                <a:solidFill>
                  <a:srgbClr val="000000"/>
                </a:solidFill>
              </a:rPr>
              <a:t>, </a:t>
            </a:r>
            <a:r>
              <a:rPr lang="sv-SE" b="1" dirty="0" smtClean="0">
                <a:solidFill>
                  <a:srgbClr val="000000"/>
                </a:solidFill>
              </a:rPr>
              <a:t>modernare</a:t>
            </a:r>
            <a:r>
              <a:rPr lang="sv-SE" dirty="0" smtClean="0">
                <a:solidFill>
                  <a:srgbClr val="000000"/>
                </a:solidFill>
              </a:rPr>
              <a:t> och </a:t>
            </a:r>
            <a:r>
              <a:rPr lang="sv-SE" b="1" dirty="0" err="1" smtClean="0">
                <a:solidFill>
                  <a:srgbClr val="000000"/>
                </a:solidFill>
              </a:rPr>
              <a:t>snyggare</a:t>
            </a:r>
            <a:r>
              <a:rPr lang="sv-SE" dirty="0" err="1" smtClean="0">
                <a:solidFill>
                  <a:srgbClr val="000000"/>
                </a:solidFill>
              </a:rPr>
              <a:t>….….men</a:t>
            </a:r>
            <a:r>
              <a:rPr lang="sv-SE" dirty="0" smtClean="0">
                <a:solidFill>
                  <a:srgbClr val="000000"/>
                </a:solidFill>
              </a:rPr>
              <a:t> </a:t>
            </a:r>
            <a:r>
              <a:rPr lang="sv-SE" b="1" dirty="0" smtClean="0">
                <a:solidFill>
                  <a:srgbClr val="000000"/>
                </a:solidFill>
              </a:rPr>
              <a:t>tråkigare</a:t>
            </a:r>
            <a:r>
              <a:rPr lang="sv-SE" dirty="0" smtClean="0">
                <a:solidFill>
                  <a:srgbClr val="000000"/>
                </a:solidFill>
              </a:rPr>
              <a:t>.</a:t>
            </a:r>
          </a:p>
          <a:p>
            <a:pPr>
              <a:buFont typeface="Arial" pitchFamily="34" charset="0"/>
              <a:buChar char="•"/>
            </a:pPr>
            <a:endParaRPr lang="sv-SE" dirty="0" smtClean="0">
              <a:solidFill>
                <a:srgbClr val="000000"/>
              </a:solidFill>
            </a:endParaRPr>
          </a:p>
          <a:p>
            <a:pPr>
              <a:buFont typeface="Arial" pitchFamily="34" charset="0"/>
              <a:buChar char="•"/>
            </a:pPr>
            <a:r>
              <a:rPr lang="sv-SE" dirty="0" smtClean="0">
                <a:solidFill>
                  <a:srgbClr val="000000"/>
                </a:solidFill>
              </a:rPr>
              <a:t> Även här är företagare något mer negativa.</a:t>
            </a:r>
          </a:p>
          <a:p>
            <a:endParaRPr lang="sv-SE" sz="1600" b="1" dirty="0" err="1" smtClean="0">
              <a:latin typeface="Arial" panose="020B0604020202020204" pitchFamily="34" charset="0"/>
              <a:cs typeface="Arial" panose="020B0604020202020204" pitchFamily="34" charset="0"/>
            </a:endParaRPr>
          </a:p>
        </p:txBody>
      </p:sp>
      <p:sp>
        <p:nvSpPr>
          <p:cNvPr id="9" name="textruta 8"/>
          <p:cNvSpPr txBox="1"/>
          <p:nvPr/>
        </p:nvSpPr>
        <p:spPr>
          <a:xfrm>
            <a:off x="522000" y="4887570"/>
            <a:ext cx="7291963" cy="1415772"/>
          </a:xfrm>
          <a:prstGeom prst="rect">
            <a:avLst/>
          </a:prstGeom>
          <a:noFill/>
        </p:spPr>
        <p:txBody>
          <a:bodyPr wrap="square" rtlCol="0">
            <a:spAutoFit/>
          </a:bodyPr>
          <a:lstStyle/>
          <a:p>
            <a:r>
              <a:rPr lang="sv-SE" b="1" dirty="0" smtClean="0">
                <a:solidFill>
                  <a:srgbClr val="000000"/>
                </a:solidFill>
                <a:latin typeface="Arial" panose="020B0604020202020204" pitchFamily="34" charset="0"/>
                <a:cs typeface="Arial" panose="020B0604020202020204" pitchFamily="34" charset="0"/>
              </a:rPr>
              <a:t>Vad beror detta på?</a:t>
            </a:r>
          </a:p>
          <a:p>
            <a:endParaRPr lang="sv-SE" sz="1600" b="1" dirty="0" err="1" smtClean="0">
              <a:solidFill>
                <a:srgbClr val="000000"/>
              </a:solidFill>
              <a:latin typeface="Arial" panose="020B0604020202020204" pitchFamily="34" charset="0"/>
              <a:cs typeface="Arial" panose="020B0604020202020204" pitchFamily="34" charset="0"/>
            </a:endParaRPr>
          </a:p>
          <a:p>
            <a:pPr>
              <a:buFont typeface="Arial" pitchFamily="34" charset="0"/>
              <a:buChar char="•"/>
            </a:pPr>
            <a:r>
              <a:rPr lang="sv-SE" sz="1600" dirty="0" smtClean="0">
                <a:solidFill>
                  <a:srgbClr val="000000"/>
                </a:solidFill>
                <a:latin typeface="Arial" panose="020B0604020202020204" pitchFamily="34" charset="0"/>
                <a:cs typeface="Arial" panose="020B0604020202020204" pitchFamily="34" charset="0"/>
              </a:rPr>
              <a:t> </a:t>
            </a:r>
            <a:r>
              <a:rPr lang="sv-SE" dirty="0" smtClean="0">
                <a:solidFill>
                  <a:srgbClr val="000000"/>
                </a:solidFill>
                <a:latin typeface="Arial" panose="020B0604020202020204" pitchFamily="34" charset="0"/>
                <a:cs typeface="Arial" panose="020B0604020202020204" pitchFamily="34" charset="0"/>
              </a:rPr>
              <a:t>Första intryck</a:t>
            </a:r>
          </a:p>
          <a:p>
            <a:endParaRPr lang="sv-SE" sz="1600" dirty="0" smtClean="0">
              <a:solidFill>
                <a:srgbClr val="000000"/>
              </a:solidFill>
              <a:latin typeface="Arial" panose="020B0604020202020204" pitchFamily="34" charset="0"/>
              <a:cs typeface="Arial" panose="020B0604020202020204" pitchFamily="34" charset="0"/>
            </a:endParaRPr>
          </a:p>
          <a:p>
            <a:pPr>
              <a:buFont typeface="Arial" pitchFamily="34" charset="0"/>
              <a:buChar char="•"/>
            </a:pPr>
            <a:r>
              <a:rPr lang="sv-SE" dirty="0" smtClean="0">
                <a:solidFill>
                  <a:srgbClr val="000000"/>
                </a:solidFill>
                <a:latin typeface="Arial" panose="020B0604020202020204" pitchFamily="34" charset="0"/>
                <a:cs typeface="Arial" panose="020B0604020202020204" pitchFamily="34" charset="0"/>
              </a:rPr>
              <a:t> Mobilanpassad</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4"/>
          </p:nvPr>
        </p:nvSpPr>
        <p:spPr/>
        <p:txBody>
          <a:bodyPr/>
          <a:lstStyle/>
          <a:p>
            <a:fld id="{CCB980A4-8073-2E47-BD49-CDC58DACAC28}" type="slidenum">
              <a:rPr lang="sv-SE" smtClean="0"/>
              <a:pPr/>
              <a:t>46</a:t>
            </a:fld>
            <a:endParaRPr lang="sv-SE" dirty="0"/>
          </a:p>
        </p:txBody>
      </p:sp>
      <p:sp>
        <p:nvSpPr>
          <p:cNvPr id="4" name="Platshållare för sidfot 3"/>
          <p:cNvSpPr>
            <a:spLocks noGrp="1"/>
          </p:cNvSpPr>
          <p:nvPr>
            <p:ph type="ftr" sz="quarter" idx="15"/>
          </p:nvPr>
        </p:nvSpPr>
        <p:spPr/>
        <p:txBody>
          <a:bodyPr/>
          <a:lstStyle/>
          <a:p>
            <a:r>
              <a:rPr lang="en-GB" smtClean="0"/>
              <a:t>HÅLLBAR STAD – ÖPPEN FÖR VÄRLDEN </a:t>
            </a:r>
            <a:endParaRPr lang="en-GB" dirty="0"/>
          </a:p>
        </p:txBody>
      </p:sp>
      <p:graphicFrame>
        <p:nvGraphicFramePr>
          <p:cNvPr id="6" name="Frequency"/>
          <p:cNvGraphicFramePr>
            <a:graphicFrameLocks/>
          </p:cNvGraphicFramePr>
          <p:nvPr>
            <p:extLst>
              <p:ext uri="{D42A27DB-BD31-4B8C-83A1-F6EECF244321}">
                <p14:modId xmlns:p14="http://schemas.microsoft.com/office/powerpoint/2010/main" xmlns="" val="1707609747"/>
              </p:ext>
            </p:extLst>
          </p:nvPr>
        </p:nvGraphicFramePr>
        <p:xfrm>
          <a:off x="476106" y="1148662"/>
          <a:ext cx="4637084" cy="2439669"/>
        </p:xfrm>
        <a:graphic>
          <a:graphicData uri="http://schemas.openxmlformats.org/drawingml/2006/chart">
            <c:chart xmlns:c="http://schemas.openxmlformats.org/drawingml/2006/chart" xmlns:r="http://schemas.openxmlformats.org/officeDocument/2006/relationships" r:id="rId2"/>
          </a:graphicData>
        </a:graphic>
      </p:graphicFrame>
      <p:sp>
        <p:nvSpPr>
          <p:cNvPr id="7" name="Attractive answers"/>
          <p:cNvSpPr txBox="1"/>
          <p:nvPr/>
        </p:nvSpPr>
        <p:spPr>
          <a:xfrm>
            <a:off x="3452925" y="5677938"/>
            <a:ext cx="1800000" cy="215444"/>
          </a:xfrm>
          <a:prstGeom prst="rect">
            <a:avLst/>
          </a:prstGeom>
          <a:noFill/>
          <a:ln>
            <a:noFill/>
          </a:ln>
        </p:spPr>
        <p:txBody>
          <a:bodyPr wrap="square" rtlCol="0">
            <a:spAutoFit/>
          </a:bodyPr>
          <a:lstStyle/>
          <a:p>
            <a:pPr algn="r"/>
            <a:r>
              <a:rPr lang="en-GB" sz="800" dirty="0">
                <a:solidFill>
                  <a:srgbClr val="797979"/>
                </a:solidFill>
                <a:latin typeface="Calibri Light"/>
              </a:rPr>
              <a:t> </a:t>
            </a:r>
            <a:r>
              <a:rPr lang="en-US" sz="800" i="1" dirty="0">
                <a:solidFill>
                  <a:srgbClr val="797979"/>
                </a:solidFill>
                <a:latin typeface="Calibri Light"/>
              </a:rPr>
              <a:t> </a:t>
            </a:r>
            <a:r>
              <a:rPr lang="en-US" sz="800" i="1" dirty="0" err="1">
                <a:solidFill>
                  <a:srgbClr val="797979"/>
                </a:solidFill>
                <a:latin typeface="Calibri Light"/>
              </a:rPr>
              <a:t>Antal</a:t>
            </a:r>
            <a:r>
              <a:rPr lang="en-US" sz="800" i="1" dirty="0">
                <a:solidFill>
                  <a:srgbClr val="797979"/>
                </a:solidFill>
                <a:latin typeface="Calibri Light"/>
              </a:rPr>
              <a:t> </a:t>
            </a:r>
            <a:r>
              <a:rPr lang="en-US" sz="800" i="1" dirty="0" err="1">
                <a:solidFill>
                  <a:srgbClr val="797979"/>
                </a:solidFill>
                <a:latin typeface="Calibri Light"/>
              </a:rPr>
              <a:t>svar</a:t>
            </a:r>
            <a:r>
              <a:rPr lang="en-US" sz="800" i="1" dirty="0">
                <a:solidFill>
                  <a:srgbClr val="797979"/>
                </a:solidFill>
                <a:latin typeface="Calibri Light"/>
              </a:rPr>
              <a:t>: 4 604 </a:t>
            </a:r>
            <a:endParaRPr lang="en-GB" sz="800" dirty="0">
              <a:solidFill>
                <a:srgbClr val="797979"/>
              </a:solidFill>
            </a:endParaRPr>
          </a:p>
        </p:txBody>
      </p:sp>
      <p:graphicFrame>
        <p:nvGraphicFramePr>
          <p:cNvPr id="8" name="Frequency"/>
          <p:cNvGraphicFramePr>
            <a:graphicFrameLocks/>
          </p:cNvGraphicFramePr>
          <p:nvPr>
            <p:extLst>
              <p:ext uri="{D42A27DB-BD31-4B8C-83A1-F6EECF244321}">
                <p14:modId xmlns:p14="http://schemas.microsoft.com/office/powerpoint/2010/main" xmlns="" val="4156235460"/>
              </p:ext>
            </p:extLst>
          </p:nvPr>
        </p:nvGraphicFramePr>
        <p:xfrm>
          <a:off x="190500" y="3438337"/>
          <a:ext cx="5057772" cy="2121219"/>
        </p:xfrm>
        <a:graphic>
          <a:graphicData uri="http://schemas.openxmlformats.org/drawingml/2006/chart">
            <c:chart xmlns:c="http://schemas.openxmlformats.org/drawingml/2006/chart" xmlns:r="http://schemas.openxmlformats.org/officeDocument/2006/relationships" r:id="rId3"/>
          </a:graphicData>
        </a:graphic>
      </p:graphicFrame>
      <p:sp>
        <p:nvSpPr>
          <p:cNvPr id="9" name="Open answers"/>
          <p:cNvSpPr txBox="1"/>
          <p:nvPr/>
        </p:nvSpPr>
        <p:spPr>
          <a:xfrm>
            <a:off x="5385953" y="774000"/>
            <a:ext cx="3679824" cy="307777"/>
          </a:xfrm>
          <a:prstGeom prst="rect">
            <a:avLst/>
          </a:prstGeom>
          <a:noFill/>
        </p:spPr>
        <p:txBody>
          <a:bodyPr wrap="square" rtlCol="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sv-SE" sz="1400" dirty="0">
                <a:solidFill>
                  <a:srgbClr val="797979">
                    <a:lumMod val="75000"/>
                  </a:srgbClr>
                </a:solidFill>
              </a:rPr>
              <a:t>Vad säger användarna?</a:t>
            </a:r>
            <a:endParaRPr lang="sv-SE" sz="1400" dirty="0">
              <a:solidFill>
                <a:srgbClr val="797979">
                  <a:lumMod val="75000"/>
                </a:srgbClr>
              </a:solidFill>
              <a:latin typeface="Calibri Light" panose="020F0302020204030204"/>
            </a:endParaRPr>
          </a:p>
        </p:txBody>
      </p:sp>
      <p:sp>
        <p:nvSpPr>
          <p:cNvPr id="10" name="Open answers"/>
          <p:cNvSpPr txBox="1"/>
          <p:nvPr/>
        </p:nvSpPr>
        <p:spPr>
          <a:xfrm>
            <a:off x="5240479" y="1190084"/>
            <a:ext cx="3679824" cy="4555093"/>
          </a:xfrm>
          <a:prstGeom prst="rect">
            <a:avLst/>
          </a:prstGeom>
          <a:noFill/>
        </p:spPr>
        <p:txBody>
          <a:bodyPr wrap="square" rtlCol="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charset="0"/>
              <a:buChar char="•"/>
            </a:pPr>
            <a:r>
              <a:rPr lang="sv-SE" sz="1000" i="1" dirty="0">
                <a:solidFill>
                  <a:schemeClr val="tx2">
                    <a:lumMod val="50000"/>
                  </a:schemeClr>
                </a:solidFill>
              </a:rPr>
              <a:t>Strukturera, tydlighet, mera uppdelat. var sak på sin plats. (Desktop)</a:t>
            </a:r>
          </a:p>
          <a:p>
            <a:pPr marL="171450" indent="-171450">
              <a:buFont typeface="Arial" charset="0"/>
              <a:buChar char="•"/>
            </a:pPr>
            <a:endParaRPr lang="sv-SE" sz="1000" i="1" dirty="0">
              <a:solidFill>
                <a:schemeClr val="tx2">
                  <a:lumMod val="50000"/>
                </a:schemeClr>
              </a:solidFill>
            </a:endParaRPr>
          </a:p>
          <a:p>
            <a:pPr marL="171450" indent="-171450">
              <a:buFont typeface="Arial" charset="0"/>
              <a:buChar char="•"/>
            </a:pPr>
            <a:r>
              <a:rPr lang="sv-SE" sz="1000" i="1" dirty="0">
                <a:solidFill>
                  <a:schemeClr val="tx2">
                    <a:lumMod val="50000"/>
                  </a:schemeClr>
                </a:solidFill>
              </a:rPr>
              <a:t>Ni har ju inget fokus. Man blir väldigt förvirrad av information som inte är rangordnad. (Desktop)</a:t>
            </a:r>
          </a:p>
          <a:p>
            <a:pPr marL="171450" indent="-171450">
              <a:buFont typeface="Arial" charset="0"/>
              <a:buChar char="•"/>
            </a:pPr>
            <a:endParaRPr lang="sv-SE" sz="1000" i="1" dirty="0">
              <a:solidFill>
                <a:schemeClr val="tx2">
                  <a:lumMod val="50000"/>
                </a:schemeClr>
              </a:solidFill>
            </a:endParaRPr>
          </a:p>
          <a:p>
            <a:pPr marL="171450" indent="-171450">
              <a:buFont typeface="Arial" charset="0"/>
              <a:buChar char="•"/>
            </a:pPr>
            <a:r>
              <a:rPr lang="sv-SE" sz="1000" i="1" dirty="0">
                <a:solidFill>
                  <a:schemeClr val="tx2">
                    <a:lumMod val="50000"/>
                  </a:schemeClr>
                </a:solidFill>
              </a:rPr>
              <a:t>Försök inte gissa vad användarna letar efter. Presentera det ni har på ett överskådligt sätt. (</a:t>
            </a:r>
            <a:r>
              <a:rPr lang="sv-SE" sz="1000" i="1" dirty="0" err="1">
                <a:solidFill>
                  <a:schemeClr val="tx2">
                    <a:lumMod val="50000"/>
                  </a:schemeClr>
                </a:solidFill>
              </a:rPr>
              <a:t>Tablet</a:t>
            </a:r>
            <a:r>
              <a:rPr lang="sv-SE" sz="1000" i="1" dirty="0">
                <a:solidFill>
                  <a:schemeClr val="tx2">
                    <a:lumMod val="50000"/>
                  </a:schemeClr>
                </a:solidFill>
              </a:rPr>
              <a:t>)</a:t>
            </a:r>
          </a:p>
          <a:p>
            <a:pPr marL="171450" indent="-171450">
              <a:buFont typeface="Arial" charset="0"/>
              <a:buChar char="•"/>
            </a:pPr>
            <a:endParaRPr lang="sv-SE" sz="1000" i="1" dirty="0">
              <a:solidFill>
                <a:schemeClr val="tx2">
                  <a:lumMod val="50000"/>
                </a:schemeClr>
              </a:solidFill>
            </a:endParaRPr>
          </a:p>
          <a:p>
            <a:pPr marL="171450" indent="-171450">
              <a:buFont typeface="Arial" charset="0"/>
              <a:buChar char="•"/>
            </a:pPr>
            <a:r>
              <a:rPr lang="sv-SE" sz="1000" i="1" dirty="0">
                <a:solidFill>
                  <a:schemeClr val="tx2">
                    <a:lumMod val="50000"/>
                  </a:schemeClr>
                </a:solidFill>
              </a:rPr>
              <a:t>Tydligare indelningar i specifika områden. (Desktop)</a:t>
            </a:r>
          </a:p>
          <a:p>
            <a:pPr marL="171450" indent="-171450">
              <a:buFont typeface="Arial" charset="0"/>
              <a:buChar char="•"/>
            </a:pPr>
            <a:endParaRPr lang="sv-SE" sz="1000" i="1" dirty="0">
              <a:solidFill>
                <a:schemeClr val="tx2">
                  <a:lumMod val="50000"/>
                </a:schemeClr>
              </a:solidFill>
            </a:endParaRPr>
          </a:p>
          <a:p>
            <a:pPr marL="171450" indent="-171450">
              <a:buFont typeface="Arial" charset="0"/>
              <a:buChar char="•"/>
            </a:pPr>
            <a:r>
              <a:rPr lang="sv-SE" sz="1000" i="1" dirty="0">
                <a:solidFill>
                  <a:schemeClr val="tx2">
                    <a:lumMod val="50000"/>
                  </a:schemeClr>
                </a:solidFill>
              </a:rPr>
              <a:t>Det är rörig och svår att hitta på. Det finns ingen riktig översikt och det är för mycket länkar. (Desktop)</a:t>
            </a:r>
          </a:p>
          <a:p>
            <a:pPr marL="171450" indent="-171450">
              <a:buFont typeface="Arial" charset="0"/>
              <a:buChar char="•"/>
            </a:pPr>
            <a:endParaRPr lang="sv-SE" sz="1000" i="1" dirty="0">
              <a:solidFill>
                <a:schemeClr val="tx2">
                  <a:lumMod val="50000"/>
                </a:schemeClr>
              </a:solidFill>
            </a:endParaRPr>
          </a:p>
          <a:p>
            <a:pPr marL="171450" indent="-171450">
              <a:buFont typeface="Arial" charset="0"/>
              <a:buChar char="•"/>
            </a:pPr>
            <a:r>
              <a:rPr lang="sv-SE" sz="1000" i="1" dirty="0">
                <a:solidFill>
                  <a:schemeClr val="tx2">
                    <a:lumMod val="50000"/>
                  </a:schemeClr>
                </a:solidFill>
              </a:rPr>
              <a:t>Gör den tydligare, med ett enkelt menysystem och en fungerande sökfunktion. (</a:t>
            </a:r>
            <a:r>
              <a:rPr lang="sv-SE" sz="1000" i="1" dirty="0" err="1">
                <a:solidFill>
                  <a:schemeClr val="tx2">
                    <a:lumMod val="50000"/>
                  </a:schemeClr>
                </a:solidFill>
              </a:rPr>
              <a:t>Tablet</a:t>
            </a:r>
            <a:r>
              <a:rPr lang="sv-SE" sz="1000" i="1" dirty="0">
                <a:solidFill>
                  <a:schemeClr val="tx2">
                    <a:lumMod val="50000"/>
                  </a:schemeClr>
                </a:solidFill>
              </a:rPr>
              <a:t>)</a:t>
            </a:r>
          </a:p>
          <a:p>
            <a:pPr marL="171450" indent="-171450">
              <a:buFont typeface="Arial" charset="0"/>
              <a:buChar char="•"/>
            </a:pPr>
            <a:endParaRPr lang="sv-SE" sz="1000" i="1" dirty="0">
              <a:solidFill>
                <a:schemeClr val="tx2">
                  <a:lumMod val="50000"/>
                </a:schemeClr>
              </a:solidFill>
            </a:endParaRPr>
          </a:p>
          <a:p>
            <a:pPr marL="171450" indent="-171450">
              <a:buFont typeface="Arial" charset="0"/>
              <a:buChar char="•"/>
            </a:pPr>
            <a:r>
              <a:rPr lang="sv-SE" sz="1000" i="1" dirty="0">
                <a:solidFill>
                  <a:schemeClr val="tx2">
                    <a:lumMod val="50000"/>
                  </a:schemeClr>
                </a:solidFill>
              </a:rPr>
              <a:t>Det är väldigt rörigt på förstasidan. För många specifika val. Var bättre som det var tidigare. Fast den är onekligen snyggare nu. (Desktop)</a:t>
            </a:r>
          </a:p>
          <a:p>
            <a:pPr marL="171450" indent="-171450">
              <a:buFont typeface="Arial" charset="0"/>
              <a:buChar char="•"/>
            </a:pPr>
            <a:endParaRPr lang="sv-SE" sz="1000" i="1" dirty="0">
              <a:solidFill>
                <a:schemeClr val="tx2">
                  <a:lumMod val="50000"/>
                </a:schemeClr>
              </a:solidFill>
            </a:endParaRPr>
          </a:p>
          <a:p>
            <a:pPr marL="171450" indent="-171450">
              <a:buFont typeface="Arial" charset="0"/>
              <a:buChar char="•"/>
            </a:pPr>
            <a:r>
              <a:rPr lang="sv-SE" sz="1000" i="1" dirty="0">
                <a:solidFill>
                  <a:schemeClr val="tx2">
                    <a:lumMod val="50000"/>
                  </a:schemeClr>
                </a:solidFill>
              </a:rPr>
              <a:t>Konstiga sökvägar och för många steg innan man når dit man vill. (Mobile)</a:t>
            </a:r>
          </a:p>
          <a:p>
            <a:pPr marL="171450" indent="-171450">
              <a:buFont typeface="Arial" charset="0"/>
              <a:buChar char="•"/>
            </a:pPr>
            <a:endParaRPr lang="sv-SE" sz="1000" i="1" dirty="0">
              <a:solidFill>
                <a:schemeClr val="tx2">
                  <a:lumMod val="50000"/>
                </a:schemeClr>
              </a:solidFill>
            </a:endParaRPr>
          </a:p>
          <a:p>
            <a:pPr marL="171450" indent="-171450">
              <a:buFont typeface="Arial" charset="0"/>
              <a:buChar char="•"/>
            </a:pPr>
            <a:r>
              <a:rPr lang="sv-SE" sz="1000" i="1" dirty="0">
                <a:solidFill>
                  <a:schemeClr val="tx2">
                    <a:lumMod val="50000"/>
                  </a:schemeClr>
                </a:solidFill>
              </a:rPr>
              <a:t>Den är tydlig i informationen och rubrikerna, lagom anonym har den en aura av myndighet. (Desktop)</a:t>
            </a:r>
          </a:p>
          <a:p>
            <a:endParaRPr lang="sv-SE" sz="1000" i="1" dirty="0">
              <a:solidFill>
                <a:schemeClr val="tx2">
                  <a:lumMod val="50000"/>
                </a:schemeClr>
              </a:solidFill>
            </a:endParaRPr>
          </a:p>
          <a:p>
            <a:endParaRPr lang="sv-SE" sz="1000" i="1" dirty="0">
              <a:solidFill>
                <a:schemeClr val="tx2">
                  <a:lumMod val="50000"/>
                </a:schemeClr>
              </a:solidFill>
            </a:endParaRPr>
          </a:p>
          <a:p>
            <a:endParaRPr lang="sv-SE" sz="1000" i="1" dirty="0">
              <a:solidFill>
                <a:schemeClr val="tx2">
                  <a:lumMod val="50000"/>
                </a:schemeClr>
              </a:solidFill>
            </a:endParaRPr>
          </a:p>
        </p:txBody>
      </p:sp>
      <p:sp>
        <p:nvSpPr>
          <p:cNvPr id="11" name="Exciting_title"/>
          <p:cNvSpPr txBox="1"/>
          <p:nvPr/>
        </p:nvSpPr>
        <p:spPr>
          <a:xfrm>
            <a:off x="1292225" y="759600"/>
            <a:ext cx="3956050" cy="307777"/>
          </a:xfrm>
          <a:prstGeom prst="rect">
            <a:avLst/>
          </a:prstGeom>
          <a:noFill/>
        </p:spPr>
        <p:txBody>
          <a:bodyPr wrap="square" rtlCol="0">
            <a:spAutoFit/>
          </a:bodyPr>
          <a:lstStyle/>
          <a:p>
            <a:pPr lvl="0" algn="ctr"/>
            <a:r>
              <a:rPr lang="sv-SE" sz="1400" dirty="0">
                <a:solidFill>
                  <a:srgbClr val="5B5B5B"/>
                </a:solidFill>
              </a:rPr>
              <a:t>Välordnad/Rörig</a:t>
            </a:r>
          </a:p>
        </p:txBody>
      </p:sp>
      <p:sp>
        <p:nvSpPr>
          <p:cNvPr id="12" name="Rectangle 15"/>
          <p:cNvSpPr/>
          <p:nvPr/>
        </p:nvSpPr>
        <p:spPr>
          <a:xfrm>
            <a:off x="4776824" y="1242687"/>
            <a:ext cx="342868" cy="34164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56*</a:t>
            </a:r>
            <a:endParaRPr lang="da-DK" dirty="0"/>
          </a:p>
        </p:txBody>
      </p:sp>
      <p:sp>
        <p:nvSpPr>
          <p:cNvPr id="13" name="Rectangle 16"/>
          <p:cNvSpPr/>
          <p:nvPr/>
        </p:nvSpPr>
        <p:spPr>
          <a:xfrm>
            <a:off x="4776824" y="1773306"/>
            <a:ext cx="342868" cy="34164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48</a:t>
            </a:r>
            <a:endParaRPr lang="da-DK" dirty="0"/>
          </a:p>
        </p:txBody>
      </p:sp>
      <p:sp>
        <p:nvSpPr>
          <p:cNvPr id="14" name="Rectangle 19"/>
          <p:cNvSpPr/>
          <p:nvPr/>
        </p:nvSpPr>
        <p:spPr>
          <a:xfrm>
            <a:off x="4776824" y="2304352"/>
            <a:ext cx="342868" cy="34164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58</a:t>
            </a:r>
            <a:endParaRPr lang="da-DK" dirty="0"/>
          </a:p>
        </p:txBody>
      </p:sp>
      <p:sp>
        <p:nvSpPr>
          <p:cNvPr id="15" name="Rectangle 20"/>
          <p:cNvSpPr/>
          <p:nvPr/>
        </p:nvSpPr>
        <p:spPr>
          <a:xfrm>
            <a:off x="4774438" y="3493906"/>
            <a:ext cx="342868" cy="2022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56*</a:t>
            </a:r>
            <a:endParaRPr lang="da-DK" dirty="0"/>
          </a:p>
        </p:txBody>
      </p:sp>
      <p:sp>
        <p:nvSpPr>
          <p:cNvPr id="16" name="Rectangle 21"/>
          <p:cNvSpPr/>
          <p:nvPr/>
        </p:nvSpPr>
        <p:spPr>
          <a:xfrm>
            <a:off x="4774438" y="3809566"/>
            <a:ext cx="342868" cy="2022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50</a:t>
            </a:r>
            <a:endParaRPr lang="da-DK" dirty="0"/>
          </a:p>
        </p:txBody>
      </p:sp>
      <p:sp>
        <p:nvSpPr>
          <p:cNvPr id="17" name="Rectangle 22"/>
          <p:cNvSpPr/>
          <p:nvPr/>
        </p:nvSpPr>
        <p:spPr>
          <a:xfrm>
            <a:off x="4774438" y="4122932"/>
            <a:ext cx="342868" cy="2022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56</a:t>
            </a:r>
            <a:endParaRPr lang="da-DK" dirty="0"/>
          </a:p>
        </p:txBody>
      </p:sp>
      <p:sp>
        <p:nvSpPr>
          <p:cNvPr id="18" name="Rectangle 23"/>
          <p:cNvSpPr/>
          <p:nvPr/>
        </p:nvSpPr>
        <p:spPr>
          <a:xfrm>
            <a:off x="4774438" y="4438322"/>
            <a:ext cx="342868" cy="2022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46</a:t>
            </a:r>
            <a:endParaRPr lang="da-DK" dirty="0"/>
          </a:p>
        </p:txBody>
      </p:sp>
      <p:sp>
        <p:nvSpPr>
          <p:cNvPr id="19" name="Rectangle 24"/>
          <p:cNvSpPr/>
          <p:nvPr/>
        </p:nvSpPr>
        <p:spPr>
          <a:xfrm>
            <a:off x="4774438" y="4753982"/>
            <a:ext cx="342868" cy="2022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50</a:t>
            </a:r>
            <a:endParaRPr lang="da-DK" dirty="0"/>
          </a:p>
        </p:txBody>
      </p:sp>
      <p:sp>
        <p:nvSpPr>
          <p:cNvPr id="20" name="Rectangle 25"/>
          <p:cNvSpPr/>
          <p:nvPr/>
        </p:nvSpPr>
        <p:spPr>
          <a:xfrm>
            <a:off x="4774438" y="5067348"/>
            <a:ext cx="342868" cy="2022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45</a:t>
            </a:r>
            <a:endParaRPr lang="da-DK" dirty="0"/>
          </a:p>
        </p:txBody>
      </p:sp>
      <p:sp>
        <p:nvSpPr>
          <p:cNvPr id="21" name="textruta 20"/>
          <p:cNvSpPr txBox="1"/>
          <p:nvPr/>
        </p:nvSpPr>
        <p:spPr>
          <a:xfrm>
            <a:off x="1028700" y="5945337"/>
            <a:ext cx="5860473" cy="523220"/>
          </a:xfrm>
          <a:prstGeom prst="rect">
            <a:avLst/>
          </a:prstGeom>
          <a:noFill/>
        </p:spPr>
        <p:txBody>
          <a:bodyPr wrap="square" rtlCol="0">
            <a:spAutoFit/>
          </a:bodyPr>
          <a:lstStyle/>
          <a:p>
            <a:r>
              <a:rPr lang="sv-SE" sz="1200" dirty="0" smtClean="0">
                <a:solidFill>
                  <a:schemeClr val="bg1">
                    <a:lumMod val="50000"/>
                  </a:schemeClr>
                </a:solidFill>
              </a:rPr>
              <a:t>*</a:t>
            </a:r>
            <a:r>
              <a:rPr lang="sv-SE" sz="1200" dirty="0" err="1" smtClean="0">
                <a:solidFill>
                  <a:schemeClr val="bg1">
                    <a:lumMod val="50000"/>
                  </a:schemeClr>
                </a:solidFill>
              </a:rPr>
              <a:t>Userneeds</a:t>
            </a:r>
            <a:r>
              <a:rPr lang="sv-SE" sz="1200" dirty="0" smtClean="0">
                <a:solidFill>
                  <a:schemeClr val="bg1">
                    <a:lumMod val="50000"/>
                  </a:schemeClr>
                </a:solidFill>
              </a:rPr>
              <a:t> Index = Beräkning: (4*100)+(3*66,66)+(2*33,33)+(1*0) =&gt; Index XX</a:t>
            </a:r>
          </a:p>
          <a:p>
            <a:endParaRPr lang="sv-SE" sz="1600" b="1" dirty="0" err="1" smtClean="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fade">
                                      <p:cBhvr>
                                        <p:cTn id="20" dur="500"/>
                                        <p:tgtEl>
                                          <p:spTgt spid="1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Effect transition="in" filter="fade">
                                      <p:cBhvr>
                                        <p:cTn id="25" dur="500"/>
                                        <p:tgtEl>
                                          <p:spTgt spid="10">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xEl>
                                              <p:pRg st="6" end="6"/>
                                            </p:txEl>
                                          </p:spTgt>
                                        </p:tgtEl>
                                        <p:attrNameLst>
                                          <p:attrName>style.visibility</p:attrName>
                                        </p:attrNameLst>
                                      </p:cBhvr>
                                      <p:to>
                                        <p:strVal val="visible"/>
                                      </p:to>
                                    </p:set>
                                    <p:animEffect transition="in" filter="fade">
                                      <p:cBhvr>
                                        <p:cTn id="30" dur="500"/>
                                        <p:tgtEl>
                                          <p:spTgt spid="10">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xEl>
                                              <p:pRg st="8" end="8"/>
                                            </p:txEl>
                                          </p:spTgt>
                                        </p:tgtEl>
                                        <p:attrNameLst>
                                          <p:attrName>style.visibility</p:attrName>
                                        </p:attrNameLst>
                                      </p:cBhvr>
                                      <p:to>
                                        <p:strVal val="visible"/>
                                      </p:to>
                                    </p:set>
                                    <p:animEffect transition="in" filter="fade">
                                      <p:cBhvr>
                                        <p:cTn id="35" dur="500"/>
                                        <p:tgtEl>
                                          <p:spTgt spid="10">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
                                            <p:txEl>
                                              <p:pRg st="10" end="10"/>
                                            </p:txEl>
                                          </p:spTgt>
                                        </p:tgtEl>
                                        <p:attrNameLst>
                                          <p:attrName>style.visibility</p:attrName>
                                        </p:attrNameLst>
                                      </p:cBhvr>
                                      <p:to>
                                        <p:strVal val="visible"/>
                                      </p:to>
                                    </p:set>
                                    <p:animEffect transition="in" filter="fade">
                                      <p:cBhvr>
                                        <p:cTn id="40" dur="500"/>
                                        <p:tgtEl>
                                          <p:spTgt spid="10">
                                            <p:txEl>
                                              <p:pRg st="10" end="1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
                                            <p:txEl>
                                              <p:pRg st="12" end="12"/>
                                            </p:txEl>
                                          </p:spTgt>
                                        </p:tgtEl>
                                        <p:attrNameLst>
                                          <p:attrName>style.visibility</p:attrName>
                                        </p:attrNameLst>
                                      </p:cBhvr>
                                      <p:to>
                                        <p:strVal val="visible"/>
                                      </p:to>
                                    </p:set>
                                    <p:animEffect transition="in" filter="fade">
                                      <p:cBhvr>
                                        <p:cTn id="45" dur="500"/>
                                        <p:tgtEl>
                                          <p:spTgt spid="10">
                                            <p:txEl>
                                              <p:pRg st="12" end="1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0">
                                            <p:txEl>
                                              <p:pRg st="14" end="14"/>
                                            </p:txEl>
                                          </p:spTgt>
                                        </p:tgtEl>
                                        <p:attrNameLst>
                                          <p:attrName>style.visibility</p:attrName>
                                        </p:attrNameLst>
                                      </p:cBhvr>
                                      <p:to>
                                        <p:strVal val="visible"/>
                                      </p:to>
                                    </p:set>
                                    <p:animEffect transition="in" filter="fade">
                                      <p:cBhvr>
                                        <p:cTn id="50" dur="500"/>
                                        <p:tgtEl>
                                          <p:spTgt spid="10">
                                            <p:txEl>
                                              <p:pRg st="14" end="1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0">
                                            <p:txEl>
                                              <p:pRg st="16" end="16"/>
                                            </p:txEl>
                                          </p:spTgt>
                                        </p:tgtEl>
                                        <p:attrNameLst>
                                          <p:attrName>style.visibility</p:attrName>
                                        </p:attrNameLst>
                                      </p:cBhvr>
                                      <p:to>
                                        <p:strVal val="visible"/>
                                      </p:to>
                                    </p:set>
                                    <p:animEffect transition="in" filter="fade">
                                      <p:cBhvr>
                                        <p:cTn id="55" dur="500"/>
                                        <p:tgtEl>
                                          <p:spTgt spid="10">
                                            <p:txEl>
                                              <p:pRg st="16" end="16"/>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8" grpId="0">
        <p:bldAsOne/>
      </p:bldGraphic>
      <p:bldP spid="15" grpId="0" animBg="1"/>
      <p:bldP spid="16" grpId="0" animBg="1"/>
      <p:bldP spid="17" grpId="0" animBg="1"/>
      <p:bldP spid="18" grpId="0" animBg="1"/>
      <p:bldP spid="19" grpId="0" animBg="1"/>
      <p:bldP spid="20"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4"/>
          </p:nvPr>
        </p:nvSpPr>
        <p:spPr/>
        <p:txBody>
          <a:bodyPr/>
          <a:lstStyle/>
          <a:p>
            <a:fld id="{CCB980A4-8073-2E47-BD49-CDC58DACAC28}" type="slidenum">
              <a:rPr lang="sv-SE" smtClean="0"/>
              <a:pPr/>
              <a:t>47</a:t>
            </a:fld>
            <a:endParaRPr lang="sv-SE" dirty="0"/>
          </a:p>
        </p:txBody>
      </p:sp>
      <p:sp>
        <p:nvSpPr>
          <p:cNvPr id="4" name="Platshållare för sidfot 3"/>
          <p:cNvSpPr>
            <a:spLocks noGrp="1"/>
          </p:cNvSpPr>
          <p:nvPr>
            <p:ph type="ftr" sz="quarter" idx="15"/>
          </p:nvPr>
        </p:nvSpPr>
        <p:spPr/>
        <p:txBody>
          <a:bodyPr/>
          <a:lstStyle/>
          <a:p>
            <a:r>
              <a:rPr lang="en-GB" smtClean="0"/>
              <a:t>HÅLLBAR STAD – ÖPPEN FÖR VÄRLDEN </a:t>
            </a:r>
            <a:endParaRPr lang="en-GB" dirty="0"/>
          </a:p>
        </p:txBody>
      </p:sp>
      <p:graphicFrame>
        <p:nvGraphicFramePr>
          <p:cNvPr id="6" name="Frequency"/>
          <p:cNvGraphicFramePr>
            <a:graphicFrameLocks/>
          </p:cNvGraphicFramePr>
          <p:nvPr>
            <p:extLst>
              <p:ext uri="{D42A27DB-BD31-4B8C-83A1-F6EECF244321}">
                <p14:modId xmlns:p14="http://schemas.microsoft.com/office/powerpoint/2010/main" xmlns="" val="820792219"/>
              </p:ext>
            </p:extLst>
          </p:nvPr>
        </p:nvGraphicFramePr>
        <p:xfrm>
          <a:off x="486497" y="1148665"/>
          <a:ext cx="4637084" cy="2439669"/>
        </p:xfrm>
        <a:graphic>
          <a:graphicData uri="http://schemas.openxmlformats.org/drawingml/2006/chart">
            <c:chart xmlns:c="http://schemas.openxmlformats.org/drawingml/2006/chart" xmlns:r="http://schemas.openxmlformats.org/officeDocument/2006/relationships" r:id="rId2"/>
          </a:graphicData>
        </a:graphic>
      </p:graphicFrame>
      <p:sp>
        <p:nvSpPr>
          <p:cNvPr id="7" name="Modern answers"/>
          <p:cNvSpPr txBox="1"/>
          <p:nvPr/>
        </p:nvSpPr>
        <p:spPr>
          <a:xfrm>
            <a:off x="3323580" y="5618099"/>
            <a:ext cx="1800000" cy="215444"/>
          </a:xfrm>
          <a:prstGeom prst="rect">
            <a:avLst/>
          </a:prstGeom>
          <a:noFill/>
          <a:ln>
            <a:noFill/>
          </a:ln>
        </p:spPr>
        <p:txBody>
          <a:bodyPr wrap="square" rtlCol="0">
            <a:spAutoFit/>
          </a:bodyPr>
          <a:lstStyle/>
          <a:p>
            <a:pPr algn="r"/>
            <a:r>
              <a:rPr lang="en-GB" sz="800" dirty="0">
                <a:solidFill>
                  <a:srgbClr val="797979"/>
                </a:solidFill>
                <a:latin typeface="Calibri Light"/>
              </a:rPr>
              <a:t> </a:t>
            </a:r>
            <a:r>
              <a:rPr lang="en-US" sz="800" i="1" dirty="0">
                <a:solidFill>
                  <a:srgbClr val="797979"/>
                </a:solidFill>
                <a:latin typeface="Calibri Light"/>
              </a:rPr>
              <a:t> </a:t>
            </a:r>
            <a:r>
              <a:rPr lang="en-US" sz="800" i="1" dirty="0" err="1">
                <a:solidFill>
                  <a:srgbClr val="797979"/>
                </a:solidFill>
                <a:latin typeface="Calibri Light"/>
              </a:rPr>
              <a:t>Antal</a:t>
            </a:r>
            <a:r>
              <a:rPr lang="en-US" sz="800" i="1" dirty="0">
                <a:solidFill>
                  <a:srgbClr val="797979"/>
                </a:solidFill>
                <a:latin typeface="Calibri Light"/>
              </a:rPr>
              <a:t> </a:t>
            </a:r>
            <a:r>
              <a:rPr lang="en-US" sz="800" i="1" dirty="0" err="1">
                <a:solidFill>
                  <a:srgbClr val="797979"/>
                </a:solidFill>
                <a:latin typeface="Calibri Light"/>
              </a:rPr>
              <a:t>svar</a:t>
            </a:r>
            <a:r>
              <a:rPr lang="en-US" sz="800" i="1" dirty="0">
                <a:solidFill>
                  <a:srgbClr val="797979"/>
                </a:solidFill>
                <a:latin typeface="Calibri Light"/>
              </a:rPr>
              <a:t>: 4 668 </a:t>
            </a:r>
            <a:endParaRPr lang="en-GB" sz="800" dirty="0">
              <a:solidFill>
                <a:srgbClr val="797979"/>
              </a:solidFill>
            </a:endParaRPr>
          </a:p>
        </p:txBody>
      </p:sp>
      <p:graphicFrame>
        <p:nvGraphicFramePr>
          <p:cNvPr id="8" name="Frequency"/>
          <p:cNvGraphicFramePr>
            <a:graphicFrameLocks/>
          </p:cNvGraphicFramePr>
          <p:nvPr>
            <p:extLst>
              <p:ext uri="{D42A27DB-BD31-4B8C-83A1-F6EECF244321}">
                <p14:modId xmlns:p14="http://schemas.microsoft.com/office/powerpoint/2010/main" xmlns="" val="1200353893"/>
              </p:ext>
            </p:extLst>
          </p:nvPr>
        </p:nvGraphicFramePr>
        <p:xfrm>
          <a:off x="65808" y="3438340"/>
          <a:ext cx="5057772" cy="2121219"/>
        </p:xfrm>
        <a:graphic>
          <a:graphicData uri="http://schemas.openxmlformats.org/drawingml/2006/chart">
            <c:chart xmlns:c="http://schemas.openxmlformats.org/drawingml/2006/chart" xmlns:r="http://schemas.openxmlformats.org/officeDocument/2006/relationships" r:id="rId3"/>
          </a:graphicData>
        </a:graphic>
      </p:graphicFrame>
      <p:sp>
        <p:nvSpPr>
          <p:cNvPr id="9" name="Open answers"/>
          <p:cNvSpPr txBox="1"/>
          <p:nvPr/>
        </p:nvSpPr>
        <p:spPr>
          <a:xfrm>
            <a:off x="5437908" y="774000"/>
            <a:ext cx="3679824" cy="307777"/>
          </a:xfrm>
          <a:prstGeom prst="rect">
            <a:avLst/>
          </a:prstGeom>
          <a:noFill/>
        </p:spPr>
        <p:txBody>
          <a:bodyPr wrap="square" rtlCol="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sv-SE" sz="1400" dirty="0">
                <a:solidFill>
                  <a:srgbClr val="797979">
                    <a:lumMod val="75000"/>
                  </a:srgbClr>
                </a:solidFill>
              </a:rPr>
              <a:t>Vad säger användarna?</a:t>
            </a:r>
            <a:endParaRPr lang="sv-SE" sz="1400" dirty="0">
              <a:solidFill>
                <a:srgbClr val="797979">
                  <a:lumMod val="75000"/>
                </a:srgbClr>
              </a:solidFill>
              <a:latin typeface="Calibri Light" panose="020F0302020204030204"/>
            </a:endParaRPr>
          </a:p>
        </p:txBody>
      </p:sp>
      <p:sp>
        <p:nvSpPr>
          <p:cNvPr id="10" name="Open answers"/>
          <p:cNvSpPr txBox="1"/>
          <p:nvPr/>
        </p:nvSpPr>
        <p:spPr>
          <a:xfrm>
            <a:off x="5437908" y="1190084"/>
            <a:ext cx="3679824" cy="4862870"/>
          </a:xfrm>
          <a:prstGeom prst="rect">
            <a:avLst/>
          </a:prstGeom>
          <a:noFill/>
        </p:spPr>
        <p:txBody>
          <a:bodyPr wrap="square" rtlCol="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charset="0"/>
              <a:buChar char="•"/>
            </a:pPr>
            <a:r>
              <a:rPr lang="sv-SE" sz="1000" i="1" dirty="0">
                <a:solidFill>
                  <a:schemeClr val="tx1">
                    <a:lumMod val="75000"/>
                    <a:lumOff val="25000"/>
                  </a:schemeClr>
                </a:solidFill>
              </a:rPr>
              <a:t>Rubriker och bilder kan vara mer tilltalande. (Desktop)</a:t>
            </a:r>
          </a:p>
          <a:p>
            <a:pPr marL="171450" indent="-171450">
              <a:buFont typeface="Arial" charset="0"/>
              <a:buChar char="•"/>
            </a:pPr>
            <a:endParaRPr lang="sv-SE" sz="1000" i="1" dirty="0">
              <a:solidFill>
                <a:schemeClr val="tx1">
                  <a:lumMod val="75000"/>
                  <a:lumOff val="25000"/>
                </a:schemeClr>
              </a:solidFill>
            </a:endParaRPr>
          </a:p>
          <a:p>
            <a:pPr marL="171450" indent="-171450">
              <a:buFont typeface="Arial" charset="0"/>
              <a:buChar char="•"/>
            </a:pPr>
            <a:r>
              <a:rPr lang="sv-SE" sz="1000" i="1" dirty="0">
                <a:solidFill>
                  <a:schemeClr val="tx1">
                    <a:lumMod val="75000"/>
                    <a:lumOff val="25000"/>
                  </a:schemeClr>
                </a:solidFill>
              </a:rPr>
              <a:t>Ge vägledning till upplägget av sidan. Bilder &amp;  illustrationer. (Mobile)</a:t>
            </a:r>
          </a:p>
          <a:p>
            <a:pPr marL="171450" indent="-171450">
              <a:buFont typeface="Arial" charset="0"/>
              <a:buChar char="•"/>
            </a:pPr>
            <a:endParaRPr lang="sv-SE" sz="1000" i="1" dirty="0">
              <a:solidFill>
                <a:schemeClr val="tx1">
                  <a:lumMod val="75000"/>
                  <a:lumOff val="25000"/>
                </a:schemeClr>
              </a:solidFill>
            </a:endParaRPr>
          </a:p>
          <a:p>
            <a:pPr marL="171450" indent="-171450">
              <a:buFont typeface="Arial" charset="0"/>
              <a:buChar char="•"/>
            </a:pPr>
            <a:r>
              <a:rPr lang="sv-SE" sz="1000" i="1" dirty="0">
                <a:solidFill>
                  <a:schemeClr val="tx1">
                    <a:lumMod val="75000"/>
                    <a:lumOff val="25000"/>
                  </a:schemeClr>
                </a:solidFill>
              </a:rPr>
              <a:t>Var mer interaktiv (och aktiv) och använd mer bilder/video. Det gör webbplatsen mer spännande! (Desktop)</a:t>
            </a:r>
          </a:p>
          <a:p>
            <a:pPr marL="171450" indent="-171450">
              <a:buFont typeface="Arial" charset="0"/>
              <a:buChar char="•"/>
            </a:pPr>
            <a:endParaRPr lang="sv-SE" sz="1000" i="1" dirty="0">
              <a:solidFill>
                <a:schemeClr val="tx1">
                  <a:lumMod val="75000"/>
                  <a:lumOff val="25000"/>
                </a:schemeClr>
              </a:solidFill>
            </a:endParaRPr>
          </a:p>
          <a:p>
            <a:pPr marL="171450" indent="-171450">
              <a:buFont typeface="Arial" charset="0"/>
              <a:buChar char="•"/>
            </a:pPr>
            <a:r>
              <a:rPr lang="sv-SE" sz="1000" i="1" dirty="0">
                <a:solidFill>
                  <a:schemeClr val="tx1">
                    <a:lumMod val="75000"/>
                    <a:lumOff val="25000"/>
                  </a:schemeClr>
                </a:solidFill>
              </a:rPr>
              <a:t>Visuellt bör hemsidan förbättras markant för äldre, sjuka och alla andra. (Desktop)</a:t>
            </a:r>
          </a:p>
          <a:p>
            <a:pPr marL="171450" indent="-171450">
              <a:buFont typeface="Arial" charset="0"/>
              <a:buChar char="•"/>
            </a:pPr>
            <a:endParaRPr lang="sv-SE" sz="1000" i="1" dirty="0">
              <a:solidFill>
                <a:schemeClr val="tx1">
                  <a:lumMod val="75000"/>
                  <a:lumOff val="25000"/>
                </a:schemeClr>
              </a:solidFill>
            </a:endParaRPr>
          </a:p>
          <a:p>
            <a:pPr marL="171450" indent="-171450">
              <a:buFont typeface="Arial" charset="0"/>
              <a:buChar char="•"/>
            </a:pPr>
            <a:r>
              <a:rPr lang="sv-SE" sz="1000" i="1" dirty="0">
                <a:solidFill>
                  <a:schemeClr val="tx1">
                    <a:lumMod val="75000"/>
                    <a:lumOff val="25000"/>
                  </a:schemeClr>
                </a:solidFill>
              </a:rPr>
              <a:t>Utgå från att ni är till för medborgarna, och att även personer med kognitiva svårigheter och äldre barn ska kunna hitta set de söker! (Desktop)</a:t>
            </a:r>
          </a:p>
          <a:p>
            <a:pPr marL="171450" indent="-171450">
              <a:buFont typeface="Arial" charset="0"/>
              <a:buChar char="•"/>
            </a:pPr>
            <a:endParaRPr lang="sv-SE" sz="1000" i="1" dirty="0">
              <a:solidFill>
                <a:schemeClr val="tx1">
                  <a:lumMod val="75000"/>
                  <a:lumOff val="25000"/>
                </a:schemeClr>
              </a:solidFill>
            </a:endParaRPr>
          </a:p>
          <a:p>
            <a:pPr marL="171450" indent="-171450">
              <a:buFont typeface="Arial" charset="0"/>
              <a:buChar char="•"/>
            </a:pPr>
            <a:r>
              <a:rPr lang="sv-SE" sz="1000" i="1" dirty="0">
                <a:solidFill>
                  <a:schemeClr val="tx1">
                    <a:lumMod val="75000"/>
                    <a:lumOff val="25000"/>
                  </a:schemeClr>
                </a:solidFill>
              </a:rPr>
              <a:t>Interaktiva inslag som man kan ha som alternativ tex vid funktionshinder etc. (Desktop)</a:t>
            </a:r>
          </a:p>
          <a:p>
            <a:pPr marL="171450" indent="-171450">
              <a:buFont typeface="Arial" charset="0"/>
              <a:buChar char="•"/>
            </a:pPr>
            <a:endParaRPr lang="sv-SE" sz="1000" i="1" dirty="0">
              <a:solidFill>
                <a:schemeClr val="tx1">
                  <a:lumMod val="75000"/>
                  <a:lumOff val="25000"/>
                </a:schemeClr>
              </a:solidFill>
            </a:endParaRPr>
          </a:p>
          <a:p>
            <a:pPr marL="171450" indent="-171450">
              <a:buFont typeface="Arial" charset="0"/>
              <a:buChar char="•"/>
            </a:pPr>
            <a:r>
              <a:rPr lang="sv-SE" sz="1000" i="1" dirty="0">
                <a:solidFill>
                  <a:schemeClr val="tx1">
                    <a:lumMod val="75000"/>
                    <a:lumOff val="25000"/>
                  </a:schemeClr>
                </a:solidFill>
              </a:rPr>
              <a:t>Bättre konkret information om vad varje stadsdel erbjuder invånarna tex </a:t>
            </a:r>
            <a:r>
              <a:rPr lang="sv-SE" sz="1000" i="1" dirty="0" err="1">
                <a:solidFill>
                  <a:schemeClr val="tx1">
                    <a:lumMod val="75000"/>
                    <a:lumOff val="25000"/>
                  </a:schemeClr>
                </a:solidFill>
              </a:rPr>
              <a:t>inm</a:t>
            </a:r>
            <a:r>
              <a:rPr lang="sv-SE" sz="1000" i="1" dirty="0">
                <a:solidFill>
                  <a:schemeClr val="tx1">
                    <a:lumMod val="75000"/>
                    <a:lumOff val="25000"/>
                  </a:schemeClr>
                </a:solidFill>
              </a:rPr>
              <a:t> socialtjänsten-Föräldragrupp, friskvård. Inte så generellt </a:t>
            </a:r>
            <a:r>
              <a:rPr lang="sv-SE" sz="1000" i="1" dirty="0" err="1">
                <a:solidFill>
                  <a:schemeClr val="tx1">
                    <a:lumMod val="75000"/>
                    <a:lumOff val="25000"/>
                  </a:schemeClr>
                </a:solidFill>
              </a:rPr>
              <a:t>formulrat</a:t>
            </a:r>
            <a:r>
              <a:rPr lang="sv-SE" sz="1000" i="1" dirty="0">
                <a:solidFill>
                  <a:schemeClr val="tx1">
                    <a:lumMod val="75000"/>
                    <a:lumOff val="25000"/>
                  </a:schemeClr>
                </a:solidFill>
              </a:rPr>
              <a:t> som det är dag. (</a:t>
            </a:r>
            <a:r>
              <a:rPr lang="sv-SE" sz="1000" i="1" dirty="0" err="1">
                <a:solidFill>
                  <a:schemeClr val="tx1">
                    <a:lumMod val="75000"/>
                    <a:lumOff val="25000"/>
                  </a:schemeClr>
                </a:solidFill>
              </a:rPr>
              <a:t>Tablet</a:t>
            </a:r>
            <a:r>
              <a:rPr lang="sv-SE" sz="1000" i="1" dirty="0">
                <a:solidFill>
                  <a:schemeClr val="tx1">
                    <a:lumMod val="75000"/>
                    <a:lumOff val="25000"/>
                  </a:schemeClr>
                </a:solidFill>
              </a:rPr>
              <a:t>)</a:t>
            </a:r>
          </a:p>
          <a:p>
            <a:pPr marL="171450" indent="-171450">
              <a:buFont typeface="Arial" charset="0"/>
              <a:buChar char="•"/>
            </a:pPr>
            <a:endParaRPr lang="sv-SE" sz="1000" i="1" dirty="0">
              <a:solidFill>
                <a:schemeClr val="tx1">
                  <a:lumMod val="75000"/>
                  <a:lumOff val="25000"/>
                </a:schemeClr>
              </a:solidFill>
            </a:endParaRPr>
          </a:p>
          <a:p>
            <a:pPr marL="171450" indent="-171450">
              <a:buFont typeface="Arial" charset="0"/>
              <a:buChar char="•"/>
            </a:pPr>
            <a:r>
              <a:rPr lang="sv-SE" sz="1000" i="1" dirty="0">
                <a:solidFill>
                  <a:schemeClr val="tx1">
                    <a:lumMod val="75000"/>
                    <a:lumOff val="25000"/>
                  </a:schemeClr>
                </a:solidFill>
              </a:rPr>
              <a:t>Rensa bort många av fyrkanterna/ boxarna med text. Är alldeles för mycket text. (</a:t>
            </a:r>
            <a:r>
              <a:rPr lang="sv-SE" sz="1000" i="1" dirty="0" err="1">
                <a:solidFill>
                  <a:schemeClr val="tx1">
                    <a:lumMod val="75000"/>
                    <a:lumOff val="25000"/>
                  </a:schemeClr>
                </a:solidFill>
              </a:rPr>
              <a:t>Tablet</a:t>
            </a:r>
            <a:r>
              <a:rPr lang="sv-SE" sz="1000" i="1" dirty="0">
                <a:solidFill>
                  <a:schemeClr val="tx1">
                    <a:lumMod val="75000"/>
                    <a:lumOff val="25000"/>
                  </a:schemeClr>
                </a:solidFill>
              </a:rPr>
              <a:t>)</a:t>
            </a:r>
          </a:p>
          <a:p>
            <a:pPr marL="171450" indent="-171450">
              <a:buFont typeface="Arial" charset="0"/>
              <a:buChar char="•"/>
            </a:pPr>
            <a:endParaRPr lang="sv-SE" sz="1000" i="1" dirty="0">
              <a:solidFill>
                <a:schemeClr val="tx1">
                  <a:lumMod val="75000"/>
                  <a:lumOff val="25000"/>
                </a:schemeClr>
              </a:solidFill>
            </a:endParaRPr>
          </a:p>
          <a:p>
            <a:pPr marL="171450" indent="-171450">
              <a:buFont typeface="Arial" charset="0"/>
              <a:buChar char="•"/>
            </a:pPr>
            <a:r>
              <a:rPr lang="sv-SE" sz="1000" i="1" dirty="0">
                <a:solidFill>
                  <a:schemeClr val="tx1">
                    <a:lumMod val="75000"/>
                    <a:lumOff val="25000"/>
                  </a:schemeClr>
                </a:solidFill>
              </a:rPr>
              <a:t>Tråkigt men tänkt att ge snabb och tydlig samhällsservice. Därför vill jag gärna se mer av rullgardiner och en kanonbra sökfunktion. (Desktop)</a:t>
            </a:r>
          </a:p>
          <a:p>
            <a:endParaRPr lang="sv-SE" sz="1000" i="1" dirty="0">
              <a:solidFill>
                <a:schemeClr val="tx2">
                  <a:lumMod val="50000"/>
                </a:schemeClr>
              </a:solidFill>
            </a:endParaRPr>
          </a:p>
          <a:p>
            <a:endParaRPr lang="sv-SE" sz="1000" i="1" dirty="0">
              <a:solidFill>
                <a:schemeClr val="tx2">
                  <a:lumMod val="50000"/>
                </a:schemeClr>
              </a:solidFill>
            </a:endParaRPr>
          </a:p>
          <a:p>
            <a:endParaRPr lang="sv-SE" sz="1000" i="1" dirty="0">
              <a:solidFill>
                <a:schemeClr val="tx2">
                  <a:lumMod val="50000"/>
                </a:schemeClr>
              </a:solidFill>
            </a:endParaRPr>
          </a:p>
        </p:txBody>
      </p:sp>
      <p:sp>
        <p:nvSpPr>
          <p:cNvPr id="11" name="Rectangle 30"/>
          <p:cNvSpPr/>
          <p:nvPr/>
        </p:nvSpPr>
        <p:spPr>
          <a:xfrm>
            <a:off x="4652132" y="1242690"/>
            <a:ext cx="342868" cy="34164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51*</a:t>
            </a:r>
            <a:endParaRPr lang="da-DK" dirty="0"/>
          </a:p>
        </p:txBody>
      </p:sp>
      <p:sp>
        <p:nvSpPr>
          <p:cNvPr id="12" name="Rectangle 31"/>
          <p:cNvSpPr/>
          <p:nvPr/>
        </p:nvSpPr>
        <p:spPr>
          <a:xfrm>
            <a:off x="4652132" y="1773309"/>
            <a:ext cx="342868" cy="34164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55</a:t>
            </a:r>
            <a:endParaRPr lang="da-DK" dirty="0"/>
          </a:p>
        </p:txBody>
      </p:sp>
      <p:sp>
        <p:nvSpPr>
          <p:cNvPr id="13" name="Rectangle 32"/>
          <p:cNvSpPr/>
          <p:nvPr/>
        </p:nvSpPr>
        <p:spPr>
          <a:xfrm>
            <a:off x="4652132" y="2304355"/>
            <a:ext cx="342868" cy="34164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52</a:t>
            </a:r>
            <a:endParaRPr lang="da-DK" dirty="0"/>
          </a:p>
        </p:txBody>
      </p:sp>
      <p:sp>
        <p:nvSpPr>
          <p:cNvPr id="14" name="Rectangle 33"/>
          <p:cNvSpPr/>
          <p:nvPr/>
        </p:nvSpPr>
        <p:spPr>
          <a:xfrm>
            <a:off x="4649746" y="3493909"/>
            <a:ext cx="342868" cy="2022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50*</a:t>
            </a:r>
            <a:endParaRPr lang="da-DK" dirty="0"/>
          </a:p>
        </p:txBody>
      </p:sp>
      <p:sp>
        <p:nvSpPr>
          <p:cNvPr id="15" name="Rectangle 34"/>
          <p:cNvSpPr/>
          <p:nvPr/>
        </p:nvSpPr>
        <p:spPr>
          <a:xfrm>
            <a:off x="4649746" y="3809569"/>
            <a:ext cx="342868" cy="2022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56</a:t>
            </a:r>
            <a:endParaRPr lang="da-DK" dirty="0"/>
          </a:p>
        </p:txBody>
      </p:sp>
      <p:sp>
        <p:nvSpPr>
          <p:cNvPr id="16" name="Rectangle 35"/>
          <p:cNvSpPr/>
          <p:nvPr/>
        </p:nvSpPr>
        <p:spPr>
          <a:xfrm>
            <a:off x="4649746" y="4122935"/>
            <a:ext cx="342868" cy="2022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51</a:t>
            </a:r>
            <a:endParaRPr lang="da-DK" dirty="0"/>
          </a:p>
        </p:txBody>
      </p:sp>
      <p:sp>
        <p:nvSpPr>
          <p:cNvPr id="17" name="Rectangle 36"/>
          <p:cNvSpPr/>
          <p:nvPr/>
        </p:nvSpPr>
        <p:spPr>
          <a:xfrm>
            <a:off x="4649746" y="4438325"/>
            <a:ext cx="342868" cy="2022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55</a:t>
            </a:r>
            <a:endParaRPr lang="da-DK" dirty="0"/>
          </a:p>
        </p:txBody>
      </p:sp>
      <p:sp>
        <p:nvSpPr>
          <p:cNvPr id="18" name="Rectangle 37"/>
          <p:cNvSpPr/>
          <p:nvPr/>
        </p:nvSpPr>
        <p:spPr>
          <a:xfrm>
            <a:off x="4649746" y="4753985"/>
            <a:ext cx="342868" cy="2022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48</a:t>
            </a:r>
            <a:endParaRPr lang="da-DK" dirty="0"/>
          </a:p>
        </p:txBody>
      </p:sp>
      <p:sp>
        <p:nvSpPr>
          <p:cNvPr id="19" name="Rectangle 38"/>
          <p:cNvSpPr/>
          <p:nvPr/>
        </p:nvSpPr>
        <p:spPr>
          <a:xfrm>
            <a:off x="4649746" y="5067351"/>
            <a:ext cx="342868" cy="2022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52</a:t>
            </a:r>
            <a:endParaRPr lang="da-DK" dirty="0"/>
          </a:p>
        </p:txBody>
      </p:sp>
      <p:sp>
        <p:nvSpPr>
          <p:cNvPr id="20" name="Exciting_title"/>
          <p:cNvSpPr txBox="1"/>
          <p:nvPr/>
        </p:nvSpPr>
        <p:spPr>
          <a:xfrm>
            <a:off x="1167533" y="759600"/>
            <a:ext cx="3956050" cy="307777"/>
          </a:xfrm>
          <a:prstGeom prst="rect">
            <a:avLst/>
          </a:prstGeom>
          <a:noFill/>
        </p:spPr>
        <p:txBody>
          <a:bodyPr wrap="square" rtlCol="0">
            <a:spAutoFit/>
          </a:bodyPr>
          <a:lstStyle/>
          <a:p>
            <a:pPr lvl="0" algn="ctr"/>
            <a:r>
              <a:rPr lang="sv-SE" sz="1400" dirty="0">
                <a:solidFill>
                  <a:srgbClr val="5B5B5B"/>
                </a:solidFill>
              </a:rPr>
              <a:t>Spännande/Tråkig</a:t>
            </a:r>
            <a:endParaRPr lang="sv-SE" sz="1400" dirty="0">
              <a:solidFill>
                <a:srgbClr val="5B5B5B"/>
              </a:solidFill>
              <a:latin typeface="Calibri Light" panose="020F0302020204030204"/>
            </a:endParaRPr>
          </a:p>
        </p:txBody>
      </p:sp>
      <p:sp>
        <p:nvSpPr>
          <p:cNvPr id="21" name="textruta 20"/>
          <p:cNvSpPr txBox="1"/>
          <p:nvPr/>
        </p:nvSpPr>
        <p:spPr>
          <a:xfrm>
            <a:off x="1028700" y="5945337"/>
            <a:ext cx="5860473" cy="523220"/>
          </a:xfrm>
          <a:prstGeom prst="rect">
            <a:avLst/>
          </a:prstGeom>
          <a:noFill/>
        </p:spPr>
        <p:txBody>
          <a:bodyPr wrap="square" rtlCol="0">
            <a:spAutoFit/>
          </a:bodyPr>
          <a:lstStyle/>
          <a:p>
            <a:r>
              <a:rPr lang="sv-SE" sz="1200" dirty="0" smtClean="0">
                <a:solidFill>
                  <a:schemeClr val="bg1">
                    <a:lumMod val="50000"/>
                  </a:schemeClr>
                </a:solidFill>
              </a:rPr>
              <a:t>*</a:t>
            </a:r>
            <a:r>
              <a:rPr lang="sv-SE" sz="1200" dirty="0" err="1" smtClean="0">
                <a:solidFill>
                  <a:schemeClr val="bg1">
                    <a:lumMod val="50000"/>
                  </a:schemeClr>
                </a:solidFill>
              </a:rPr>
              <a:t>Userneeds</a:t>
            </a:r>
            <a:r>
              <a:rPr lang="sv-SE" sz="1200" dirty="0" smtClean="0">
                <a:solidFill>
                  <a:schemeClr val="bg1">
                    <a:lumMod val="50000"/>
                  </a:schemeClr>
                </a:solidFill>
              </a:rPr>
              <a:t> Index = Beräkning: (4*100)+(3*66,66)+(2*33,33)+(1*0) =&gt; Index XX</a:t>
            </a:r>
          </a:p>
          <a:p>
            <a:endParaRPr lang="sv-SE" sz="1600" b="1" dirty="0" err="1" smtClean="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fade">
                                      <p:cBhvr>
                                        <p:cTn id="33" dur="500"/>
                                        <p:tgtEl>
                                          <p:spTgt spid="10">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xEl>
                                              <p:pRg st="2" end="2"/>
                                            </p:txEl>
                                          </p:spTgt>
                                        </p:tgtEl>
                                        <p:attrNameLst>
                                          <p:attrName>style.visibility</p:attrName>
                                        </p:attrNameLst>
                                      </p:cBhvr>
                                      <p:to>
                                        <p:strVal val="visible"/>
                                      </p:to>
                                    </p:set>
                                    <p:animEffect transition="in" filter="fade">
                                      <p:cBhvr>
                                        <p:cTn id="38" dur="500"/>
                                        <p:tgtEl>
                                          <p:spTgt spid="10">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
                                            <p:txEl>
                                              <p:pRg st="4" end="4"/>
                                            </p:txEl>
                                          </p:spTgt>
                                        </p:tgtEl>
                                        <p:attrNameLst>
                                          <p:attrName>style.visibility</p:attrName>
                                        </p:attrNameLst>
                                      </p:cBhvr>
                                      <p:to>
                                        <p:strVal val="visible"/>
                                      </p:to>
                                    </p:set>
                                    <p:animEffect transition="in" filter="fade">
                                      <p:cBhvr>
                                        <p:cTn id="43" dur="500"/>
                                        <p:tgtEl>
                                          <p:spTgt spid="10">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
                                            <p:txEl>
                                              <p:pRg st="6" end="6"/>
                                            </p:txEl>
                                          </p:spTgt>
                                        </p:tgtEl>
                                        <p:attrNameLst>
                                          <p:attrName>style.visibility</p:attrName>
                                        </p:attrNameLst>
                                      </p:cBhvr>
                                      <p:to>
                                        <p:strVal val="visible"/>
                                      </p:to>
                                    </p:set>
                                    <p:animEffect transition="in" filter="fade">
                                      <p:cBhvr>
                                        <p:cTn id="48" dur="500"/>
                                        <p:tgtEl>
                                          <p:spTgt spid="10">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0">
                                            <p:txEl>
                                              <p:pRg st="8" end="8"/>
                                            </p:txEl>
                                          </p:spTgt>
                                        </p:tgtEl>
                                        <p:attrNameLst>
                                          <p:attrName>style.visibility</p:attrName>
                                        </p:attrNameLst>
                                      </p:cBhvr>
                                      <p:to>
                                        <p:strVal val="visible"/>
                                      </p:to>
                                    </p:set>
                                    <p:animEffect transition="in" filter="fade">
                                      <p:cBhvr>
                                        <p:cTn id="53" dur="500"/>
                                        <p:tgtEl>
                                          <p:spTgt spid="10">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
                                            <p:txEl>
                                              <p:pRg st="10" end="10"/>
                                            </p:txEl>
                                          </p:spTgt>
                                        </p:tgtEl>
                                        <p:attrNameLst>
                                          <p:attrName>style.visibility</p:attrName>
                                        </p:attrNameLst>
                                      </p:cBhvr>
                                      <p:to>
                                        <p:strVal val="visible"/>
                                      </p:to>
                                    </p:set>
                                    <p:animEffect transition="in" filter="fade">
                                      <p:cBhvr>
                                        <p:cTn id="58" dur="500"/>
                                        <p:tgtEl>
                                          <p:spTgt spid="10">
                                            <p:txEl>
                                              <p:pRg st="10" end="1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0">
                                            <p:txEl>
                                              <p:pRg st="12" end="12"/>
                                            </p:txEl>
                                          </p:spTgt>
                                        </p:tgtEl>
                                        <p:attrNameLst>
                                          <p:attrName>style.visibility</p:attrName>
                                        </p:attrNameLst>
                                      </p:cBhvr>
                                      <p:to>
                                        <p:strVal val="visible"/>
                                      </p:to>
                                    </p:set>
                                    <p:animEffect transition="in" filter="fade">
                                      <p:cBhvr>
                                        <p:cTn id="63" dur="500"/>
                                        <p:tgtEl>
                                          <p:spTgt spid="10">
                                            <p:txEl>
                                              <p:pRg st="12" end="1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0">
                                            <p:txEl>
                                              <p:pRg st="14" end="14"/>
                                            </p:txEl>
                                          </p:spTgt>
                                        </p:tgtEl>
                                        <p:attrNameLst>
                                          <p:attrName>style.visibility</p:attrName>
                                        </p:attrNameLst>
                                      </p:cBhvr>
                                      <p:to>
                                        <p:strVal val="visible"/>
                                      </p:to>
                                    </p:set>
                                    <p:animEffect transition="in" filter="fade">
                                      <p:cBhvr>
                                        <p:cTn id="68" dur="500"/>
                                        <p:tgtEl>
                                          <p:spTgt spid="10">
                                            <p:txEl>
                                              <p:pRg st="14" end="1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0">
                                            <p:txEl>
                                              <p:pRg st="16" end="16"/>
                                            </p:txEl>
                                          </p:spTgt>
                                        </p:tgtEl>
                                        <p:attrNameLst>
                                          <p:attrName>style.visibility</p:attrName>
                                        </p:attrNameLst>
                                      </p:cBhvr>
                                      <p:to>
                                        <p:strVal val="visible"/>
                                      </p:to>
                                    </p:set>
                                    <p:animEffect transition="in" filter="fade">
                                      <p:cBhvr>
                                        <p:cTn id="73" dur="500"/>
                                        <p:tgtEl>
                                          <p:spTgt spid="10">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8" grpId="0">
        <p:bldAsOne/>
      </p:bldGraphic>
      <p:bldP spid="14" grpId="0" animBg="1"/>
      <p:bldP spid="15" grpId="0" animBg="1"/>
      <p:bldP spid="16" grpId="0" animBg="1"/>
      <p:bldP spid="17" grpId="0" animBg="1"/>
      <p:bldP spid="18" grpId="0" animBg="1"/>
      <p:bldP spid="19"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4"/>
          </p:nvPr>
        </p:nvSpPr>
        <p:spPr/>
        <p:txBody>
          <a:bodyPr/>
          <a:lstStyle/>
          <a:p>
            <a:fld id="{CCB980A4-8073-2E47-BD49-CDC58DACAC28}" type="slidenum">
              <a:rPr lang="sv-SE" smtClean="0"/>
              <a:pPr/>
              <a:t>48</a:t>
            </a:fld>
            <a:endParaRPr lang="sv-SE" dirty="0"/>
          </a:p>
        </p:txBody>
      </p:sp>
      <p:sp>
        <p:nvSpPr>
          <p:cNvPr id="4" name="Platshållare för sidfot 3"/>
          <p:cNvSpPr>
            <a:spLocks noGrp="1"/>
          </p:cNvSpPr>
          <p:nvPr>
            <p:ph type="ftr" sz="quarter" idx="15"/>
          </p:nvPr>
        </p:nvSpPr>
        <p:spPr/>
        <p:txBody>
          <a:bodyPr/>
          <a:lstStyle/>
          <a:p>
            <a:r>
              <a:rPr lang="en-GB" smtClean="0"/>
              <a:t>HÅLLBAR STAD – ÖPPEN FÖR VÄRLDEN </a:t>
            </a:r>
            <a:endParaRPr lang="en-GB" dirty="0"/>
          </a:p>
        </p:txBody>
      </p:sp>
      <p:sp>
        <p:nvSpPr>
          <p:cNvPr id="6" name="Organisation_title"/>
          <p:cNvSpPr txBox="1"/>
          <p:nvPr/>
        </p:nvSpPr>
        <p:spPr>
          <a:xfrm>
            <a:off x="1514185" y="759600"/>
            <a:ext cx="3578225" cy="307777"/>
          </a:xfrm>
          <a:prstGeom prst="rect">
            <a:avLst/>
          </a:prstGeom>
          <a:noFill/>
        </p:spPr>
        <p:txBody>
          <a:bodyPr wrap="square" rtlCol="0">
            <a:spAutoFit/>
          </a:bodyPr>
          <a:lstStyle/>
          <a:p>
            <a:pPr algn="ctr"/>
            <a:r>
              <a:rPr lang="sv-SE" sz="1400" dirty="0">
                <a:solidFill>
                  <a:srgbClr val="5B5B5B"/>
                </a:solidFill>
              </a:rPr>
              <a:t>Modern/Föråldrad</a:t>
            </a:r>
            <a:endParaRPr lang="sv-SE" sz="1400" dirty="0">
              <a:solidFill>
                <a:srgbClr val="5B5B5B"/>
              </a:solidFill>
              <a:latin typeface="Calibri Light"/>
              <a:cs typeface="Calibri Light"/>
            </a:endParaRPr>
          </a:p>
        </p:txBody>
      </p:sp>
      <p:sp>
        <p:nvSpPr>
          <p:cNvPr id="7" name="Open answers"/>
          <p:cNvSpPr txBox="1"/>
          <p:nvPr/>
        </p:nvSpPr>
        <p:spPr>
          <a:xfrm>
            <a:off x="5406735" y="774000"/>
            <a:ext cx="3679824" cy="307777"/>
          </a:xfrm>
          <a:prstGeom prst="rect">
            <a:avLst/>
          </a:prstGeom>
          <a:noFill/>
        </p:spPr>
        <p:txBody>
          <a:bodyPr wrap="square" rtlCol="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sv-SE" sz="1400" dirty="0">
                <a:solidFill>
                  <a:srgbClr val="797979">
                    <a:lumMod val="75000"/>
                  </a:srgbClr>
                </a:solidFill>
              </a:rPr>
              <a:t>Vad säger användarna?</a:t>
            </a:r>
            <a:endParaRPr lang="sv-SE" sz="1400" dirty="0">
              <a:solidFill>
                <a:srgbClr val="797979">
                  <a:lumMod val="75000"/>
                </a:srgbClr>
              </a:solidFill>
              <a:latin typeface="Calibri Light" panose="020F0302020204030204"/>
            </a:endParaRPr>
          </a:p>
        </p:txBody>
      </p:sp>
      <p:sp>
        <p:nvSpPr>
          <p:cNvPr id="8" name="Open answers"/>
          <p:cNvSpPr txBox="1"/>
          <p:nvPr/>
        </p:nvSpPr>
        <p:spPr>
          <a:xfrm>
            <a:off x="5406735" y="1190084"/>
            <a:ext cx="3679824" cy="4247317"/>
          </a:xfrm>
          <a:prstGeom prst="rect">
            <a:avLst/>
          </a:prstGeom>
          <a:noFill/>
        </p:spPr>
        <p:txBody>
          <a:bodyPr wrap="square" rtlCol="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charset="0"/>
              <a:buChar char="•"/>
            </a:pPr>
            <a:r>
              <a:rPr lang="sv-SE" sz="1000" i="1" dirty="0">
                <a:solidFill>
                  <a:schemeClr val="tx2">
                    <a:lumMod val="50000"/>
                  </a:schemeClr>
                </a:solidFill>
              </a:rPr>
              <a:t>Mer satsningar på utveckla och modernisera information. (Desktop)</a:t>
            </a:r>
          </a:p>
          <a:p>
            <a:pPr marL="171450" indent="-171450">
              <a:buFont typeface="Arial" charset="0"/>
              <a:buChar char="•"/>
            </a:pPr>
            <a:endParaRPr lang="sv-SE" sz="1000" i="1" dirty="0">
              <a:solidFill>
                <a:schemeClr val="tx2">
                  <a:lumMod val="50000"/>
                </a:schemeClr>
              </a:solidFill>
            </a:endParaRPr>
          </a:p>
          <a:p>
            <a:pPr marL="171450" indent="-171450">
              <a:buFont typeface="Arial" charset="0"/>
              <a:buChar char="•"/>
            </a:pPr>
            <a:r>
              <a:rPr lang="sv-SE" sz="1000" i="1" dirty="0">
                <a:solidFill>
                  <a:schemeClr val="tx2">
                    <a:lumMod val="50000"/>
                  </a:schemeClr>
                </a:solidFill>
              </a:rPr>
              <a:t>Modernisera utseende. (Desktop)</a:t>
            </a:r>
          </a:p>
          <a:p>
            <a:pPr marL="171450" indent="-171450">
              <a:buFont typeface="Arial" charset="0"/>
              <a:buChar char="•"/>
            </a:pPr>
            <a:endParaRPr lang="sv-SE" sz="1000" i="1" dirty="0">
              <a:solidFill>
                <a:schemeClr val="tx2">
                  <a:lumMod val="50000"/>
                </a:schemeClr>
              </a:solidFill>
            </a:endParaRPr>
          </a:p>
          <a:p>
            <a:pPr marL="171450" indent="-171450">
              <a:buFont typeface="Arial" charset="0"/>
              <a:buChar char="•"/>
            </a:pPr>
            <a:r>
              <a:rPr lang="sv-SE" sz="1000" i="1" dirty="0">
                <a:solidFill>
                  <a:schemeClr val="tx2">
                    <a:lumMod val="50000"/>
                  </a:schemeClr>
                </a:solidFill>
              </a:rPr>
              <a:t>Sidan Behöver moderniseras, estetisk ser sidan ut som den är oförändrad sedan 2005. (Desktop)</a:t>
            </a:r>
          </a:p>
          <a:p>
            <a:pPr marL="171450" indent="-171450">
              <a:buFont typeface="Arial" charset="0"/>
              <a:buChar char="•"/>
            </a:pPr>
            <a:endParaRPr lang="sv-SE" sz="1000" i="1" dirty="0">
              <a:solidFill>
                <a:schemeClr val="tx2">
                  <a:lumMod val="50000"/>
                </a:schemeClr>
              </a:solidFill>
            </a:endParaRPr>
          </a:p>
          <a:p>
            <a:pPr marL="171450" indent="-171450">
              <a:buFont typeface="Arial" charset="0"/>
              <a:buChar char="•"/>
            </a:pPr>
            <a:r>
              <a:rPr lang="sv-SE" sz="1000" i="1" dirty="0">
                <a:solidFill>
                  <a:schemeClr val="tx2">
                    <a:lumMod val="50000"/>
                  </a:schemeClr>
                </a:solidFill>
              </a:rPr>
              <a:t>Lite mer färg och modernare intryck, behöver nödvändigtvis inte bli rörigt bara för att den piggas upp lite. (Desktop)</a:t>
            </a:r>
          </a:p>
          <a:p>
            <a:pPr marL="171450" indent="-171450">
              <a:buFont typeface="Arial" charset="0"/>
              <a:buChar char="•"/>
            </a:pPr>
            <a:endParaRPr lang="sv-SE" sz="1000" i="1" dirty="0">
              <a:solidFill>
                <a:schemeClr val="tx2">
                  <a:lumMod val="50000"/>
                </a:schemeClr>
              </a:solidFill>
            </a:endParaRPr>
          </a:p>
          <a:p>
            <a:pPr marL="171450" indent="-171450">
              <a:buFont typeface="Arial" charset="0"/>
              <a:buChar char="•"/>
            </a:pPr>
            <a:r>
              <a:rPr lang="sv-SE" sz="1000" i="1" dirty="0">
                <a:solidFill>
                  <a:schemeClr val="tx2">
                    <a:lumMod val="50000"/>
                  </a:schemeClr>
                </a:solidFill>
              </a:rPr>
              <a:t>Låt bli att ändra utseende i tid och otid. (Mobile)</a:t>
            </a:r>
          </a:p>
          <a:p>
            <a:pPr marL="171450" indent="-171450">
              <a:buFont typeface="Arial" charset="0"/>
              <a:buChar char="•"/>
            </a:pPr>
            <a:endParaRPr lang="sv-SE" sz="1000" i="1" dirty="0">
              <a:solidFill>
                <a:schemeClr val="tx2">
                  <a:lumMod val="50000"/>
                </a:schemeClr>
              </a:solidFill>
            </a:endParaRPr>
          </a:p>
          <a:p>
            <a:pPr marL="171450" indent="-171450">
              <a:buFont typeface="Arial" charset="0"/>
              <a:buChar char="•"/>
            </a:pPr>
            <a:r>
              <a:rPr lang="sv-SE" sz="1000" i="1" dirty="0">
                <a:solidFill>
                  <a:schemeClr val="tx2">
                    <a:lumMod val="50000"/>
                  </a:schemeClr>
                </a:solidFill>
              </a:rPr>
              <a:t>Inbäddade sociala medieflöden som ger ett intryck av skolan vars sida man besöker. (Desktop)</a:t>
            </a:r>
          </a:p>
          <a:p>
            <a:pPr marL="171450" indent="-171450">
              <a:buFont typeface="Arial" charset="0"/>
              <a:buChar char="•"/>
            </a:pPr>
            <a:endParaRPr lang="sv-SE" sz="1000" i="1" dirty="0">
              <a:solidFill>
                <a:schemeClr val="tx2">
                  <a:lumMod val="50000"/>
                </a:schemeClr>
              </a:solidFill>
            </a:endParaRPr>
          </a:p>
          <a:p>
            <a:pPr marL="171450" indent="-171450">
              <a:buFont typeface="Arial" charset="0"/>
              <a:buChar char="•"/>
            </a:pPr>
            <a:r>
              <a:rPr lang="sv-SE" sz="1000" i="1" dirty="0">
                <a:solidFill>
                  <a:schemeClr val="tx2">
                    <a:lumMod val="50000"/>
                  </a:schemeClr>
                </a:solidFill>
              </a:rPr>
              <a:t>FB-chat tid hade ju varit modernt att satsa på! (Desktop)</a:t>
            </a:r>
          </a:p>
          <a:p>
            <a:pPr marL="171450" indent="-171450">
              <a:buFont typeface="Arial" charset="0"/>
              <a:buChar char="•"/>
            </a:pPr>
            <a:endParaRPr lang="sv-SE" sz="1000" i="1" dirty="0">
              <a:solidFill>
                <a:schemeClr val="tx2">
                  <a:lumMod val="50000"/>
                </a:schemeClr>
              </a:solidFill>
            </a:endParaRPr>
          </a:p>
          <a:p>
            <a:pPr marL="171450" indent="-171450">
              <a:buFont typeface="Arial" charset="0"/>
              <a:buChar char="•"/>
            </a:pPr>
            <a:r>
              <a:rPr lang="sv-SE" sz="1000" i="1" dirty="0">
                <a:solidFill>
                  <a:schemeClr val="tx2">
                    <a:lumMod val="50000"/>
                  </a:schemeClr>
                </a:solidFill>
              </a:rPr>
              <a:t>Att homogenisera designen mellan olika plattformar som används i relation till Göteborg hade ju varit </a:t>
            </a:r>
            <a:r>
              <a:rPr lang="sv-SE" sz="1000" i="1" dirty="0" err="1">
                <a:solidFill>
                  <a:schemeClr val="tx2">
                    <a:lumMod val="50000"/>
                  </a:schemeClr>
                </a:solidFill>
              </a:rPr>
              <a:t>amazing</a:t>
            </a:r>
            <a:r>
              <a:rPr lang="sv-SE" sz="1000" i="1" dirty="0">
                <a:solidFill>
                  <a:schemeClr val="tx2">
                    <a:lumMod val="50000"/>
                  </a:schemeClr>
                </a:solidFill>
              </a:rPr>
              <a:t>. (Desktop)</a:t>
            </a:r>
          </a:p>
          <a:p>
            <a:pPr marL="171450" indent="-171450">
              <a:buFont typeface="Arial" charset="0"/>
              <a:buChar char="•"/>
            </a:pPr>
            <a:endParaRPr lang="sv-SE" sz="1000" i="1" dirty="0">
              <a:solidFill>
                <a:schemeClr val="tx2">
                  <a:lumMod val="50000"/>
                </a:schemeClr>
              </a:solidFill>
            </a:endParaRPr>
          </a:p>
          <a:p>
            <a:pPr marL="171450" indent="-171450">
              <a:buFont typeface="Arial" charset="0"/>
              <a:buChar char="•"/>
            </a:pPr>
            <a:r>
              <a:rPr lang="sv-SE" sz="1000" i="1" dirty="0">
                <a:solidFill>
                  <a:schemeClr val="tx2">
                    <a:lumMod val="50000"/>
                  </a:schemeClr>
                </a:solidFill>
              </a:rPr>
              <a:t>Det nya utseendet blir väldigt likt många andra kommuner. Det finns inget som är unikt med Göteborgs stads hemsida. (Desktop)</a:t>
            </a:r>
          </a:p>
          <a:p>
            <a:endParaRPr lang="sv-SE" sz="1000" i="1" dirty="0">
              <a:solidFill>
                <a:schemeClr val="tx2">
                  <a:lumMod val="50000"/>
                </a:schemeClr>
              </a:solidFill>
            </a:endParaRPr>
          </a:p>
          <a:p>
            <a:endParaRPr lang="sv-SE" sz="1000" i="1" dirty="0">
              <a:solidFill>
                <a:schemeClr val="tx2">
                  <a:lumMod val="50000"/>
                </a:schemeClr>
              </a:solidFill>
            </a:endParaRPr>
          </a:p>
          <a:p>
            <a:endParaRPr lang="sv-SE" sz="1000" i="1" dirty="0">
              <a:solidFill>
                <a:schemeClr val="tx2">
                  <a:lumMod val="50000"/>
                </a:schemeClr>
              </a:solidFill>
            </a:endParaRPr>
          </a:p>
        </p:txBody>
      </p:sp>
      <p:graphicFrame>
        <p:nvGraphicFramePr>
          <p:cNvPr id="9" name="Frequency"/>
          <p:cNvGraphicFramePr>
            <a:graphicFrameLocks/>
          </p:cNvGraphicFramePr>
          <p:nvPr>
            <p:extLst>
              <p:ext uri="{D42A27DB-BD31-4B8C-83A1-F6EECF244321}">
                <p14:modId xmlns:p14="http://schemas.microsoft.com/office/powerpoint/2010/main" xmlns="" val="4126435788"/>
              </p:ext>
            </p:extLst>
          </p:nvPr>
        </p:nvGraphicFramePr>
        <p:xfrm>
          <a:off x="455324" y="1169933"/>
          <a:ext cx="4637084" cy="2439669"/>
        </p:xfrm>
        <a:graphic>
          <a:graphicData uri="http://schemas.openxmlformats.org/drawingml/2006/chart">
            <c:chart xmlns:c="http://schemas.openxmlformats.org/drawingml/2006/chart" xmlns:r="http://schemas.openxmlformats.org/officeDocument/2006/relationships" r:id="rId2"/>
          </a:graphicData>
        </a:graphic>
      </p:graphicFrame>
      <p:sp>
        <p:nvSpPr>
          <p:cNvPr id="10" name="Exciting answers"/>
          <p:cNvSpPr txBox="1"/>
          <p:nvPr/>
        </p:nvSpPr>
        <p:spPr>
          <a:xfrm>
            <a:off x="3303297" y="5605746"/>
            <a:ext cx="1800000" cy="215444"/>
          </a:xfrm>
          <a:prstGeom prst="rect">
            <a:avLst/>
          </a:prstGeom>
          <a:noFill/>
          <a:ln>
            <a:noFill/>
          </a:ln>
        </p:spPr>
        <p:txBody>
          <a:bodyPr wrap="square" rtlCol="0">
            <a:spAutoFit/>
          </a:bodyPr>
          <a:lstStyle/>
          <a:p>
            <a:pPr algn="r"/>
            <a:r>
              <a:rPr lang="en-GB" sz="800" dirty="0">
                <a:solidFill>
                  <a:srgbClr val="797979"/>
                </a:solidFill>
              </a:rPr>
              <a:t> </a:t>
            </a:r>
            <a:r>
              <a:rPr lang="en-US" sz="800" i="1" dirty="0">
                <a:solidFill>
                  <a:srgbClr val="797979"/>
                </a:solidFill>
                <a:latin typeface="Calibri Light"/>
              </a:rPr>
              <a:t> </a:t>
            </a:r>
            <a:r>
              <a:rPr lang="en-US" sz="800" i="1" dirty="0" err="1">
                <a:solidFill>
                  <a:srgbClr val="797979"/>
                </a:solidFill>
                <a:latin typeface="Calibri Light"/>
              </a:rPr>
              <a:t>Antal</a:t>
            </a:r>
            <a:r>
              <a:rPr lang="en-US" sz="800" i="1" dirty="0">
                <a:solidFill>
                  <a:srgbClr val="797979"/>
                </a:solidFill>
                <a:latin typeface="Calibri Light"/>
              </a:rPr>
              <a:t> </a:t>
            </a:r>
            <a:r>
              <a:rPr lang="en-US" sz="800" i="1" dirty="0" err="1">
                <a:solidFill>
                  <a:srgbClr val="797979"/>
                </a:solidFill>
                <a:latin typeface="Calibri Light"/>
              </a:rPr>
              <a:t>svar</a:t>
            </a:r>
            <a:r>
              <a:rPr lang="en-US" sz="800" i="1" dirty="0">
                <a:solidFill>
                  <a:srgbClr val="797979"/>
                </a:solidFill>
                <a:latin typeface="Calibri Light"/>
              </a:rPr>
              <a:t>: 4 682</a:t>
            </a:r>
            <a:endParaRPr lang="en-GB" sz="800" dirty="0">
              <a:solidFill>
                <a:srgbClr val="797979"/>
              </a:solidFill>
            </a:endParaRPr>
          </a:p>
        </p:txBody>
      </p:sp>
      <p:graphicFrame>
        <p:nvGraphicFramePr>
          <p:cNvPr id="11" name="Frequency"/>
          <p:cNvGraphicFramePr>
            <a:graphicFrameLocks/>
          </p:cNvGraphicFramePr>
          <p:nvPr>
            <p:extLst>
              <p:ext uri="{D42A27DB-BD31-4B8C-83A1-F6EECF244321}">
                <p14:modId xmlns:p14="http://schemas.microsoft.com/office/powerpoint/2010/main" xmlns="" val="2811847324"/>
              </p:ext>
            </p:extLst>
          </p:nvPr>
        </p:nvGraphicFramePr>
        <p:xfrm>
          <a:off x="34635" y="3459608"/>
          <a:ext cx="5057772" cy="2121219"/>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4"/>
          <p:cNvSpPr/>
          <p:nvPr/>
        </p:nvSpPr>
        <p:spPr>
          <a:xfrm>
            <a:off x="4620959" y="1263958"/>
            <a:ext cx="342868" cy="34164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61*</a:t>
            </a:r>
            <a:endParaRPr lang="da-DK" dirty="0"/>
          </a:p>
        </p:txBody>
      </p:sp>
      <p:sp>
        <p:nvSpPr>
          <p:cNvPr id="13" name="Rectangle 16"/>
          <p:cNvSpPr/>
          <p:nvPr/>
        </p:nvSpPr>
        <p:spPr>
          <a:xfrm>
            <a:off x="4620959" y="1794577"/>
            <a:ext cx="342868" cy="34164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53</a:t>
            </a:r>
            <a:endParaRPr lang="da-DK" dirty="0"/>
          </a:p>
        </p:txBody>
      </p:sp>
      <p:sp>
        <p:nvSpPr>
          <p:cNvPr id="14" name="Rectangle 18"/>
          <p:cNvSpPr/>
          <p:nvPr/>
        </p:nvSpPr>
        <p:spPr>
          <a:xfrm>
            <a:off x="4620959" y="2325623"/>
            <a:ext cx="342868" cy="34164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62</a:t>
            </a:r>
            <a:endParaRPr lang="da-DK" dirty="0"/>
          </a:p>
        </p:txBody>
      </p:sp>
      <p:sp>
        <p:nvSpPr>
          <p:cNvPr id="15" name="Rectangle 19"/>
          <p:cNvSpPr/>
          <p:nvPr/>
        </p:nvSpPr>
        <p:spPr>
          <a:xfrm>
            <a:off x="4618573" y="3515177"/>
            <a:ext cx="342868" cy="2022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60*</a:t>
            </a:r>
            <a:endParaRPr lang="da-DK" dirty="0"/>
          </a:p>
        </p:txBody>
      </p:sp>
      <p:sp>
        <p:nvSpPr>
          <p:cNvPr id="16" name="Rectangle 20"/>
          <p:cNvSpPr/>
          <p:nvPr/>
        </p:nvSpPr>
        <p:spPr>
          <a:xfrm>
            <a:off x="4618573" y="3830837"/>
            <a:ext cx="342868" cy="2022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49</a:t>
            </a:r>
            <a:endParaRPr lang="da-DK" dirty="0"/>
          </a:p>
        </p:txBody>
      </p:sp>
      <p:sp>
        <p:nvSpPr>
          <p:cNvPr id="17" name="Rectangle 21"/>
          <p:cNvSpPr/>
          <p:nvPr/>
        </p:nvSpPr>
        <p:spPr>
          <a:xfrm>
            <a:off x="4618573" y="4144203"/>
            <a:ext cx="342868" cy="2022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63</a:t>
            </a:r>
            <a:endParaRPr lang="da-DK" dirty="0"/>
          </a:p>
        </p:txBody>
      </p:sp>
      <p:sp>
        <p:nvSpPr>
          <p:cNvPr id="18" name="Rectangle 22"/>
          <p:cNvSpPr/>
          <p:nvPr/>
        </p:nvSpPr>
        <p:spPr>
          <a:xfrm>
            <a:off x="4618573" y="4459593"/>
            <a:ext cx="342868" cy="2022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44</a:t>
            </a:r>
            <a:endParaRPr lang="da-DK" dirty="0"/>
          </a:p>
        </p:txBody>
      </p:sp>
      <p:sp>
        <p:nvSpPr>
          <p:cNvPr id="19" name="Rectangle 23"/>
          <p:cNvSpPr/>
          <p:nvPr/>
        </p:nvSpPr>
        <p:spPr>
          <a:xfrm>
            <a:off x="4618573" y="4775253"/>
            <a:ext cx="342868" cy="2022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59</a:t>
            </a:r>
            <a:endParaRPr lang="da-DK" dirty="0"/>
          </a:p>
        </p:txBody>
      </p:sp>
      <p:sp>
        <p:nvSpPr>
          <p:cNvPr id="20" name="Rectangle 24"/>
          <p:cNvSpPr/>
          <p:nvPr/>
        </p:nvSpPr>
        <p:spPr>
          <a:xfrm>
            <a:off x="4618573" y="5088619"/>
            <a:ext cx="342868" cy="2022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47</a:t>
            </a:r>
            <a:endParaRPr lang="da-DK" dirty="0"/>
          </a:p>
        </p:txBody>
      </p:sp>
      <p:sp>
        <p:nvSpPr>
          <p:cNvPr id="21" name="textruta 20"/>
          <p:cNvSpPr txBox="1"/>
          <p:nvPr/>
        </p:nvSpPr>
        <p:spPr>
          <a:xfrm>
            <a:off x="1028700" y="5945337"/>
            <a:ext cx="5860473" cy="523220"/>
          </a:xfrm>
          <a:prstGeom prst="rect">
            <a:avLst/>
          </a:prstGeom>
          <a:noFill/>
        </p:spPr>
        <p:txBody>
          <a:bodyPr wrap="square" rtlCol="0">
            <a:spAutoFit/>
          </a:bodyPr>
          <a:lstStyle/>
          <a:p>
            <a:r>
              <a:rPr lang="sv-SE" sz="1200" dirty="0" smtClean="0">
                <a:solidFill>
                  <a:schemeClr val="bg1">
                    <a:lumMod val="50000"/>
                  </a:schemeClr>
                </a:solidFill>
              </a:rPr>
              <a:t>*</a:t>
            </a:r>
            <a:r>
              <a:rPr lang="sv-SE" sz="1200" dirty="0" err="1" smtClean="0">
                <a:solidFill>
                  <a:schemeClr val="bg1">
                    <a:lumMod val="50000"/>
                  </a:schemeClr>
                </a:solidFill>
              </a:rPr>
              <a:t>Userneeds</a:t>
            </a:r>
            <a:r>
              <a:rPr lang="sv-SE" sz="1200" dirty="0" smtClean="0">
                <a:solidFill>
                  <a:schemeClr val="bg1">
                    <a:lumMod val="50000"/>
                  </a:schemeClr>
                </a:solidFill>
              </a:rPr>
              <a:t> Index = Beräkning: (4*100)+(3*66,66)+(2*33,33)+(1*0) =&gt; Index XX</a:t>
            </a:r>
          </a:p>
          <a:p>
            <a:endParaRPr lang="sv-SE" sz="1600" b="1" dirty="0" err="1" smtClean="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fade">
                                      <p:cBhvr>
                                        <p:cTn id="33" dur="500"/>
                                        <p:tgtEl>
                                          <p:spTgt spid="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xEl>
                                              <p:pRg st="2" end="2"/>
                                            </p:txEl>
                                          </p:spTgt>
                                        </p:tgtEl>
                                        <p:attrNameLst>
                                          <p:attrName>style.visibility</p:attrName>
                                        </p:attrNameLst>
                                      </p:cBhvr>
                                      <p:to>
                                        <p:strVal val="visible"/>
                                      </p:to>
                                    </p:set>
                                    <p:animEffect transition="in" filter="fade">
                                      <p:cBhvr>
                                        <p:cTn id="38" dur="500"/>
                                        <p:tgtEl>
                                          <p:spTgt spid="8">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animEffect transition="in" filter="fade">
                                      <p:cBhvr>
                                        <p:cTn id="43" dur="500"/>
                                        <p:tgtEl>
                                          <p:spTgt spid="8">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8">
                                            <p:txEl>
                                              <p:pRg st="6" end="6"/>
                                            </p:txEl>
                                          </p:spTgt>
                                        </p:tgtEl>
                                        <p:attrNameLst>
                                          <p:attrName>style.visibility</p:attrName>
                                        </p:attrNameLst>
                                      </p:cBhvr>
                                      <p:to>
                                        <p:strVal val="visible"/>
                                      </p:to>
                                    </p:set>
                                    <p:animEffect transition="in" filter="fade">
                                      <p:cBhvr>
                                        <p:cTn id="48" dur="500"/>
                                        <p:tgtEl>
                                          <p:spTgt spid="8">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8">
                                            <p:txEl>
                                              <p:pRg st="8" end="8"/>
                                            </p:txEl>
                                          </p:spTgt>
                                        </p:tgtEl>
                                        <p:attrNameLst>
                                          <p:attrName>style.visibility</p:attrName>
                                        </p:attrNameLst>
                                      </p:cBhvr>
                                      <p:to>
                                        <p:strVal val="visible"/>
                                      </p:to>
                                    </p:set>
                                    <p:animEffect transition="in" filter="fade">
                                      <p:cBhvr>
                                        <p:cTn id="53" dur="500"/>
                                        <p:tgtEl>
                                          <p:spTgt spid="8">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8">
                                            <p:txEl>
                                              <p:pRg st="10" end="10"/>
                                            </p:txEl>
                                          </p:spTgt>
                                        </p:tgtEl>
                                        <p:attrNameLst>
                                          <p:attrName>style.visibility</p:attrName>
                                        </p:attrNameLst>
                                      </p:cBhvr>
                                      <p:to>
                                        <p:strVal val="visible"/>
                                      </p:to>
                                    </p:set>
                                    <p:animEffect transition="in" filter="fade">
                                      <p:cBhvr>
                                        <p:cTn id="58" dur="500"/>
                                        <p:tgtEl>
                                          <p:spTgt spid="8">
                                            <p:txEl>
                                              <p:pRg st="10" end="1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8">
                                            <p:txEl>
                                              <p:pRg st="12" end="12"/>
                                            </p:txEl>
                                          </p:spTgt>
                                        </p:tgtEl>
                                        <p:attrNameLst>
                                          <p:attrName>style.visibility</p:attrName>
                                        </p:attrNameLst>
                                      </p:cBhvr>
                                      <p:to>
                                        <p:strVal val="visible"/>
                                      </p:to>
                                    </p:set>
                                    <p:animEffect transition="in" filter="fade">
                                      <p:cBhvr>
                                        <p:cTn id="63" dur="500"/>
                                        <p:tgtEl>
                                          <p:spTgt spid="8">
                                            <p:txEl>
                                              <p:pRg st="12" end="1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8">
                                            <p:txEl>
                                              <p:pRg st="14" end="14"/>
                                            </p:txEl>
                                          </p:spTgt>
                                        </p:tgtEl>
                                        <p:attrNameLst>
                                          <p:attrName>style.visibility</p:attrName>
                                        </p:attrNameLst>
                                      </p:cBhvr>
                                      <p:to>
                                        <p:strVal val="visible"/>
                                      </p:to>
                                    </p:set>
                                    <p:animEffect transition="in" filter="fade">
                                      <p:cBhvr>
                                        <p:cTn id="68" dur="500"/>
                                        <p:tgtEl>
                                          <p:spTgt spid="8">
                                            <p:txEl>
                                              <p:pRg st="14" end="1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8">
                                            <p:txEl>
                                              <p:pRg st="16" end="16"/>
                                            </p:txEl>
                                          </p:spTgt>
                                        </p:tgtEl>
                                        <p:attrNameLst>
                                          <p:attrName>style.visibility</p:attrName>
                                        </p:attrNameLst>
                                      </p:cBhvr>
                                      <p:to>
                                        <p:strVal val="visible"/>
                                      </p:to>
                                    </p:set>
                                    <p:animEffect transition="in" filter="fade">
                                      <p:cBhvr>
                                        <p:cTn id="73" dur="500"/>
                                        <p:tgtEl>
                                          <p:spTgt spid="8">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11" grpId="0">
        <p:bldAsOne/>
      </p:bldGraphic>
      <p:bldP spid="15" grpId="0" animBg="1"/>
      <p:bldP spid="16" grpId="0" animBg="1"/>
      <p:bldP spid="17" grpId="0" animBg="1"/>
      <p:bldP spid="18" grpId="0" animBg="1"/>
      <p:bldP spid="19" grpId="0" animBg="1"/>
      <p:bldP spid="20"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4"/>
          </p:nvPr>
        </p:nvSpPr>
        <p:spPr/>
        <p:txBody>
          <a:bodyPr/>
          <a:lstStyle/>
          <a:p>
            <a:fld id="{CCB980A4-8073-2E47-BD49-CDC58DACAC28}" type="slidenum">
              <a:rPr lang="sv-SE" smtClean="0"/>
              <a:pPr/>
              <a:t>49</a:t>
            </a:fld>
            <a:endParaRPr lang="sv-SE" dirty="0"/>
          </a:p>
        </p:txBody>
      </p:sp>
      <p:sp>
        <p:nvSpPr>
          <p:cNvPr id="4" name="Platshållare för sidfot 3"/>
          <p:cNvSpPr>
            <a:spLocks noGrp="1"/>
          </p:cNvSpPr>
          <p:nvPr>
            <p:ph type="ftr" sz="quarter" idx="15"/>
          </p:nvPr>
        </p:nvSpPr>
        <p:spPr/>
        <p:txBody>
          <a:bodyPr/>
          <a:lstStyle/>
          <a:p>
            <a:r>
              <a:rPr lang="en-GB" smtClean="0"/>
              <a:t>HÅLLBAR STAD – ÖPPEN FÖR VÄRLDEN </a:t>
            </a:r>
            <a:endParaRPr lang="en-GB" dirty="0"/>
          </a:p>
        </p:txBody>
      </p:sp>
      <p:graphicFrame>
        <p:nvGraphicFramePr>
          <p:cNvPr id="6" name="Frequency"/>
          <p:cNvGraphicFramePr>
            <a:graphicFrameLocks/>
          </p:cNvGraphicFramePr>
          <p:nvPr>
            <p:extLst>
              <p:ext uri="{D42A27DB-BD31-4B8C-83A1-F6EECF244321}">
                <p14:modId xmlns:p14="http://schemas.microsoft.com/office/powerpoint/2010/main" xmlns="" val="270995410"/>
              </p:ext>
            </p:extLst>
          </p:nvPr>
        </p:nvGraphicFramePr>
        <p:xfrm>
          <a:off x="476106" y="1148661"/>
          <a:ext cx="4637084" cy="2439669"/>
        </p:xfrm>
        <a:graphic>
          <a:graphicData uri="http://schemas.openxmlformats.org/drawingml/2006/chart">
            <c:chart xmlns:c="http://schemas.openxmlformats.org/drawingml/2006/chart" xmlns:r="http://schemas.openxmlformats.org/officeDocument/2006/relationships" r:id="rId2"/>
          </a:graphicData>
        </a:graphic>
      </p:graphicFrame>
      <p:sp>
        <p:nvSpPr>
          <p:cNvPr id="7" name="Exciting answers"/>
          <p:cNvSpPr txBox="1"/>
          <p:nvPr/>
        </p:nvSpPr>
        <p:spPr>
          <a:xfrm>
            <a:off x="3313192" y="5635405"/>
            <a:ext cx="1800000" cy="215444"/>
          </a:xfrm>
          <a:prstGeom prst="rect">
            <a:avLst/>
          </a:prstGeom>
          <a:noFill/>
          <a:ln>
            <a:noFill/>
          </a:ln>
        </p:spPr>
        <p:txBody>
          <a:bodyPr wrap="square" rtlCol="0">
            <a:spAutoFit/>
          </a:bodyPr>
          <a:lstStyle/>
          <a:p>
            <a:pPr algn="r"/>
            <a:r>
              <a:rPr lang="en-GB" sz="800" dirty="0">
                <a:solidFill>
                  <a:srgbClr val="797979"/>
                </a:solidFill>
              </a:rPr>
              <a:t> </a:t>
            </a:r>
            <a:r>
              <a:rPr lang="en-US" sz="800" i="1" dirty="0">
                <a:solidFill>
                  <a:srgbClr val="797979"/>
                </a:solidFill>
                <a:latin typeface="Calibri Light"/>
              </a:rPr>
              <a:t> </a:t>
            </a:r>
            <a:r>
              <a:rPr lang="en-US" sz="800" i="1" dirty="0" err="1">
                <a:solidFill>
                  <a:srgbClr val="797979"/>
                </a:solidFill>
                <a:latin typeface="Calibri Light"/>
              </a:rPr>
              <a:t>Antal</a:t>
            </a:r>
            <a:r>
              <a:rPr lang="en-US" sz="800" i="1" dirty="0">
                <a:solidFill>
                  <a:srgbClr val="797979"/>
                </a:solidFill>
                <a:latin typeface="Calibri Light"/>
              </a:rPr>
              <a:t> </a:t>
            </a:r>
            <a:r>
              <a:rPr lang="en-US" sz="800" i="1" dirty="0" err="1">
                <a:solidFill>
                  <a:srgbClr val="797979"/>
                </a:solidFill>
                <a:latin typeface="Calibri Light"/>
              </a:rPr>
              <a:t>svar</a:t>
            </a:r>
            <a:r>
              <a:rPr lang="en-US" sz="800" i="1" dirty="0">
                <a:solidFill>
                  <a:srgbClr val="797979"/>
                </a:solidFill>
                <a:latin typeface="Calibri Light"/>
              </a:rPr>
              <a:t>: 4 630 </a:t>
            </a:r>
            <a:endParaRPr lang="en-GB" sz="800" dirty="0">
              <a:solidFill>
                <a:srgbClr val="797979"/>
              </a:solidFill>
            </a:endParaRPr>
          </a:p>
        </p:txBody>
      </p:sp>
      <p:sp>
        <p:nvSpPr>
          <p:cNvPr id="8" name="Exciting_title"/>
          <p:cNvSpPr txBox="1"/>
          <p:nvPr/>
        </p:nvSpPr>
        <p:spPr>
          <a:xfrm>
            <a:off x="1157142" y="759600"/>
            <a:ext cx="3956050" cy="307777"/>
          </a:xfrm>
          <a:prstGeom prst="rect">
            <a:avLst/>
          </a:prstGeom>
          <a:noFill/>
        </p:spPr>
        <p:txBody>
          <a:bodyPr wrap="square" rtlCol="0">
            <a:spAutoFit/>
          </a:bodyPr>
          <a:lstStyle/>
          <a:p>
            <a:pPr lvl="0" algn="ctr"/>
            <a:r>
              <a:rPr lang="sv-SE" sz="1400" dirty="0">
                <a:solidFill>
                  <a:srgbClr val="5B5B5B"/>
                </a:solidFill>
              </a:rPr>
              <a:t>Snygg/Ful</a:t>
            </a:r>
            <a:endParaRPr lang="sv-SE" sz="1400" dirty="0">
              <a:solidFill>
                <a:srgbClr val="5B5B5B"/>
              </a:solidFill>
              <a:latin typeface="Calibri Light" panose="020F0302020204030204"/>
            </a:endParaRPr>
          </a:p>
        </p:txBody>
      </p:sp>
      <p:graphicFrame>
        <p:nvGraphicFramePr>
          <p:cNvPr id="9" name="Frequency"/>
          <p:cNvGraphicFramePr>
            <a:graphicFrameLocks/>
          </p:cNvGraphicFramePr>
          <p:nvPr>
            <p:extLst>
              <p:ext uri="{D42A27DB-BD31-4B8C-83A1-F6EECF244321}">
                <p14:modId xmlns:p14="http://schemas.microsoft.com/office/powerpoint/2010/main" xmlns="" val="1751189963"/>
              </p:ext>
            </p:extLst>
          </p:nvPr>
        </p:nvGraphicFramePr>
        <p:xfrm>
          <a:off x="55417" y="3438336"/>
          <a:ext cx="5057772" cy="2121219"/>
        </p:xfrm>
        <a:graphic>
          <a:graphicData uri="http://schemas.openxmlformats.org/drawingml/2006/chart">
            <c:chart xmlns:c="http://schemas.openxmlformats.org/drawingml/2006/chart" xmlns:r="http://schemas.openxmlformats.org/officeDocument/2006/relationships" r:id="rId3"/>
          </a:graphicData>
        </a:graphic>
      </p:graphicFrame>
      <p:sp>
        <p:nvSpPr>
          <p:cNvPr id="10" name="Open answers"/>
          <p:cNvSpPr txBox="1"/>
          <p:nvPr/>
        </p:nvSpPr>
        <p:spPr>
          <a:xfrm>
            <a:off x="5427517" y="774000"/>
            <a:ext cx="3679824" cy="307777"/>
          </a:xfrm>
          <a:prstGeom prst="rect">
            <a:avLst/>
          </a:prstGeom>
          <a:noFill/>
        </p:spPr>
        <p:txBody>
          <a:bodyPr wrap="square" rtlCol="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sv-SE" sz="1400" dirty="0">
                <a:solidFill>
                  <a:srgbClr val="797979">
                    <a:lumMod val="75000"/>
                  </a:srgbClr>
                </a:solidFill>
              </a:rPr>
              <a:t>Vad säger användarna?</a:t>
            </a:r>
            <a:endParaRPr lang="sv-SE" sz="1400" dirty="0">
              <a:solidFill>
                <a:srgbClr val="797979">
                  <a:lumMod val="75000"/>
                </a:srgbClr>
              </a:solidFill>
              <a:latin typeface="Calibri Light" panose="020F0302020204030204"/>
            </a:endParaRPr>
          </a:p>
        </p:txBody>
      </p:sp>
      <p:sp>
        <p:nvSpPr>
          <p:cNvPr id="11" name="Open answers"/>
          <p:cNvSpPr txBox="1"/>
          <p:nvPr/>
        </p:nvSpPr>
        <p:spPr>
          <a:xfrm>
            <a:off x="5427517" y="1190084"/>
            <a:ext cx="3679824" cy="3939540"/>
          </a:xfrm>
          <a:prstGeom prst="rect">
            <a:avLst/>
          </a:prstGeom>
          <a:noFill/>
        </p:spPr>
        <p:txBody>
          <a:bodyPr wrap="square" rtlCol="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charset="0"/>
              <a:buChar char="•"/>
            </a:pPr>
            <a:r>
              <a:rPr lang="sv-SE" sz="1000" i="1" dirty="0">
                <a:solidFill>
                  <a:schemeClr val="tx2">
                    <a:lumMod val="50000"/>
                  </a:schemeClr>
                </a:solidFill>
              </a:rPr>
              <a:t>Mycket nöjd med utformningen. (Desktop)</a:t>
            </a:r>
          </a:p>
          <a:p>
            <a:pPr marL="171450" indent="-171450">
              <a:buFont typeface="Arial" charset="0"/>
              <a:buChar char="•"/>
            </a:pPr>
            <a:endParaRPr lang="sv-SE" sz="1000" i="1" dirty="0">
              <a:solidFill>
                <a:schemeClr val="tx2">
                  <a:lumMod val="50000"/>
                </a:schemeClr>
              </a:solidFill>
            </a:endParaRPr>
          </a:p>
          <a:p>
            <a:pPr marL="171450" indent="-171450">
              <a:buFont typeface="Arial" charset="0"/>
              <a:buChar char="•"/>
            </a:pPr>
            <a:r>
              <a:rPr lang="sv-SE" sz="1000" i="1" dirty="0">
                <a:solidFill>
                  <a:schemeClr val="tx2">
                    <a:lumMod val="50000"/>
                  </a:schemeClr>
                </a:solidFill>
              </a:rPr>
              <a:t>Den är som den ska vara, inte för snygg o reklamplastig, inte säljande eller vinnande. (Desktop)</a:t>
            </a:r>
          </a:p>
          <a:p>
            <a:pPr marL="171450" indent="-171450">
              <a:buFont typeface="Arial" charset="0"/>
              <a:buChar char="•"/>
            </a:pPr>
            <a:endParaRPr lang="sv-SE" sz="1000" i="1" dirty="0">
              <a:solidFill>
                <a:schemeClr val="tx2">
                  <a:lumMod val="50000"/>
                </a:schemeClr>
              </a:solidFill>
            </a:endParaRPr>
          </a:p>
          <a:p>
            <a:pPr marL="171450" indent="-171450">
              <a:buFont typeface="Arial" charset="0"/>
              <a:buChar char="•"/>
            </a:pPr>
            <a:r>
              <a:rPr lang="sv-SE" sz="1000" i="1" dirty="0">
                <a:solidFill>
                  <a:schemeClr val="tx2">
                    <a:lumMod val="50000"/>
                  </a:schemeClr>
                </a:solidFill>
              </a:rPr>
              <a:t>Visionen bör vara att man ska vilja ha denna sida som startsida för att den är snygg och överraskande och </a:t>
            </a:r>
            <a:r>
              <a:rPr lang="sv-SE" sz="1000" i="1" dirty="0" err="1">
                <a:solidFill>
                  <a:schemeClr val="tx2">
                    <a:lumMod val="50000"/>
                  </a:schemeClr>
                </a:solidFill>
              </a:rPr>
              <a:t>kreátiv</a:t>
            </a:r>
            <a:r>
              <a:rPr lang="sv-SE" sz="1000" i="1" dirty="0">
                <a:solidFill>
                  <a:schemeClr val="tx2">
                    <a:lumMod val="50000"/>
                  </a:schemeClr>
                </a:solidFill>
              </a:rPr>
              <a:t>. (Desktop)</a:t>
            </a:r>
          </a:p>
          <a:p>
            <a:pPr marL="171450" indent="-171450">
              <a:buFont typeface="Arial" charset="0"/>
              <a:buChar char="•"/>
            </a:pPr>
            <a:endParaRPr lang="sv-SE" sz="1000" i="1" dirty="0">
              <a:solidFill>
                <a:schemeClr val="tx2">
                  <a:lumMod val="50000"/>
                </a:schemeClr>
              </a:solidFill>
            </a:endParaRPr>
          </a:p>
          <a:p>
            <a:pPr marL="171450" indent="-171450">
              <a:buFont typeface="Arial" charset="0"/>
              <a:buChar char="•"/>
            </a:pPr>
            <a:r>
              <a:rPr lang="sv-SE" sz="1000" i="1" dirty="0">
                <a:solidFill>
                  <a:schemeClr val="tx2">
                    <a:lumMod val="50000"/>
                  </a:schemeClr>
                </a:solidFill>
              </a:rPr>
              <a:t>Snyggare design med bättre färger skulle vara kul. (Desktop)</a:t>
            </a:r>
          </a:p>
          <a:p>
            <a:pPr marL="171450" indent="-171450">
              <a:buFont typeface="Arial" charset="0"/>
              <a:buChar char="•"/>
            </a:pPr>
            <a:endParaRPr lang="sv-SE" sz="1000" i="1" dirty="0">
              <a:solidFill>
                <a:schemeClr val="tx2">
                  <a:lumMod val="50000"/>
                </a:schemeClr>
              </a:solidFill>
            </a:endParaRPr>
          </a:p>
          <a:p>
            <a:pPr marL="171450" indent="-171450">
              <a:buFont typeface="Arial" charset="0"/>
              <a:buChar char="•"/>
            </a:pPr>
            <a:r>
              <a:rPr lang="sv-SE" sz="1000" i="1" dirty="0">
                <a:solidFill>
                  <a:schemeClr val="tx2">
                    <a:lumMod val="50000"/>
                  </a:schemeClr>
                </a:solidFill>
              </a:rPr>
              <a:t>Ser lite minimalistiskt ut. Tror det hade sett snyggt ut med någon sorts bakgrund, typ utsikten från </a:t>
            </a:r>
            <a:r>
              <a:rPr lang="sv-SE" sz="1000" i="1" dirty="0" err="1">
                <a:solidFill>
                  <a:schemeClr val="tx2">
                    <a:lumMod val="50000"/>
                  </a:schemeClr>
                </a:solidFill>
              </a:rPr>
              <a:t>götaälvsbron</a:t>
            </a:r>
            <a:r>
              <a:rPr lang="sv-SE" sz="1000" i="1" dirty="0">
                <a:solidFill>
                  <a:schemeClr val="tx2">
                    <a:lumMod val="50000"/>
                  </a:schemeClr>
                </a:solidFill>
              </a:rPr>
              <a:t>. (Desktop)</a:t>
            </a:r>
          </a:p>
          <a:p>
            <a:pPr marL="171450" indent="-171450">
              <a:buFont typeface="Arial" charset="0"/>
              <a:buChar char="•"/>
            </a:pPr>
            <a:endParaRPr lang="sv-SE" sz="1000" i="1" dirty="0">
              <a:solidFill>
                <a:schemeClr val="tx2">
                  <a:lumMod val="50000"/>
                </a:schemeClr>
              </a:solidFill>
            </a:endParaRPr>
          </a:p>
          <a:p>
            <a:pPr marL="171450" indent="-171450">
              <a:buFont typeface="Arial" charset="0"/>
              <a:buChar char="•"/>
            </a:pPr>
            <a:r>
              <a:rPr lang="sv-SE" sz="1000" i="1" dirty="0">
                <a:solidFill>
                  <a:schemeClr val="tx2">
                    <a:lumMod val="50000"/>
                  </a:schemeClr>
                </a:solidFill>
              </a:rPr>
              <a:t>Ett helt annat gränssnitt behövs. Fult och krångligt. (Desktop)</a:t>
            </a:r>
          </a:p>
          <a:p>
            <a:pPr marL="171450" indent="-171450">
              <a:buFont typeface="Arial" charset="0"/>
              <a:buChar char="•"/>
            </a:pPr>
            <a:endParaRPr lang="sv-SE" sz="1000" i="1" dirty="0">
              <a:solidFill>
                <a:schemeClr val="tx2">
                  <a:lumMod val="50000"/>
                </a:schemeClr>
              </a:solidFill>
            </a:endParaRPr>
          </a:p>
          <a:p>
            <a:pPr marL="171450" indent="-171450">
              <a:buFont typeface="Arial" charset="0"/>
              <a:buChar char="•"/>
            </a:pPr>
            <a:r>
              <a:rPr lang="sv-SE" sz="1000" i="1" dirty="0">
                <a:solidFill>
                  <a:schemeClr val="tx2">
                    <a:lumMod val="50000"/>
                  </a:schemeClr>
                </a:solidFill>
              </a:rPr>
              <a:t>Rensa bort många av fyrkanterna/ boxarna med text. Är alldeles för mycket text. (Desktop)</a:t>
            </a:r>
          </a:p>
          <a:p>
            <a:pPr marL="171450" indent="-171450">
              <a:buFont typeface="Arial" charset="0"/>
              <a:buChar char="•"/>
            </a:pPr>
            <a:endParaRPr lang="sv-SE" sz="1000" i="1" dirty="0">
              <a:solidFill>
                <a:schemeClr val="tx2">
                  <a:lumMod val="50000"/>
                </a:schemeClr>
              </a:solidFill>
            </a:endParaRPr>
          </a:p>
          <a:p>
            <a:pPr marL="171450" indent="-171450">
              <a:buFont typeface="Arial" charset="0"/>
              <a:buChar char="•"/>
            </a:pPr>
            <a:r>
              <a:rPr lang="sv-SE" sz="1000" i="1" dirty="0">
                <a:solidFill>
                  <a:schemeClr val="tx2">
                    <a:lumMod val="50000"/>
                  </a:schemeClr>
                </a:solidFill>
              </a:rPr>
              <a:t>Bilder och texter behöver linjera bättre. Fult med glapp och luft på omotiverade ställen. (Desktop)</a:t>
            </a:r>
          </a:p>
          <a:p>
            <a:pPr marL="171450" indent="-171450">
              <a:buFont typeface="Arial" charset="0"/>
              <a:buChar char="•"/>
            </a:pPr>
            <a:endParaRPr lang="sv-SE" sz="1000" i="1" dirty="0">
              <a:solidFill>
                <a:schemeClr val="tx2">
                  <a:lumMod val="50000"/>
                </a:schemeClr>
              </a:solidFill>
            </a:endParaRPr>
          </a:p>
          <a:p>
            <a:pPr marL="171450" indent="-171450">
              <a:buFont typeface="Arial" charset="0"/>
              <a:buChar char="•"/>
            </a:pPr>
            <a:r>
              <a:rPr lang="sv-SE" sz="1000" i="1" dirty="0">
                <a:solidFill>
                  <a:schemeClr val="tx2">
                    <a:lumMod val="50000"/>
                  </a:schemeClr>
                </a:solidFill>
              </a:rPr>
              <a:t>Snyggare nu än innan. (Desktop)</a:t>
            </a:r>
          </a:p>
          <a:p>
            <a:endParaRPr lang="sv-SE" sz="1000" i="1" dirty="0">
              <a:solidFill>
                <a:schemeClr val="tx2">
                  <a:lumMod val="50000"/>
                </a:schemeClr>
              </a:solidFill>
            </a:endParaRPr>
          </a:p>
          <a:p>
            <a:endParaRPr lang="sv-SE" sz="1000" i="1" dirty="0">
              <a:solidFill>
                <a:schemeClr val="tx2">
                  <a:lumMod val="50000"/>
                </a:schemeClr>
              </a:solidFill>
            </a:endParaRPr>
          </a:p>
          <a:p>
            <a:endParaRPr lang="sv-SE" sz="1000" i="1" dirty="0">
              <a:solidFill>
                <a:schemeClr val="tx2">
                  <a:lumMod val="50000"/>
                </a:schemeClr>
              </a:solidFill>
            </a:endParaRPr>
          </a:p>
        </p:txBody>
      </p:sp>
      <p:sp>
        <p:nvSpPr>
          <p:cNvPr id="12" name="Rectangle 14"/>
          <p:cNvSpPr/>
          <p:nvPr/>
        </p:nvSpPr>
        <p:spPr>
          <a:xfrm>
            <a:off x="4641741" y="1242686"/>
            <a:ext cx="342868" cy="34164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59*</a:t>
            </a:r>
            <a:endParaRPr lang="da-DK" dirty="0"/>
          </a:p>
        </p:txBody>
      </p:sp>
      <p:sp>
        <p:nvSpPr>
          <p:cNvPr id="13" name="Rectangle 15"/>
          <p:cNvSpPr/>
          <p:nvPr/>
        </p:nvSpPr>
        <p:spPr>
          <a:xfrm>
            <a:off x="4641741" y="1773305"/>
            <a:ext cx="342868" cy="34164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51</a:t>
            </a:r>
            <a:endParaRPr lang="da-DK" dirty="0"/>
          </a:p>
        </p:txBody>
      </p:sp>
      <p:sp>
        <p:nvSpPr>
          <p:cNvPr id="14" name="Rectangle 16"/>
          <p:cNvSpPr/>
          <p:nvPr/>
        </p:nvSpPr>
        <p:spPr>
          <a:xfrm>
            <a:off x="4641741" y="2304351"/>
            <a:ext cx="342868" cy="34164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63</a:t>
            </a:r>
            <a:endParaRPr lang="da-DK" dirty="0"/>
          </a:p>
        </p:txBody>
      </p:sp>
      <p:sp>
        <p:nvSpPr>
          <p:cNvPr id="15" name="Rectangle 20"/>
          <p:cNvSpPr/>
          <p:nvPr/>
        </p:nvSpPr>
        <p:spPr>
          <a:xfrm>
            <a:off x="4639355" y="3493905"/>
            <a:ext cx="342868" cy="2022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58*</a:t>
            </a:r>
            <a:endParaRPr lang="da-DK" dirty="0"/>
          </a:p>
        </p:txBody>
      </p:sp>
      <p:sp>
        <p:nvSpPr>
          <p:cNvPr id="16" name="Rectangle 21"/>
          <p:cNvSpPr/>
          <p:nvPr/>
        </p:nvSpPr>
        <p:spPr>
          <a:xfrm>
            <a:off x="4639355" y="3809565"/>
            <a:ext cx="342868" cy="2022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51</a:t>
            </a:r>
            <a:endParaRPr lang="da-DK" dirty="0"/>
          </a:p>
        </p:txBody>
      </p:sp>
      <p:sp>
        <p:nvSpPr>
          <p:cNvPr id="17" name="Rectangle 22"/>
          <p:cNvSpPr/>
          <p:nvPr/>
        </p:nvSpPr>
        <p:spPr>
          <a:xfrm>
            <a:off x="4639355" y="4122931"/>
            <a:ext cx="342868" cy="2022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59</a:t>
            </a:r>
            <a:endParaRPr lang="da-DK" dirty="0"/>
          </a:p>
        </p:txBody>
      </p:sp>
      <p:sp>
        <p:nvSpPr>
          <p:cNvPr id="18" name="Rectangle 23"/>
          <p:cNvSpPr/>
          <p:nvPr/>
        </p:nvSpPr>
        <p:spPr>
          <a:xfrm>
            <a:off x="4639355" y="4438321"/>
            <a:ext cx="342868" cy="2022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51</a:t>
            </a:r>
            <a:endParaRPr lang="da-DK" dirty="0"/>
          </a:p>
        </p:txBody>
      </p:sp>
      <p:sp>
        <p:nvSpPr>
          <p:cNvPr id="19" name="Rectangle 24"/>
          <p:cNvSpPr/>
          <p:nvPr/>
        </p:nvSpPr>
        <p:spPr>
          <a:xfrm>
            <a:off x="4639355" y="4753981"/>
            <a:ext cx="342868" cy="2022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58</a:t>
            </a:r>
            <a:endParaRPr lang="da-DK" dirty="0"/>
          </a:p>
        </p:txBody>
      </p:sp>
      <p:sp>
        <p:nvSpPr>
          <p:cNvPr id="20" name="Rectangle 25"/>
          <p:cNvSpPr/>
          <p:nvPr/>
        </p:nvSpPr>
        <p:spPr>
          <a:xfrm>
            <a:off x="4639355" y="5067347"/>
            <a:ext cx="342868" cy="2022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58</a:t>
            </a:r>
            <a:endParaRPr lang="da-DK" dirty="0"/>
          </a:p>
        </p:txBody>
      </p:sp>
      <p:sp>
        <p:nvSpPr>
          <p:cNvPr id="21" name="textruta 20"/>
          <p:cNvSpPr txBox="1"/>
          <p:nvPr/>
        </p:nvSpPr>
        <p:spPr>
          <a:xfrm>
            <a:off x="1028700" y="5945337"/>
            <a:ext cx="5860473" cy="523220"/>
          </a:xfrm>
          <a:prstGeom prst="rect">
            <a:avLst/>
          </a:prstGeom>
          <a:noFill/>
        </p:spPr>
        <p:txBody>
          <a:bodyPr wrap="square" rtlCol="0">
            <a:spAutoFit/>
          </a:bodyPr>
          <a:lstStyle/>
          <a:p>
            <a:r>
              <a:rPr lang="sv-SE" sz="1200" dirty="0" smtClean="0">
                <a:solidFill>
                  <a:schemeClr val="bg1">
                    <a:lumMod val="50000"/>
                  </a:schemeClr>
                </a:solidFill>
              </a:rPr>
              <a:t>*</a:t>
            </a:r>
            <a:r>
              <a:rPr lang="sv-SE" sz="1200" dirty="0" err="1" smtClean="0">
                <a:solidFill>
                  <a:schemeClr val="bg1">
                    <a:lumMod val="50000"/>
                  </a:schemeClr>
                </a:solidFill>
              </a:rPr>
              <a:t>Userneeds</a:t>
            </a:r>
            <a:r>
              <a:rPr lang="sv-SE" sz="1200" dirty="0" smtClean="0">
                <a:solidFill>
                  <a:schemeClr val="bg1">
                    <a:lumMod val="50000"/>
                  </a:schemeClr>
                </a:solidFill>
              </a:rPr>
              <a:t> Index = Beräkning: (4*100)+(3*66,66)+(2*33,33)+(1*0) =&gt; Index XX</a:t>
            </a:r>
          </a:p>
          <a:p>
            <a:endParaRPr lang="sv-SE" sz="1600" b="1" dirty="0" err="1" smtClean="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xEl>
                                              <p:pRg st="2" end="2"/>
                                            </p:txEl>
                                          </p:spTgt>
                                        </p:tgtEl>
                                        <p:attrNameLst>
                                          <p:attrName>style.visibility</p:attrName>
                                        </p:attrNameLst>
                                      </p:cBhvr>
                                      <p:to>
                                        <p:strVal val="visible"/>
                                      </p:to>
                                    </p:set>
                                    <p:animEffect transition="in" filter="fade">
                                      <p:cBhvr>
                                        <p:cTn id="38" dur="500"/>
                                        <p:tgtEl>
                                          <p:spTgt spid="11">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1">
                                            <p:txEl>
                                              <p:pRg st="4" end="4"/>
                                            </p:txEl>
                                          </p:spTgt>
                                        </p:tgtEl>
                                        <p:attrNameLst>
                                          <p:attrName>style.visibility</p:attrName>
                                        </p:attrNameLst>
                                      </p:cBhvr>
                                      <p:to>
                                        <p:strVal val="visible"/>
                                      </p:to>
                                    </p:set>
                                    <p:animEffect transition="in" filter="fade">
                                      <p:cBhvr>
                                        <p:cTn id="43" dur="500"/>
                                        <p:tgtEl>
                                          <p:spTgt spid="11">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1">
                                            <p:txEl>
                                              <p:pRg st="6" end="6"/>
                                            </p:txEl>
                                          </p:spTgt>
                                        </p:tgtEl>
                                        <p:attrNameLst>
                                          <p:attrName>style.visibility</p:attrName>
                                        </p:attrNameLst>
                                      </p:cBhvr>
                                      <p:to>
                                        <p:strVal val="visible"/>
                                      </p:to>
                                    </p:set>
                                    <p:animEffect transition="in" filter="fade">
                                      <p:cBhvr>
                                        <p:cTn id="48" dur="500"/>
                                        <p:tgtEl>
                                          <p:spTgt spid="11">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1">
                                            <p:txEl>
                                              <p:pRg st="8" end="8"/>
                                            </p:txEl>
                                          </p:spTgt>
                                        </p:tgtEl>
                                        <p:attrNameLst>
                                          <p:attrName>style.visibility</p:attrName>
                                        </p:attrNameLst>
                                      </p:cBhvr>
                                      <p:to>
                                        <p:strVal val="visible"/>
                                      </p:to>
                                    </p:set>
                                    <p:animEffect transition="in" filter="fade">
                                      <p:cBhvr>
                                        <p:cTn id="53" dur="500"/>
                                        <p:tgtEl>
                                          <p:spTgt spid="11">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1">
                                            <p:txEl>
                                              <p:pRg st="10" end="10"/>
                                            </p:txEl>
                                          </p:spTgt>
                                        </p:tgtEl>
                                        <p:attrNameLst>
                                          <p:attrName>style.visibility</p:attrName>
                                        </p:attrNameLst>
                                      </p:cBhvr>
                                      <p:to>
                                        <p:strVal val="visible"/>
                                      </p:to>
                                    </p:set>
                                    <p:animEffect transition="in" filter="fade">
                                      <p:cBhvr>
                                        <p:cTn id="58" dur="500"/>
                                        <p:tgtEl>
                                          <p:spTgt spid="11">
                                            <p:txEl>
                                              <p:pRg st="10" end="1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1">
                                            <p:txEl>
                                              <p:pRg st="12" end="12"/>
                                            </p:txEl>
                                          </p:spTgt>
                                        </p:tgtEl>
                                        <p:attrNameLst>
                                          <p:attrName>style.visibility</p:attrName>
                                        </p:attrNameLst>
                                      </p:cBhvr>
                                      <p:to>
                                        <p:strVal val="visible"/>
                                      </p:to>
                                    </p:set>
                                    <p:animEffect transition="in" filter="fade">
                                      <p:cBhvr>
                                        <p:cTn id="63" dur="500"/>
                                        <p:tgtEl>
                                          <p:spTgt spid="11">
                                            <p:txEl>
                                              <p:pRg st="12" end="1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1">
                                            <p:txEl>
                                              <p:pRg st="14" end="14"/>
                                            </p:txEl>
                                          </p:spTgt>
                                        </p:tgtEl>
                                        <p:attrNameLst>
                                          <p:attrName>style.visibility</p:attrName>
                                        </p:attrNameLst>
                                      </p:cBhvr>
                                      <p:to>
                                        <p:strVal val="visible"/>
                                      </p:to>
                                    </p:set>
                                    <p:animEffect transition="in" filter="fade">
                                      <p:cBhvr>
                                        <p:cTn id="68" dur="500"/>
                                        <p:tgtEl>
                                          <p:spTgt spid="11">
                                            <p:txEl>
                                              <p:pRg st="14" end="1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1">
                                            <p:txEl>
                                              <p:pRg st="16" end="16"/>
                                            </p:txEl>
                                          </p:spTgt>
                                        </p:tgtEl>
                                        <p:attrNameLst>
                                          <p:attrName>style.visibility</p:attrName>
                                        </p:attrNameLst>
                                      </p:cBhvr>
                                      <p:to>
                                        <p:strVal val="visible"/>
                                      </p:to>
                                    </p:set>
                                    <p:animEffect transition="in" filter="fade">
                                      <p:cBhvr>
                                        <p:cTn id="73" dur="500"/>
                                        <p:tgtEl>
                                          <p:spTgt spid="11">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9" grpId="0">
        <p:bldAsOne/>
      </p:bldGraphic>
      <p:bldP spid="15" grpId="0" animBg="1"/>
      <p:bldP spid="16" grpId="0" animBg="1"/>
      <p:bldP spid="17" grpId="0" animBg="1"/>
      <p:bldP spid="18"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4"/>
          </p:nvPr>
        </p:nvSpPr>
        <p:spPr/>
        <p:txBody>
          <a:bodyPr/>
          <a:lstStyle/>
          <a:p>
            <a:fld id="{CCB980A4-8073-2E47-BD49-CDC58DACAC28}" type="slidenum">
              <a:rPr lang="sv-SE" smtClean="0"/>
              <a:pPr/>
              <a:t>5</a:t>
            </a:fld>
            <a:endParaRPr lang="sv-SE" dirty="0"/>
          </a:p>
        </p:txBody>
      </p:sp>
      <p:sp>
        <p:nvSpPr>
          <p:cNvPr id="4" name="Platshållare för sidfot 3"/>
          <p:cNvSpPr>
            <a:spLocks noGrp="1"/>
          </p:cNvSpPr>
          <p:nvPr>
            <p:ph type="ftr" sz="quarter" idx="15"/>
          </p:nvPr>
        </p:nvSpPr>
        <p:spPr/>
        <p:txBody>
          <a:bodyPr/>
          <a:lstStyle/>
          <a:p>
            <a:r>
              <a:rPr lang="en-GB" dirty="0" smtClean="0"/>
              <a:t>HÅLLBAR STAD – ÖPPEN FÖR VÄRLDEN </a:t>
            </a:r>
            <a:endParaRPr lang="en-GB" dirty="0"/>
          </a:p>
        </p:txBody>
      </p:sp>
      <p:sp>
        <p:nvSpPr>
          <p:cNvPr id="7" name="Text Box 6"/>
          <p:cNvSpPr txBox="1">
            <a:spLocks noChangeArrowheads="1"/>
          </p:cNvSpPr>
          <p:nvPr/>
        </p:nvSpPr>
        <p:spPr bwMode="auto">
          <a:xfrm>
            <a:off x="7023175" y="1533832"/>
            <a:ext cx="1871068" cy="301621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a:spcBef>
                <a:spcPct val="50000"/>
              </a:spcBef>
            </a:pPr>
            <a:r>
              <a:rPr lang="sv-SE" sz="2000" dirty="0" smtClean="0">
                <a:latin typeface="Arial" pitchFamily="34" charset="0"/>
                <a:cs typeface="Arial" pitchFamily="34" charset="0"/>
              </a:rPr>
              <a:t>En fortsatt ökning  av antalet besök</a:t>
            </a:r>
          </a:p>
          <a:p>
            <a:pPr>
              <a:spcBef>
                <a:spcPct val="50000"/>
              </a:spcBef>
            </a:pPr>
            <a:r>
              <a:rPr lang="sv-SE" sz="2000" dirty="0" smtClean="0">
                <a:latin typeface="Arial" pitchFamily="34" charset="0"/>
                <a:cs typeface="Arial" pitchFamily="34" charset="0"/>
              </a:rPr>
              <a:t>Cirka 7,2 miljoner besök 2016 eller cirka 20 000 besök om dagen.</a:t>
            </a:r>
            <a:endParaRPr lang="en-US" sz="2000" dirty="0">
              <a:latin typeface="Arial" pitchFamily="34" charset="0"/>
              <a:cs typeface="Arial" pitchFamily="34" charset="0"/>
            </a:endParaRPr>
          </a:p>
        </p:txBody>
      </p:sp>
      <p:sp>
        <p:nvSpPr>
          <p:cNvPr id="8" name="Rectangle 2"/>
          <p:cNvSpPr txBox="1">
            <a:spLocks noChangeArrowheads="1"/>
          </p:cNvSpPr>
          <p:nvPr/>
        </p:nvSpPr>
        <p:spPr bwMode="auto">
          <a:xfrm>
            <a:off x="1239252" y="308436"/>
            <a:ext cx="2971800" cy="792088"/>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sv-SE" sz="2800" b="1" kern="0" dirty="0" smtClean="0">
                <a:latin typeface="Arial" pitchFamily="34" charset="0"/>
                <a:ea typeface="+mj-ea"/>
                <a:cs typeface="Arial" pitchFamily="34" charset="0"/>
              </a:rPr>
              <a:t>Antal b</a:t>
            </a:r>
            <a:r>
              <a:rPr kumimoji="0" lang="sv-SE" sz="2800" b="1" i="0" u="none" strike="noStrike" kern="0" cap="none" spc="0" normalizeH="0" baseline="0" noProof="0" dirty="0" err="1" smtClean="0">
                <a:ln>
                  <a:noFill/>
                </a:ln>
                <a:effectLst/>
                <a:uLnTx/>
                <a:uFillTx/>
                <a:latin typeface="Arial" pitchFamily="34" charset="0"/>
                <a:ea typeface="+mj-ea"/>
                <a:cs typeface="Arial" pitchFamily="34" charset="0"/>
              </a:rPr>
              <a:t>esök</a:t>
            </a:r>
            <a:r>
              <a:rPr kumimoji="0" lang="sv-SE" sz="2800" b="1" i="0" u="none" strike="noStrike" kern="0" cap="none" spc="0" normalizeH="0" baseline="0" noProof="0" dirty="0" smtClean="0">
                <a:ln>
                  <a:noFill/>
                </a:ln>
                <a:effectLst/>
                <a:uLnTx/>
                <a:uFillTx/>
                <a:latin typeface="Arial" pitchFamily="34" charset="0"/>
                <a:ea typeface="+mj-ea"/>
                <a:cs typeface="Arial" pitchFamily="34" charset="0"/>
              </a:rPr>
              <a:t> </a:t>
            </a:r>
            <a:endParaRPr kumimoji="0" lang="en-US" sz="2800" b="1" i="0" u="none" strike="noStrike" kern="0" cap="none" spc="0" normalizeH="0" baseline="0" noProof="0" dirty="0" smtClean="0">
              <a:ln>
                <a:noFill/>
              </a:ln>
              <a:effectLst/>
              <a:uLnTx/>
              <a:uFillTx/>
              <a:latin typeface="Arial" pitchFamily="34" charset="0"/>
              <a:ea typeface="+mj-ea"/>
              <a:cs typeface="Arial" pitchFamily="34" charset="0"/>
            </a:endParaRPr>
          </a:p>
        </p:txBody>
      </p:sp>
      <p:sp>
        <p:nvSpPr>
          <p:cNvPr id="9" name="Text Box 5"/>
          <p:cNvSpPr txBox="1">
            <a:spLocks noChangeArrowheads="1"/>
          </p:cNvSpPr>
          <p:nvPr/>
        </p:nvSpPr>
        <p:spPr bwMode="auto">
          <a:xfrm>
            <a:off x="272480" y="5493012"/>
            <a:ext cx="9057456" cy="523220"/>
          </a:xfrm>
          <a:prstGeom prst="rect">
            <a:avLst/>
          </a:prstGeom>
          <a:noFill/>
          <a:ln w="9525">
            <a:noFill/>
            <a:miter lim="800000"/>
            <a:headEnd/>
            <a:tailEnd/>
          </a:ln>
          <a:effectLst/>
        </p:spPr>
        <p:txBody>
          <a:bodyPr wrap="square">
            <a:spAutoFit/>
          </a:bodyPr>
          <a:lstStyle/>
          <a:p>
            <a:pPr>
              <a:spcBef>
                <a:spcPct val="50000"/>
              </a:spcBef>
            </a:pPr>
            <a:r>
              <a:rPr lang="sv-SE" sz="1400" dirty="0" smtClean="0">
                <a:latin typeface="Arial" pitchFamily="34" charset="0"/>
                <a:cs typeface="Arial" pitchFamily="34" charset="0"/>
              </a:rPr>
              <a:t>Ett besök omfattar en avgränsad period som avslutas när webbläsaren stängs eller avslutas, eller när användaren har varit inaktiv på webbplatsen under 30 minuter</a:t>
            </a:r>
          </a:p>
        </p:txBody>
      </p:sp>
      <p:graphicFrame>
        <p:nvGraphicFramePr>
          <p:cNvPr id="10" name="Diagram 9"/>
          <p:cNvGraphicFramePr/>
          <p:nvPr/>
        </p:nvGraphicFramePr>
        <p:xfrm>
          <a:off x="744855" y="1533832"/>
          <a:ext cx="6065019" cy="3736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4"/>
          </p:nvPr>
        </p:nvSpPr>
        <p:spPr/>
        <p:txBody>
          <a:bodyPr/>
          <a:lstStyle/>
          <a:p>
            <a:fld id="{CCB980A4-8073-2E47-BD49-CDC58DACAC28}" type="slidenum">
              <a:rPr lang="sv-SE" smtClean="0"/>
              <a:pPr/>
              <a:t>50</a:t>
            </a:fld>
            <a:endParaRPr lang="sv-SE" dirty="0"/>
          </a:p>
        </p:txBody>
      </p:sp>
      <p:sp>
        <p:nvSpPr>
          <p:cNvPr id="4" name="Platshållare för sidfot 3"/>
          <p:cNvSpPr>
            <a:spLocks noGrp="1"/>
          </p:cNvSpPr>
          <p:nvPr>
            <p:ph type="ftr" sz="quarter" idx="15"/>
          </p:nvPr>
        </p:nvSpPr>
        <p:spPr/>
        <p:txBody>
          <a:bodyPr/>
          <a:lstStyle/>
          <a:p>
            <a:r>
              <a:rPr lang="en-GB" smtClean="0"/>
              <a:t>HÅLLBAR STAD – ÖPPEN FÖR VÄRLDEN </a:t>
            </a:r>
            <a:endParaRPr lang="en-GB" dirty="0"/>
          </a:p>
        </p:txBody>
      </p:sp>
      <p:sp>
        <p:nvSpPr>
          <p:cNvPr id="6" name="Attractive_title"/>
          <p:cNvSpPr txBox="1"/>
          <p:nvPr/>
        </p:nvSpPr>
        <p:spPr>
          <a:xfrm>
            <a:off x="2096698" y="759600"/>
            <a:ext cx="3815321" cy="307777"/>
          </a:xfrm>
          <a:prstGeom prst="rect">
            <a:avLst/>
          </a:prstGeom>
          <a:noFill/>
        </p:spPr>
        <p:txBody>
          <a:bodyPr wrap="square" rtlCol="0">
            <a:spAutoFit/>
          </a:bodyPr>
          <a:lstStyle/>
          <a:p>
            <a:pPr lvl="0" algn="ctr"/>
            <a:r>
              <a:rPr lang="sv-SE" sz="1400" dirty="0">
                <a:solidFill>
                  <a:srgbClr val="5B5B5B"/>
                </a:solidFill>
              </a:rPr>
              <a:t>Snygg/Ful</a:t>
            </a:r>
            <a:endParaRPr lang="sv-SE" sz="1400" dirty="0">
              <a:solidFill>
                <a:srgbClr val="5B5B5B"/>
              </a:solidFill>
              <a:latin typeface="Calibri Light" panose="020F0302020204030204"/>
            </a:endParaRPr>
          </a:p>
        </p:txBody>
      </p:sp>
      <p:graphicFrame>
        <p:nvGraphicFramePr>
          <p:cNvPr id="7" name="Attractive"/>
          <p:cNvGraphicFramePr>
            <a:graphicFrameLocks/>
          </p:cNvGraphicFramePr>
          <p:nvPr>
            <p:extLst>
              <p:ext uri="{D42A27DB-BD31-4B8C-83A1-F6EECF244321}">
                <p14:modId xmlns:p14="http://schemas.microsoft.com/office/powerpoint/2010/main" xmlns="" val="1315332958"/>
              </p:ext>
            </p:extLst>
          </p:nvPr>
        </p:nvGraphicFramePr>
        <p:xfrm>
          <a:off x="1847398" y="1206500"/>
          <a:ext cx="4435856" cy="300736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AttractiveDevices"/>
          <p:cNvGrpSpPr/>
          <p:nvPr/>
        </p:nvGrpSpPr>
        <p:grpSpPr>
          <a:xfrm>
            <a:off x="1851898" y="4176000"/>
            <a:ext cx="4485601" cy="2160000"/>
            <a:chOff x="0" y="0"/>
            <a:chExt cx="4461621" cy="2160000"/>
          </a:xfrm>
        </p:grpSpPr>
        <p:graphicFrame>
          <p:nvGraphicFramePr>
            <p:cNvPr id="9" name="Attractive Mobile"/>
            <p:cNvGraphicFramePr>
              <a:graphicFrameLocks/>
            </p:cNvGraphicFramePr>
            <p:nvPr>
              <p:extLst>
                <p:ext uri="{D42A27DB-BD31-4B8C-83A1-F6EECF244321}">
                  <p14:modId xmlns:p14="http://schemas.microsoft.com/office/powerpoint/2010/main" xmlns="" val="808176828"/>
                </p:ext>
              </p:extLst>
            </p:nvPr>
          </p:nvGraphicFramePr>
          <p:xfrm>
            <a:off x="2769621" y="0"/>
            <a:ext cx="1692000" cy="21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Attractive Tablet"/>
            <p:cNvGraphicFramePr>
              <a:graphicFrameLocks/>
            </p:cNvGraphicFramePr>
            <p:nvPr>
              <p:extLst>
                <p:ext uri="{D42A27DB-BD31-4B8C-83A1-F6EECF244321}">
                  <p14:modId xmlns:p14="http://schemas.microsoft.com/office/powerpoint/2010/main" xmlns="" val="2053720830"/>
                </p:ext>
              </p:extLst>
            </p:nvPr>
          </p:nvGraphicFramePr>
          <p:xfrm>
            <a:off x="1384810" y="0"/>
            <a:ext cx="1692000" cy="216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Attractive Desktop"/>
            <p:cNvGraphicFramePr>
              <a:graphicFrameLocks/>
            </p:cNvGraphicFramePr>
            <p:nvPr>
              <p:extLst>
                <p:ext uri="{D42A27DB-BD31-4B8C-83A1-F6EECF244321}">
                  <p14:modId xmlns:p14="http://schemas.microsoft.com/office/powerpoint/2010/main" xmlns="" val="3880960353"/>
                </p:ext>
              </p:extLst>
            </p:nvPr>
          </p:nvGraphicFramePr>
          <p:xfrm>
            <a:off x="0" y="0"/>
            <a:ext cx="1692000" cy="2160000"/>
          </p:xfrm>
          <a:graphic>
            <a:graphicData uri="http://schemas.openxmlformats.org/drawingml/2006/chart">
              <c:chart xmlns:c="http://schemas.openxmlformats.org/drawingml/2006/chart" xmlns:r="http://schemas.openxmlformats.org/officeDocument/2006/relationships" r:id="rId5"/>
            </a:graphicData>
          </a:graphic>
        </p:graphicFrame>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847986" y="2337950"/>
            <a:ext cx="5486252" cy="1656066"/>
          </a:xfrm>
        </p:spPr>
        <p:txBody>
          <a:bodyPr/>
          <a:lstStyle/>
          <a:p>
            <a:r>
              <a:rPr lang="sv-SE" sz="5400" dirty="0" smtClean="0"/>
              <a:t>Analys</a:t>
            </a:r>
            <a:br>
              <a:rPr lang="sv-SE" sz="5400" dirty="0" smtClean="0"/>
            </a:br>
            <a:r>
              <a:rPr lang="sv-SE" sz="3200" dirty="0" smtClean="0"/>
              <a:t>Webbplatsundersökning</a:t>
            </a:r>
            <a:endParaRPr lang="sv-SE" sz="3200" dirty="0"/>
          </a:p>
        </p:txBody>
      </p:sp>
    </p:spTree>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16060" y="631223"/>
            <a:ext cx="7155665" cy="695069"/>
          </a:xfrm>
        </p:spPr>
        <p:txBody>
          <a:bodyPr/>
          <a:lstStyle/>
          <a:p>
            <a:r>
              <a:rPr lang="sv-SE" dirty="0" smtClean="0"/>
              <a:t>Nöjdhet och drivkrafter - medborgare</a:t>
            </a:r>
            <a:endParaRPr lang="sv-SE" sz="1400"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52</a:t>
            </a:fld>
            <a:endParaRPr lang="sv-SE" dirty="0"/>
          </a:p>
        </p:txBody>
      </p:sp>
      <p:sp>
        <p:nvSpPr>
          <p:cNvPr id="12" name="textruta 11"/>
          <p:cNvSpPr txBox="1"/>
          <p:nvPr/>
        </p:nvSpPr>
        <p:spPr>
          <a:xfrm>
            <a:off x="365487" y="1334530"/>
            <a:ext cx="3301737" cy="1569660"/>
          </a:xfrm>
          <a:prstGeom prst="rect">
            <a:avLst/>
          </a:prstGeom>
          <a:noFill/>
        </p:spPr>
        <p:txBody>
          <a:bodyPr wrap="square" rtlCol="0">
            <a:spAutoFit/>
          </a:bodyPr>
          <a:lstStyle/>
          <a:p>
            <a:r>
              <a:rPr lang="sv-SE" sz="1600" b="1" dirty="0" smtClean="0">
                <a:latin typeface="Arial" panose="020B0604020202020204" pitchFamily="34" charset="0"/>
                <a:cs typeface="Arial" panose="020B0604020202020204" pitchFamily="34" charset="0"/>
              </a:rPr>
              <a:t>Medborgare är</a:t>
            </a:r>
            <a:r>
              <a:rPr lang="sv-SE" sz="1600" b="1" dirty="0" smtClean="0">
                <a:solidFill>
                  <a:srgbClr val="13958F"/>
                </a:solidFill>
                <a:latin typeface="Arial" panose="020B0604020202020204" pitchFamily="34" charset="0"/>
                <a:cs typeface="Arial" panose="020B0604020202020204" pitchFamily="34" charset="0"/>
              </a:rPr>
              <a:t> mest </a:t>
            </a:r>
            <a:r>
              <a:rPr lang="sv-SE" sz="1600" b="1" dirty="0" smtClean="0">
                <a:latin typeface="Arial" panose="020B0604020202020204" pitchFamily="34" charset="0"/>
                <a:cs typeface="Arial" panose="020B0604020202020204" pitchFamily="34" charset="0"/>
              </a:rPr>
              <a:t>nöjda med……</a:t>
            </a:r>
          </a:p>
          <a:p>
            <a:pPr marL="342900" indent="-342900">
              <a:buAutoNum type="arabicPeriod"/>
            </a:pPr>
            <a:r>
              <a:rPr lang="sv-SE" sz="1600" dirty="0" smtClean="0"/>
              <a:t>Det är lätt att förstå informationen på webbplatsen </a:t>
            </a:r>
          </a:p>
          <a:p>
            <a:pPr marL="342900" indent="-342900">
              <a:buAutoNum type="arabicPeriod"/>
            </a:pPr>
            <a:r>
              <a:rPr lang="sv-SE" sz="1600" dirty="0" smtClean="0"/>
              <a:t>Webbplatsen innehåller den information jag behöver</a:t>
            </a:r>
            <a:endParaRPr lang="sv-SE" sz="1600" dirty="0" smtClean="0">
              <a:latin typeface="Arial" panose="020B0604020202020204" pitchFamily="34" charset="0"/>
              <a:cs typeface="Arial" panose="020B0604020202020204" pitchFamily="34" charset="0"/>
            </a:endParaRPr>
          </a:p>
        </p:txBody>
      </p:sp>
      <p:sp>
        <p:nvSpPr>
          <p:cNvPr id="13" name="textruta 12"/>
          <p:cNvSpPr txBox="1"/>
          <p:nvPr/>
        </p:nvSpPr>
        <p:spPr>
          <a:xfrm>
            <a:off x="4770556" y="1268379"/>
            <a:ext cx="3211618" cy="2062103"/>
          </a:xfrm>
          <a:prstGeom prst="rect">
            <a:avLst/>
          </a:prstGeom>
          <a:noFill/>
        </p:spPr>
        <p:txBody>
          <a:bodyPr wrap="square" rtlCol="0">
            <a:spAutoFit/>
          </a:bodyPr>
          <a:lstStyle/>
          <a:p>
            <a:r>
              <a:rPr lang="sv-SE" sz="1600" b="1" dirty="0" smtClean="0">
                <a:latin typeface="Arial" panose="020B0604020202020204" pitchFamily="34" charset="0"/>
                <a:cs typeface="Arial" panose="020B0604020202020204" pitchFamily="34" charset="0"/>
              </a:rPr>
              <a:t>Det som påverkar deras nöjdhet mest</a:t>
            </a:r>
          </a:p>
          <a:p>
            <a:pPr marL="342900" indent="-342900">
              <a:buAutoNum type="arabicPeriod"/>
            </a:pPr>
            <a:r>
              <a:rPr lang="sv-SE" sz="1600" dirty="0" smtClean="0"/>
              <a:t>Det är alltid lätt att hitta på webbplatsen </a:t>
            </a:r>
          </a:p>
          <a:p>
            <a:pPr marL="342900" indent="-342900">
              <a:buAutoNum type="arabicPeriod"/>
            </a:pPr>
            <a:r>
              <a:rPr lang="sv-SE" sz="1600" dirty="0" smtClean="0"/>
              <a:t>Det är enkelt att hitta information om aktiviteter och vad som händer i Göteborgs Stad</a:t>
            </a:r>
            <a:endParaRPr lang="sv-SE" sz="1600" dirty="0" smtClean="0">
              <a:latin typeface="Arial" panose="020B0604020202020204" pitchFamily="34" charset="0"/>
              <a:cs typeface="Arial" panose="020B0604020202020204" pitchFamily="34" charset="0"/>
            </a:endParaRPr>
          </a:p>
        </p:txBody>
      </p:sp>
      <p:pic>
        <p:nvPicPr>
          <p:cNvPr id="1029" name="Picture 5" descr="C:\Users\chrced0501\AppData\Local\Microsoft\Windows\Temporary Internet Files\Content.IE5\VPSHRLTY\Thumbs-down-icon[1].png"/>
          <p:cNvPicPr>
            <a:picLocks noChangeAspect="1" noChangeArrowheads="1"/>
          </p:cNvPicPr>
          <p:nvPr/>
        </p:nvPicPr>
        <p:blipFill>
          <a:blip r:embed="rId2"/>
          <a:srcRect/>
          <a:stretch>
            <a:fillRect/>
          </a:stretch>
        </p:blipFill>
        <p:spPr bwMode="auto">
          <a:xfrm>
            <a:off x="3490718" y="3094646"/>
            <a:ext cx="957155" cy="862659"/>
          </a:xfrm>
          <a:prstGeom prst="rect">
            <a:avLst/>
          </a:prstGeom>
          <a:noFill/>
        </p:spPr>
      </p:pic>
      <p:pic>
        <p:nvPicPr>
          <p:cNvPr id="1031" name="Picture 7" descr="C:\Users\chrced0501\AppData\Local\Microsoft\Windows\Temporary Internet Files\Content.IE5\2T4I5O35\833px-Thumbs-up-icon-left.svg[1].png"/>
          <p:cNvPicPr>
            <a:picLocks noChangeAspect="1" noChangeArrowheads="1"/>
          </p:cNvPicPr>
          <p:nvPr/>
        </p:nvPicPr>
        <p:blipFill>
          <a:blip r:embed="rId3"/>
          <a:srcRect/>
          <a:stretch>
            <a:fillRect/>
          </a:stretch>
        </p:blipFill>
        <p:spPr bwMode="auto">
          <a:xfrm>
            <a:off x="3490718" y="1334530"/>
            <a:ext cx="665367" cy="817930"/>
          </a:xfrm>
          <a:prstGeom prst="rect">
            <a:avLst/>
          </a:prstGeom>
          <a:noFill/>
        </p:spPr>
      </p:pic>
      <p:cxnSp>
        <p:nvCxnSpPr>
          <p:cNvPr id="21" name="Rak 20"/>
          <p:cNvCxnSpPr/>
          <p:nvPr/>
        </p:nvCxnSpPr>
        <p:spPr>
          <a:xfrm>
            <a:off x="4415600" y="1334530"/>
            <a:ext cx="0" cy="4378362"/>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22" name="textruta 21"/>
          <p:cNvSpPr txBox="1"/>
          <p:nvPr/>
        </p:nvSpPr>
        <p:spPr>
          <a:xfrm>
            <a:off x="365488" y="3094646"/>
            <a:ext cx="3301737" cy="2554545"/>
          </a:xfrm>
          <a:prstGeom prst="rect">
            <a:avLst/>
          </a:prstGeom>
          <a:noFill/>
        </p:spPr>
        <p:txBody>
          <a:bodyPr wrap="square" rtlCol="0">
            <a:spAutoFit/>
          </a:bodyPr>
          <a:lstStyle/>
          <a:p>
            <a:endParaRPr lang="sv-SE" sz="1600" b="1" dirty="0" smtClean="0">
              <a:latin typeface="Arial" panose="020B0604020202020204" pitchFamily="34" charset="0"/>
              <a:cs typeface="Arial" panose="020B0604020202020204" pitchFamily="34" charset="0"/>
            </a:endParaRPr>
          </a:p>
          <a:p>
            <a:r>
              <a:rPr lang="sv-SE" sz="1600" b="1" dirty="0" smtClean="0">
                <a:latin typeface="Arial" panose="020B0604020202020204" pitchFamily="34" charset="0"/>
                <a:cs typeface="Arial" panose="020B0604020202020204" pitchFamily="34" charset="0"/>
              </a:rPr>
              <a:t>Medborgare är </a:t>
            </a:r>
            <a:r>
              <a:rPr lang="sv-SE" sz="1600" b="1" dirty="0" smtClean="0">
                <a:solidFill>
                  <a:srgbClr val="C00000"/>
                </a:solidFill>
                <a:latin typeface="Arial" panose="020B0604020202020204" pitchFamily="34" charset="0"/>
                <a:cs typeface="Arial" panose="020B0604020202020204" pitchFamily="34" charset="0"/>
              </a:rPr>
              <a:t>minst </a:t>
            </a:r>
            <a:r>
              <a:rPr lang="sv-SE" sz="1600" b="1" dirty="0" smtClean="0">
                <a:latin typeface="Arial" panose="020B0604020202020204" pitchFamily="34" charset="0"/>
                <a:cs typeface="Arial" panose="020B0604020202020204" pitchFamily="34" charset="0"/>
              </a:rPr>
              <a:t>nöjda med……</a:t>
            </a:r>
          </a:p>
          <a:p>
            <a:pPr marL="342900" indent="-342900">
              <a:buAutoNum type="arabicPeriod"/>
            </a:pPr>
            <a:r>
              <a:rPr lang="sv-SE" sz="1600" dirty="0" smtClean="0"/>
              <a:t>Det är alltid lätt att hitta på webbplatsen</a:t>
            </a:r>
          </a:p>
          <a:p>
            <a:pPr marL="342900" indent="-342900">
              <a:buAutoNum type="arabicPeriod"/>
            </a:pPr>
            <a:r>
              <a:rPr lang="sv-SE" sz="1600" dirty="0" smtClean="0">
                <a:latin typeface="Arial" panose="020B0604020202020204" pitchFamily="34" charset="0"/>
                <a:cs typeface="Arial" panose="020B0604020202020204" pitchFamily="34" charset="0"/>
              </a:rPr>
              <a:t>Det är enkelt att hitta information om aktiviteter och vad som händer i Göteborgs Stad</a:t>
            </a:r>
          </a:p>
          <a:p>
            <a:pPr marL="342900" indent="-342900">
              <a:buAutoNum type="arabicPeriod"/>
            </a:pPr>
            <a:endParaRPr lang="sv-SE" sz="1600" b="1" dirty="0" smtClean="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16060" y="631223"/>
            <a:ext cx="7155665" cy="695069"/>
          </a:xfrm>
        </p:spPr>
        <p:txBody>
          <a:bodyPr/>
          <a:lstStyle/>
          <a:p>
            <a:r>
              <a:rPr lang="sv-SE" dirty="0" smtClean="0"/>
              <a:t>Nöjdhet och drivkrafter - företagare </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53</a:t>
            </a:fld>
            <a:endParaRPr lang="sv-SE" dirty="0"/>
          </a:p>
        </p:txBody>
      </p:sp>
      <p:sp>
        <p:nvSpPr>
          <p:cNvPr id="12" name="textruta 11"/>
          <p:cNvSpPr txBox="1"/>
          <p:nvPr/>
        </p:nvSpPr>
        <p:spPr>
          <a:xfrm>
            <a:off x="365487" y="1334530"/>
            <a:ext cx="3301737" cy="1815882"/>
          </a:xfrm>
          <a:prstGeom prst="rect">
            <a:avLst/>
          </a:prstGeom>
          <a:noFill/>
        </p:spPr>
        <p:txBody>
          <a:bodyPr wrap="square" rtlCol="0">
            <a:spAutoFit/>
          </a:bodyPr>
          <a:lstStyle/>
          <a:p>
            <a:r>
              <a:rPr lang="sv-SE" sz="1600" b="1" dirty="0" smtClean="0">
                <a:latin typeface="Arial" panose="020B0604020202020204" pitchFamily="34" charset="0"/>
                <a:cs typeface="Arial" panose="020B0604020202020204" pitchFamily="34" charset="0"/>
              </a:rPr>
              <a:t>Företagare är mest nöjda med……</a:t>
            </a:r>
          </a:p>
          <a:p>
            <a:pPr marL="342900" indent="-342900">
              <a:buAutoNum type="arabicPeriod"/>
            </a:pPr>
            <a:r>
              <a:rPr lang="sv-SE" sz="1600" dirty="0" smtClean="0">
                <a:latin typeface="Arial" panose="020B0604020202020204" pitchFamily="34" charset="0"/>
                <a:cs typeface="Arial" panose="020B0604020202020204" pitchFamily="34" charset="0"/>
              </a:rPr>
              <a:t>Det är lätt att förstå informationen på webbplatsen</a:t>
            </a:r>
          </a:p>
          <a:p>
            <a:pPr marL="342900" indent="-342900">
              <a:buAutoNum type="arabicPeriod"/>
            </a:pPr>
            <a:r>
              <a:rPr lang="sv-SE" sz="1600" dirty="0" smtClean="0">
                <a:latin typeface="Arial" panose="020B0604020202020204" pitchFamily="34" charset="0"/>
                <a:cs typeface="Arial" panose="020B0604020202020204" pitchFamily="34" charset="0"/>
              </a:rPr>
              <a:t>Webbplatsen innehåller den information jag behöver</a:t>
            </a:r>
          </a:p>
          <a:p>
            <a:pPr marL="342900" indent="-342900">
              <a:buAutoNum type="arabicPeriod"/>
            </a:pPr>
            <a:endParaRPr lang="sv-SE" sz="1600" b="1" dirty="0" smtClean="0">
              <a:latin typeface="Arial" panose="020B0604020202020204" pitchFamily="34" charset="0"/>
              <a:cs typeface="Arial" panose="020B0604020202020204" pitchFamily="34" charset="0"/>
            </a:endParaRPr>
          </a:p>
        </p:txBody>
      </p:sp>
      <p:sp>
        <p:nvSpPr>
          <p:cNvPr id="13" name="textruta 12"/>
          <p:cNvSpPr txBox="1"/>
          <p:nvPr/>
        </p:nvSpPr>
        <p:spPr>
          <a:xfrm>
            <a:off x="4770556" y="1406744"/>
            <a:ext cx="3211618" cy="1323439"/>
          </a:xfrm>
          <a:prstGeom prst="rect">
            <a:avLst/>
          </a:prstGeom>
          <a:noFill/>
        </p:spPr>
        <p:txBody>
          <a:bodyPr wrap="square" rtlCol="0">
            <a:spAutoFit/>
          </a:bodyPr>
          <a:lstStyle/>
          <a:p>
            <a:r>
              <a:rPr lang="sv-SE" sz="1600" b="1" dirty="0" smtClean="0">
                <a:latin typeface="Arial" panose="020B0604020202020204" pitchFamily="34" charset="0"/>
                <a:cs typeface="Arial" panose="020B0604020202020204" pitchFamily="34" charset="0"/>
              </a:rPr>
              <a:t>Det som påverkar deras nöjdhet mest</a:t>
            </a:r>
          </a:p>
          <a:p>
            <a:pPr marL="342900" indent="-342900">
              <a:buAutoNum type="arabicPeriod"/>
            </a:pPr>
            <a:r>
              <a:rPr lang="sv-SE" sz="1600" dirty="0" smtClean="0">
                <a:latin typeface="Arial" panose="020B0604020202020204" pitchFamily="34" charset="0"/>
                <a:cs typeface="Arial" panose="020B0604020202020204" pitchFamily="34" charset="0"/>
              </a:rPr>
              <a:t>Navigering – lätt att hitta</a:t>
            </a:r>
          </a:p>
          <a:p>
            <a:pPr marL="342900" indent="-342900">
              <a:buAutoNum type="arabicPeriod"/>
            </a:pPr>
            <a:r>
              <a:rPr lang="sv-SE" sz="1600" dirty="0" smtClean="0">
                <a:latin typeface="Arial" panose="020B0604020202020204" pitchFamily="34" charset="0"/>
                <a:cs typeface="Arial" panose="020B0604020202020204" pitchFamily="34" charset="0"/>
              </a:rPr>
              <a:t>Att webbplatsen innehåller den information jag behöver</a:t>
            </a:r>
          </a:p>
        </p:txBody>
      </p:sp>
      <p:pic>
        <p:nvPicPr>
          <p:cNvPr id="1029" name="Picture 5" descr="C:\Users\chrced0501\AppData\Local\Microsoft\Windows\Temporary Internet Files\Content.IE5\VPSHRLTY\Thumbs-down-icon[1].png"/>
          <p:cNvPicPr>
            <a:picLocks noChangeAspect="1" noChangeArrowheads="1"/>
          </p:cNvPicPr>
          <p:nvPr/>
        </p:nvPicPr>
        <p:blipFill>
          <a:blip r:embed="rId2"/>
          <a:srcRect/>
          <a:stretch>
            <a:fillRect/>
          </a:stretch>
        </p:blipFill>
        <p:spPr bwMode="auto">
          <a:xfrm>
            <a:off x="3490718" y="3094646"/>
            <a:ext cx="957155" cy="862659"/>
          </a:xfrm>
          <a:prstGeom prst="rect">
            <a:avLst/>
          </a:prstGeom>
          <a:noFill/>
        </p:spPr>
      </p:pic>
      <p:pic>
        <p:nvPicPr>
          <p:cNvPr id="1031" name="Picture 7" descr="C:\Users\chrced0501\AppData\Local\Microsoft\Windows\Temporary Internet Files\Content.IE5\2T4I5O35\833px-Thumbs-up-icon-left.svg[1].png"/>
          <p:cNvPicPr>
            <a:picLocks noChangeAspect="1" noChangeArrowheads="1"/>
          </p:cNvPicPr>
          <p:nvPr/>
        </p:nvPicPr>
        <p:blipFill>
          <a:blip r:embed="rId3"/>
          <a:srcRect/>
          <a:stretch>
            <a:fillRect/>
          </a:stretch>
        </p:blipFill>
        <p:spPr bwMode="auto">
          <a:xfrm>
            <a:off x="3490718" y="1334530"/>
            <a:ext cx="665367" cy="817930"/>
          </a:xfrm>
          <a:prstGeom prst="rect">
            <a:avLst/>
          </a:prstGeom>
          <a:noFill/>
        </p:spPr>
      </p:pic>
      <p:cxnSp>
        <p:nvCxnSpPr>
          <p:cNvPr id="21" name="Rak 20"/>
          <p:cNvCxnSpPr/>
          <p:nvPr/>
        </p:nvCxnSpPr>
        <p:spPr>
          <a:xfrm>
            <a:off x="4415600" y="1334530"/>
            <a:ext cx="32273" cy="4378362"/>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22" name="textruta 21"/>
          <p:cNvSpPr txBox="1"/>
          <p:nvPr/>
        </p:nvSpPr>
        <p:spPr>
          <a:xfrm>
            <a:off x="365488" y="3094646"/>
            <a:ext cx="3301737" cy="2800767"/>
          </a:xfrm>
          <a:prstGeom prst="rect">
            <a:avLst/>
          </a:prstGeom>
          <a:noFill/>
        </p:spPr>
        <p:txBody>
          <a:bodyPr wrap="square" rtlCol="0">
            <a:spAutoFit/>
          </a:bodyPr>
          <a:lstStyle/>
          <a:p>
            <a:r>
              <a:rPr lang="sv-SE" sz="1600" b="1" dirty="0" smtClean="0">
                <a:latin typeface="Arial" panose="020B0604020202020204" pitchFamily="34" charset="0"/>
                <a:cs typeface="Arial" panose="020B0604020202020204" pitchFamily="34" charset="0"/>
              </a:rPr>
              <a:t>Företagare är minst nöjda med……</a:t>
            </a:r>
          </a:p>
          <a:p>
            <a:endParaRPr lang="sv-SE" sz="1600" b="1" dirty="0" smtClean="0">
              <a:latin typeface="Arial" panose="020B0604020202020204" pitchFamily="34" charset="0"/>
              <a:cs typeface="Arial" panose="020B0604020202020204" pitchFamily="34" charset="0"/>
            </a:endParaRPr>
          </a:p>
          <a:p>
            <a:pPr marL="342900" indent="-342900">
              <a:buAutoNum type="arabicPeriod"/>
            </a:pPr>
            <a:r>
              <a:rPr lang="sv-SE" sz="1600" dirty="0" smtClean="0">
                <a:latin typeface="Arial" panose="020B0604020202020204" pitchFamily="34" charset="0"/>
                <a:cs typeface="Arial" panose="020B0604020202020204" pitchFamily="34" charset="0"/>
              </a:rPr>
              <a:t>Det är enkelt att hitta information om aktiviteter och vad som händer i Göteborgs Stad </a:t>
            </a:r>
          </a:p>
          <a:p>
            <a:pPr marL="342900" indent="-342900">
              <a:buAutoNum type="arabicPeriod"/>
            </a:pPr>
            <a:r>
              <a:rPr lang="sv-SE" sz="1600" dirty="0" smtClean="0">
                <a:latin typeface="Arial" panose="020B0604020202020204" pitchFamily="34" charset="0"/>
                <a:cs typeface="Arial" panose="020B0604020202020204" pitchFamily="34" charset="0"/>
              </a:rPr>
              <a:t>Det är alltid lätt att hitta på webbplatsen</a:t>
            </a:r>
          </a:p>
          <a:p>
            <a:pPr marL="342900" indent="-342900">
              <a:buAutoNum type="arabicPeriod"/>
            </a:pPr>
            <a:endParaRPr lang="sv-SE" sz="1600" dirty="0" smtClean="0">
              <a:latin typeface="Arial" panose="020B0604020202020204" pitchFamily="34" charset="0"/>
              <a:cs typeface="Arial" panose="020B0604020202020204" pitchFamily="34" charset="0"/>
            </a:endParaRPr>
          </a:p>
          <a:p>
            <a:pPr marL="342900" indent="-342900">
              <a:buAutoNum type="arabicPeriod"/>
            </a:pPr>
            <a:endParaRPr lang="sv-SE" sz="1600" b="1" dirty="0" smtClean="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847986" y="2514600"/>
            <a:ext cx="5486252" cy="1154563"/>
          </a:xfrm>
        </p:spPr>
        <p:txBody>
          <a:bodyPr/>
          <a:lstStyle/>
          <a:p>
            <a:r>
              <a:rPr lang="sv-SE" sz="5400" dirty="0" smtClean="0"/>
              <a:t>Summering</a:t>
            </a:r>
            <a:br>
              <a:rPr lang="sv-SE" sz="5400" dirty="0" smtClean="0"/>
            </a:br>
            <a:r>
              <a:rPr lang="sv-SE" sz="3200" dirty="0" smtClean="0"/>
              <a:t>Webbplatsundersökningen</a:t>
            </a:r>
            <a:endParaRPr lang="sv-SE" sz="3200" dirty="0"/>
          </a:p>
        </p:txBody>
      </p:sp>
    </p:spTree>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Hitta lätt och hitta rätt</a:t>
            </a:r>
            <a:endParaRPr lang="sv-SE" dirty="0"/>
          </a:p>
        </p:txBody>
      </p:sp>
      <p:sp>
        <p:nvSpPr>
          <p:cNvPr id="5" name="Platshållare för bildnummer 4"/>
          <p:cNvSpPr>
            <a:spLocks noGrp="1"/>
          </p:cNvSpPr>
          <p:nvPr>
            <p:ph type="sldNum" sz="quarter" idx="12"/>
          </p:nvPr>
        </p:nvSpPr>
        <p:spPr/>
        <p:txBody>
          <a:bodyPr/>
          <a:lstStyle/>
          <a:p>
            <a:fld id="{2E891027-FEBC-498F-99A4-645C5F1EA8D8}" type="slidenum">
              <a:rPr lang="sv-SE" smtClean="0"/>
              <a:pPr/>
              <a:t>55</a:t>
            </a:fld>
            <a:endParaRPr lang="sv-SE"/>
          </a:p>
        </p:txBody>
      </p:sp>
      <p:sp>
        <p:nvSpPr>
          <p:cNvPr id="6" name="textruta 5"/>
          <p:cNvSpPr txBox="1"/>
          <p:nvPr/>
        </p:nvSpPr>
        <p:spPr>
          <a:xfrm>
            <a:off x="387181" y="1284300"/>
            <a:ext cx="2215978" cy="338554"/>
          </a:xfrm>
          <a:prstGeom prst="rect">
            <a:avLst/>
          </a:prstGeom>
          <a:noFill/>
        </p:spPr>
        <p:txBody>
          <a:bodyPr wrap="square" rtlCol="0">
            <a:spAutoFit/>
          </a:bodyPr>
          <a:lstStyle/>
          <a:p>
            <a:r>
              <a:rPr lang="sv-SE" sz="1600" b="1" dirty="0" smtClean="0">
                <a:latin typeface="Arial" panose="020B0604020202020204" pitchFamily="34" charset="0"/>
                <a:cs typeface="Arial" panose="020B0604020202020204" pitchFamily="34" charset="0"/>
              </a:rPr>
              <a:t>Navigering</a:t>
            </a:r>
          </a:p>
        </p:txBody>
      </p:sp>
      <p:sp>
        <p:nvSpPr>
          <p:cNvPr id="7" name="textruta 6"/>
          <p:cNvSpPr txBox="1"/>
          <p:nvPr/>
        </p:nvSpPr>
        <p:spPr>
          <a:xfrm>
            <a:off x="3188513" y="1264109"/>
            <a:ext cx="1937759" cy="338554"/>
          </a:xfrm>
          <a:prstGeom prst="rect">
            <a:avLst/>
          </a:prstGeom>
          <a:noFill/>
        </p:spPr>
        <p:txBody>
          <a:bodyPr wrap="square" rtlCol="0">
            <a:spAutoFit/>
          </a:bodyPr>
          <a:lstStyle/>
          <a:p>
            <a:r>
              <a:rPr lang="sv-SE" sz="1600" b="1" dirty="0" smtClean="0">
                <a:latin typeface="Arial" panose="020B0604020202020204" pitchFamily="34" charset="0"/>
                <a:cs typeface="Arial" panose="020B0604020202020204" pitchFamily="34" charset="0"/>
              </a:rPr>
              <a:t>Kontaktuppgifter</a:t>
            </a:r>
          </a:p>
        </p:txBody>
      </p:sp>
      <p:sp>
        <p:nvSpPr>
          <p:cNvPr id="8" name="textruta 7"/>
          <p:cNvSpPr txBox="1"/>
          <p:nvPr/>
        </p:nvSpPr>
        <p:spPr>
          <a:xfrm>
            <a:off x="6576344" y="1264109"/>
            <a:ext cx="1721708" cy="338554"/>
          </a:xfrm>
          <a:prstGeom prst="rect">
            <a:avLst/>
          </a:prstGeom>
          <a:noFill/>
        </p:spPr>
        <p:txBody>
          <a:bodyPr wrap="square" rtlCol="0">
            <a:spAutoFit/>
          </a:bodyPr>
          <a:lstStyle/>
          <a:p>
            <a:r>
              <a:rPr lang="sv-SE" sz="1600" b="1" dirty="0" smtClean="0">
                <a:latin typeface="Arial" panose="020B0604020202020204" pitchFamily="34" charset="0"/>
                <a:cs typeface="Arial" panose="020B0604020202020204" pitchFamily="34" charset="0"/>
              </a:rPr>
              <a:t>Företagare</a:t>
            </a:r>
          </a:p>
        </p:txBody>
      </p:sp>
      <p:cxnSp>
        <p:nvCxnSpPr>
          <p:cNvPr id="14" name="Rak 13"/>
          <p:cNvCxnSpPr/>
          <p:nvPr/>
        </p:nvCxnSpPr>
        <p:spPr>
          <a:xfrm>
            <a:off x="3044133" y="1423237"/>
            <a:ext cx="0" cy="2667071"/>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6" name="Rak 15"/>
          <p:cNvCxnSpPr/>
          <p:nvPr/>
        </p:nvCxnSpPr>
        <p:spPr>
          <a:xfrm>
            <a:off x="5906530" y="1383960"/>
            <a:ext cx="0" cy="2716499"/>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1" name="textruta 10"/>
          <p:cNvSpPr txBox="1"/>
          <p:nvPr/>
        </p:nvSpPr>
        <p:spPr>
          <a:xfrm>
            <a:off x="182880" y="1688399"/>
            <a:ext cx="2723949" cy="1815882"/>
          </a:xfrm>
          <a:prstGeom prst="rect">
            <a:avLst/>
          </a:prstGeom>
          <a:noFill/>
        </p:spPr>
        <p:txBody>
          <a:bodyPr wrap="square" rtlCol="0">
            <a:spAutoFit/>
          </a:bodyPr>
          <a:lstStyle/>
          <a:p>
            <a:r>
              <a:rPr lang="sv-SE" sz="1400" dirty="0" smtClean="0">
                <a:latin typeface="Arial" panose="020B0604020202020204" pitchFamily="34" charset="0"/>
                <a:cs typeface="Arial" panose="020B0604020202020204" pitchFamily="34" charset="0"/>
              </a:rPr>
              <a:t>Att hitta rätt är frågan som har högst samband med hur nöjd man är med </a:t>
            </a:r>
            <a:r>
              <a:rPr lang="sv-SE" sz="1400" dirty="0" err="1" smtClean="0">
                <a:latin typeface="Arial" panose="020B0604020202020204" pitchFamily="34" charset="0"/>
                <a:cs typeface="Arial" panose="020B0604020202020204" pitchFamily="34" charset="0"/>
              </a:rPr>
              <a:t>goteborg.se</a:t>
            </a:r>
            <a:r>
              <a:rPr lang="sv-SE" sz="1400" dirty="0" smtClean="0">
                <a:latin typeface="Arial" panose="020B0604020202020204" pitchFamily="34" charset="0"/>
                <a:cs typeface="Arial" panose="020B0604020202020204" pitchFamily="34" charset="0"/>
              </a:rPr>
              <a:t>. Samtidigt är det den frågan som respondenterna är minst nöjda med överlag. Det återspeglas även i de öppna kommentarerna. </a:t>
            </a:r>
          </a:p>
        </p:txBody>
      </p:sp>
      <p:pic>
        <p:nvPicPr>
          <p:cNvPr id="28674" name="Picture 2" descr="Bildresultat för navigering">
            <a:hlinkClick r:id="rId3"/>
          </p:cNvPr>
          <p:cNvPicPr>
            <a:picLocks noChangeAspect="1" noChangeArrowheads="1"/>
          </p:cNvPicPr>
          <p:nvPr/>
        </p:nvPicPr>
        <p:blipFill>
          <a:blip r:embed="rId4"/>
          <a:srcRect/>
          <a:stretch>
            <a:fillRect/>
          </a:stretch>
        </p:blipFill>
        <p:spPr bwMode="auto">
          <a:xfrm>
            <a:off x="387181" y="4436197"/>
            <a:ext cx="1691876" cy="1488322"/>
          </a:xfrm>
          <a:prstGeom prst="rect">
            <a:avLst/>
          </a:prstGeom>
          <a:noFill/>
        </p:spPr>
      </p:pic>
      <p:pic>
        <p:nvPicPr>
          <p:cNvPr id="28676" name="Picture 4" descr="Bildresultat för kontaktuppgifter"/>
          <p:cNvPicPr>
            <a:picLocks noChangeAspect="1" noChangeArrowheads="1"/>
          </p:cNvPicPr>
          <p:nvPr/>
        </p:nvPicPr>
        <p:blipFill>
          <a:blip r:embed="rId5"/>
          <a:srcRect/>
          <a:stretch>
            <a:fillRect/>
          </a:stretch>
        </p:blipFill>
        <p:spPr bwMode="auto">
          <a:xfrm>
            <a:off x="3044133" y="4592613"/>
            <a:ext cx="2718017" cy="1359009"/>
          </a:xfrm>
          <a:prstGeom prst="rect">
            <a:avLst/>
          </a:prstGeom>
          <a:noFill/>
        </p:spPr>
      </p:pic>
      <p:sp>
        <p:nvSpPr>
          <p:cNvPr id="19" name="textruta 18"/>
          <p:cNvSpPr txBox="1"/>
          <p:nvPr/>
        </p:nvSpPr>
        <p:spPr>
          <a:xfrm>
            <a:off x="3044133" y="1688399"/>
            <a:ext cx="2723949" cy="2893100"/>
          </a:xfrm>
          <a:prstGeom prst="rect">
            <a:avLst/>
          </a:prstGeom>
          <a:noFill/>
        </p:spPr>
        <p:txBody>
          <a:bodyPr wrap="square" rtlCol="0">
            <a:spAutoFit/>
          </a:bodyPr>
          <a:lstStyle/>
          <a:p>
            <a:r>
              <a:rPr lang="sv-SE" sz="1400" dirty="0" smtClean="0">
                <a:latin typeface="Arial" panose="020B0604020202020204" pitchFamily="34" charset="0"/>
                <a:cs typeface="Arial" panose="020B0604020202020204" pitchFamily="34" charset="0"/>
              </a:rPr>
              <a:t>På frågan vad man söker efter när man går in på </a:t>
            </a:r>
            <a:r>
              <a:rPr lang="sv-SE" sz="1400" dirty="0" err="1" smtClean="0">
                <a:latin typeface="Arial" panose="020B0604020202020204" pitchFamily="34" charset="0"/>
                <a:cs typeface="Arial" panose="020B0604020202020204" pitchFamily="34" charset="0"/>
              </a:rPr>
              <a:t>goteborg.se</a:t>
            </a:r>
            <a:r>
              <a:rPr lang="sv-SE" sz="1400" dirty="0" smtClean="0">
                <a:latin typeface="Arial" panose="020B0604020202020204" pitchFamily="34" charset="0"/>
                <a:cs typeface="Arial" panose="020B0604020202020204" pitchFamily="34" charset="0"/>
              </a:rPr>
              <a:t> – så ligger kontaktinformation tillsammans med information om verksamheterna, skola och söka jobb i topp. Tittar vi specifikt på de grupper som har svårt att hitta informationen eller är mest missnöjda ser vi att i dessa grupper  är det i ännu högre grad kontaktinformation som man har letat efter men delvis eller inte funnit.</a:t>
            </a:r>
          </a:p>
        </p:txBody>
      </p:sp>
      <p:sp>
        <p:nvSpPr>
          <p:cNvPr id="20" name="textruta 19"/>
          <p:cNvSpPr txBox="1"/>
          <p:nvPr/>
        </p:nvSpPr>
        <p:spPr>
          <a:xfrm>
            <a:off x="6026649" y="1688399"/>
            <a:ext cx="2723949" cy="2246769"/>
          </a:xfrm>
          <a:prstGeom prst="rect">
            <a:avLst/>
          </a:prstGeom>
          <a:noFill/>
        </p:spPr>
        <p:txBody>
          <a:bodyPr wrap="square" rtlCol="0">
            <a:spAutoFit/>
          </a:bodyPr>
          <a:lstStyle/>
          <a:p>
            <a:r>
              <a:rPr lang="sv-SE" sz="1400" dirty="0" smtClean="0">
                <a:latin typeface="Arial" panose="020B0604020202020204" pitchFamily="34" charset="0"/>
                <a:cs typeface="Arial" panose="020B0604020202020204" pitchFamily="34" charset="0"/>
              </a:rPr>
              <a:t>Företagare är den kategori som är minst nöjda. Framför allt så är den här kategorin missnöjd  med att hitta det som man söker efter. Företagarna söker ofta också efter information på flera olika områden vid ett och samma besök. För den här gruppen är navigering extra viktig.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6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P spid="19" grpId="0"/>
      <p:bldP spid="2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6"/>
          <p:cNvSpPr>
            <a:spLocks noGrp="1"/>
          </p:cNvSpPr>
          <p:nvPr>
            <p:ph type="body" sz="quarter" idx="14"/>
          </p:nvPr>
        </p:nvSpPr>
        <p:spPr/>
        <p:txBody>
          <a:bodyPr/>
          <a:lstStyle/>
          <a:p>
            <a:pPr indent="0"/>
            <a:r>
              <a:rPr lang="sv-SE" sz="3600" dirty="0" smtClean="0"/>
              <a:t>Tack! </a:t>
            </a:r>
            <a:endParaRPr lang="sv-SE" sz="3600" dirty="0"/>
          </a:p>
        </p:txBody>
      </p:sp>
    </p:spTree>
    <p:extLst>
      <p:ext uri="{BB962C8B-B14F-4D97-AF65-F5344CB8AC3E}">
        <p14:creationId xmlns="" xmlns:p14="http://schemas.microsoft.com/office/powerpoint/2010/main" val="2726232983"/>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Besök över året</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6</a:t>
            </a:fld>
            <a:endParaRPr lang="sv-SE" dirty="0"/>
          </a:p>
        </p:txBody>
      </p:sp>
      <p:sp>
        <p:nvSpPr>
          <p:cNvPr id="4" name="Platshållare för sidfot 3"/>
          <p:cNvSpPr>
            <a:spLocks noGrp="1"/>
          </p:cNvSpPr>
          <p:nvPr>
            <p:ph type="ftr" sz="quarter" idx="15"/>
          </p:nvPr>
        </p:nvSpPr>
        <p:spPr/>
        <p:txBody>
          <a:bodyPr/>
          <a:lstStyle/>
          <a:p>
            <a:r>
              <a:rPr lang="en-GB" smtClean="0"/>
              <a:t>HÅLLBAR STAD – ÖPPEN FÖR VÄRLDEN </a:t>
            </a:r>
            <a:endParaRPr lang="en-GB" dirty="0"/>
          </a:p>
        </p:txBody>
      </p:sp>
      <p:sp>
        <p:nvSpPr>
          <p:cNvPr id="5" name="Platshållare för text 4"/>
          <p:cNvSpPr>
            <a:spLocks noGrp="1"/>
          </p:cNvSpPr>
          <p:nvPr>
            <p:ph type="body" sz="quarter" idx="13"/>
          </p:nvPr>
        </p:nvSpPr>
        <p:spPr>
          <a:xfrm>
            <a:off x="522000" y="4083626"/>
            <a:ext cx="8228598" cy="1926082"/>
          </a:xfrm>
        </p:spPr>
        <p:txBody>
          <a:bodyPr/>
          <a:lstStyle/>
          <a:p>
            <a:r>
              <a:rPr lang="sv-SE" dirty="0" smtClean="0"/>
              <a:t>I snitt har vi cirka 20 000 besök om dagen på </a:t>
            </a:r>
            <a:r>
              <a:rPr lang="sv-SE" dirty="0" err="1" smtClean="0"/>
              <a:t>goteborg.se</a:t>
            </a:r>
            <a:endParaRPr lang="sv-SE" dirty="0" smtClean="0"/>
          </a:p>
          <a:p>
            <a:r>
              <a:rPr lang="sv-SE" dirty="0" smtClean="0"/>
              <a:t>Flest besök har vi på måndagar och minst antal besök har vi på lördagar.</a:t>
            </a:r>
          </a:p>
          <a:p>
            <a:r>
              <a:rPr lang="sv-SE" dirty="0" smtClean="0"/>
              <a:t>Fredagen den 19 februari hade vi en toppnotering på hela 41 567 besök</a:t>
            </a:r>
            <a:endParaRPr lang="sv-SE" dirty="0"/>
          </a:p>
        </p:txBody>
      </p:sp>
      <p:pic>
        <p:nvPicPr>
          <p:cNvPr id="117762" name="Picture 2"/>
          <p:cNvPicPr>
            <a:picLocks noChangeAspect="1" noChangeArrowheads="1"/>
          </p:cNvPicPr>
          <p:nvPr/>
        </p:nvPicPr>
        <p:blipFill>
          <a:blip r:embed="rId3"/>
          <a:srcRect/>
          <a:stretch>
            <a:fillRect/>
          </a:stretch>
        </p:blipFill>
        <p:spPr bwMode="auto">
          <a:xfrm>
            <a:off x="228602" y="1872669"/>
            <a:ext cx="8750598" cy="1324836"/>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4"/>
          </p:nvPr>
        </p:nvSpPr>
        <p:spPr/>
        <p:txBody>
          <a:bodyPr/>
          <a:lstStyle/>
          <a:p>
            <a:fld id="{CCB980A4-8073-2E47-BD49-CDC58DACAC28}" type="slidenum">
              <a:rPr lang="sv-SE" smtClean="0"/>
              <a:pPr/>
              <a:t>7</a:t>
            </a:fld>
            <a:endParaRPr lang="sv-SE" dirty="0"/>
          </a:p>
        </p:txBody>
      </p:sp>
      <p:sp>
        <p:nvSpPr>
          <p:cNvPr id="4" name="Platshållare för sidfot 3"/>
          <p:cNvSpPr>
            <a:spLocks noGrp="1"/>
          </p:cNvSpPr>
          <p:nvPr>
            <p:ph type="ftr" sz="quarter" idx="15"/>
          </p:nvPr>
        </p:nvSpPr>
        <p:spPr/>
        <p:txBody>
          <a:bodyPr/>
          <a:lstStyle/>
          <a:p>
            <a:r>
              <a:rPr lang="en-GB" smtClean="0"/>
              <a:t>HÅLLBAR STAD – ÖPPEN FÖR VÄRLDEN </a:t>
            </a:r>
            <a:endParaRPr lang="en-GB" dirty="0"/>
          </a:p>
        </p:txBody>
      </p:sp>
      <p:sp>
        <p:nvSpPr>
          <p:cNvPr id="6" name="Rectangle 2"/>
          <p:cNvSpPr>
            <a:spLocks noGrp="1" noChangeArrowheads="1"/>
          </p:cNvSpPr>
          <p:nvPr>
            <p:ph type="title" idx="4294967295"/>
          </p:nvPr>
        </p:nvSpPr>
        <p:spPr>
          <a:xfrm>
            <a:off x="437038" y="403443"/>
            <a:ext cx="6919259" cy="719807"/>
          </a:xfrm>
          <a:solidFill>
            <a:schemeClr val="bg1"/>
          </a:solidFill>
        </p:spPr>
        <p:txBody>
          <a:bodyPr/>
          <a:lstStyle/>
          <a:p>
            <a:r>
              <a:rPr lang="sv-SE" dirty="0" smtClean="0">
                <a:solidFill>
                  <a:schemeClr val="tx1"/>
                </a:solidFill>
              </a:rPr>
              <a:t>Så </a:t>
            </a:r>
            <a:r>
              <a:rPr lang="sv-SE" dirty="0">
                <a:solidFill>
                  <a:schemeClr val="tx1"/>
                </a:solidFill>
              </a:rPr>
              <a:t>hittar </a:t>
            </a:r>
            <a:r>
              <a:rPr lang="sv-SE" dirty="0" smtClean="0">
                <a:solidFill>
                  <a:schemeClr val="tx1"/>
                </a:solidFill>
              </a:rPr>
              <a:t>besökarna </a:t>
            </a:r>
            <a:r>
              <a:rPr lang="sv-SE" dirty="0">
                <a:solidFill>
                  <a:schemeClr val="tx1"/>
                </a:solidFill>
              </a:rPr>
              <a:t>till </a:t>
            </a:r>
            <a:r>
              <a:rPr lang="sv-SE" dirty="0" err="1">
                <a:solidFill>
                  <a:schemeClr val="tx1"/>
                </a:solidFill>
              </a:rPr>
              <a:t>goteborg.se</a:t>
            </a:r>
            <a:r>
              <a:rPr lang="sv-SE" dirty="0">
                <a:solidFill>
                  <a:schemeClr val="tx1"/>
                </a:solidFill>
              </a:rPr>
              <a:t> </a:t>
            </a:r>
            <a:r>
              <a:rPr lang="sv-SE" dirty="0" smtClean="0">
                <a:solidFill>
                  <a:schemeClr val="tx1"/>
                </a:solidFill>
              </a:rPr>
              <a:t/>
            </a:r>
            <a:br>
              <a:rPr lang="sv-SE" dirty="0" smtClean="0">
                <a:solidFill>
                  <a:schemeClr val="tx1"/>
                </a:solidFill>
              </a:rPr>
            </a:br>
            <a:endParaRPr lang="en-US" dirty="0">
              <a:solidFill>
                <a:schemeClr val="tx1"/>
              </a:solidFill>
            </a:endParaRPr>
          </a:p>
        </p:txBody>
      </p:sp>
      <p:sp>
        <p:nvSpPr>
          <p:cNvPr id="8" name="Text Box 6"/>
          <p:cNvSpPr txBox="1">
            <a:spLocks noChangeArrowheads="1"/>
          </p:cNvSpPr>
          <p:nvPr/>
        </p:nvSpPr>
        <p:spPr bwMode="auto">
          <a:xfrm>
            <a:off x="6493858" y="1718492"/>
            <a:ext cx="2369574" cy="2723823"/>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a:spcBef>
                <a:spcPct val="50000"/>
              </a:spcBef>
            </a:pPr>
            <a:r>
              <a:rPr lang="sv-SE" dirty="0" smtClean="0"/>
              <a:t>Besökare som kommer via sökmotorer och via sociala medier fortsätter öka. </a:t>
            </a:r>
          </a:p>
          <a:p>
            <a:pPr>
              <a:spcBef>
                <a:spcPct val="50000"/>
              </a:spcBef>
            </a:pPr>
            <a:r>
              <a:rPr lang="sv-SE" dirty="0" smtClean="0"/>
              <a:t>Nästan 75% av besökarna kommer via externa sökmotorer.</a:t>
            </a:r>
          </a:p>
        </p:txBody>
      </p:sp>
      <p:sp>
        <p:nvSpPr>
          <p:cNvPr id="7" name="Text Box 4"/>
          <p:cNvSpPr txBox="1">
            <a:spLocks noChangeArrowheads="1"/>
          </p:cNvSpPr>
          <p:nvPr/>
        </p:nvSpPr>
        <p:spPr bwMode="auto">
          <a:xfrm>
            <a:off x="437038" y="1219187"/>
            <a:ext cx="7285855" cy="338554"/>
          </a:xfrm>
          <a:prstGeom prst="rect">
            <a:avLst/>
          </a:prstGeom>
          <a:noFill/>
          <a:ln w="9525">
            <a:noFill/>
            <a:miter lim="800000"/>
            <a:headEnd/>
            <a:tailEnd/>
          </a:ln>
        </p:spPr>
        <p:txBody>
          <a:bodyPr wrap="square">
            <a:spAutoFit/>
          </a:bodyPr>
          <a:lstStyle/>
          <a:p>
            <a:pPr>
              <a:spcBef>
                <a:spcPct val="50000"/>
              </a:spcBef>
            </a:pPr>
            <a:r>
              <a:rPr lang="sv-SE" sz="1600" b="1" dirty="0" smtClean="0"/>
              <a:t>Procent av besökarna</a:t>
            </a:r>
            <a:endParaRPr lang="sv-SE" sz="1600" b="1" dirty="0"/>
          </a:p>
        </p:txBody>
      </p:sp>
      <p:graphicFrame>
        <p:nvGraphicFramePr>
          <p:cNvPr id="10" name="Diagram 9"/>
          <p:cNvGraphicFramePr/>
          <p:nvPr/>
        </p:nvGraphicFramePr>
        <p:xfrm>
          <a:off x="522000" y="1469361"/>
          <a:ext cx="6019800" cy="469331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4"/>
          </p:nvPr>
        </p:nvSpPr>
        <p:spPr/>
        <p:txBody>
          <a:bodyPr/>
          <a:lstStyle/>
          <a:p>
            <a:fld id="{CCB980A4-8073-2E47-BD49-CDC58DACAC28}" type="slidenum">
              <a:rPr lang="sv-SE" smtClean="0"/>
              <a:pPr/>
              <a:t>8</a:t>
            </a:fld>
            <a:endParaRPr lang="sv-SE" dirty="0"/>
          </a:p>
        </p:txBody>
      </p:sp>
      <p:sp>
        <p:nvSpPr>
          <p:cNvPr id="4" name="Platshållare för sidfot 3"/>
          <p:cNvSpPr>
            <a:spLocks noGrp="1"/>
          </p:cNvSpPr>
          <p:nvPr>
            <p:ph type="ftr" sz="quarter" idx="15"/>
          </p:nvPr>
        </p:nvSpPr>
        <p:spPr/>
        <p:txBody>
          <a:bodyPr/>
          <a:lstStyle/>
          <a:p>
            <a:r>
              <a:rPr lang="en-GB" smtClean="0"/>
              <a:t>HÅLLBAR STAD – ÖPPEN FÖR VÄRLDEN </a:t>
            </a:r>
            <a:endParaRPr lang="en-GB" dirty="0"/>
          </a:p>
        </p:txBody>
      </p:sp>
      <p:sp>
        <p:nvSpPr>
          <p:cNvPr id="6" name="Rectangle 2"/>
          <p:cNvSpPr>
            <a:spLocks noGrp="1" noChangeArrowheads="1"/>
          </p:cNvSpPr>
          <p:nvPr>
            <p:ph type="title" idx="4294967295"/>
          </p:nvPr>
        </p:nvSpPr>
        <p:spPr>
          <a:xfrm>
            <a:off x="568639" y="513388"/>
            <a:ext cx="6825220" cy="719807"/>
          </a:xfrm>
          <a:solidFill>
            <a:schemeClr val="bg1"/>
          </a:solidFill>
        </p:spPr>
        <p:txBody>
          <a:bodyPr/>
          <a:lstStyle/>
          <a:p>
            <a:r>
              <a:rPr lang="sv-SE" dirty="0" smtClean="0">
                <a:solidFill>
                  <a:schemeClr val="tx1"/>
                </a:solidFill>
              </a:rPr>
              <a:t>Andel besök från mobila enheter* </a:t>
            </a:r>
            <a:br>
              <a:rPr lang="sv-SE" dirty="0" smtClean="0">
                <a:solidFill>
                  <a:schemeClr val="tx1"/>
                </a:solidFill>
              </a:rPr>
            </a:br>
            <a:endParaRPr lang="en-US" dirty="0">
              <a:solidFill>
                <a:schemeClr val="tx1"/>
              </a:solidFill>
            </a:endParaRPr>
          </a:p>
        </p:txBody>
      </p:sp>
      <p:sp>
        <p:nvSpPr>
          <p:cNvPr id="7" name="Text Box 5"/>
          <p:cNvSpPr txBox="1">
            <a:spLocks noChangeArrowheads="1"/>
          </p:cNvSpPr>
          <p:nvPr/>
        </p:nvSpPr>
        <p:spPr bwMode="auto">
          <a:xfrm>
            <a:off x="521999" y="5661248"/>
            <a:ext cx="8038137" cy="338554"/>
          </a:xfrm>
          <a:prstGeom prst="rect">
            <a:avLst/>
          </a:prstGeom>
          <a:noFill/>
          <a:ln w="9525">
            <a:noFill/>
            <a:miter lim="800000"/>
            <a:headEnd/>
            <a:tailEnd/>
          </a:ln>
          <a:effectLst/>
        </p:spPr>
        <p:txBody>
          <a:bodyPr wrap="square">
            <a:spAutoFit/>
          </a:bodyPr>
          <a:lstStyle/>
          <a:p>
            <a:pPr>
              <a:spcBef>
                <a:spcPct val="50000"/>
              </a:spcBef>
            </a:pPr>
            <a:r>
              <a:rPr lang="sv-SE" sz="1600" dirty="0" smtClean="0"/>
              <a:t>*smarta telefoner och surfplattor</a:t>
            </a:r>
          </a:p>
        </p:txBody>
      </p:sp>
      <p:sp>
        <p:nvSpPr>
          <p:cNvPr id="8" name="Text Box 6"/>
          <p:cNvSpPr txBox="1">
            <a:spLocks noChangeArrowheads="1"/>
          </p:cNvSpPr>
          <p:nvPr/>
        </p:nvSpPr>
        <p:spPr bwMode="auto">
          <a:xfrm>
            <a:off x="7021902" y="2194002"/>
            <a:ext cx="1935995" cy="2446824"/>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a:spcBef>
                <a:spcPct val="50000"/>
              </a:spcBef>
            </a:pPr>
            <a:r>
              <a:rPr lang="sv-SE" dirty="0" smtClean="0"/>
              <a:t>Andelen besök från mobila enheter fortsätter att öka kraftigt</a:t>
            </a:r>
          </a:p>
          <a:p>
            <a:pPr>
              <a:spcBef>
                <a:spcPct val="50000"/>
              </a:spcBef>
            </a:pPr>
            <a:r>
              <a:rPr lang="sv-SE" dirty="0" smtClean="0"/>
              <a:t>54 % av besöken på </a:t>
            </a:r>
            <a:r>
              <a:rPr lang="sv-SE" dirty="0" err="1" smtClean="0"/>
              <a:t>goteborg.se</a:t>
            </a:r>
            <a:r>
              <a:rPr lang="sv-SE" dirty="0" smtClean="0"/>
              <a:t> görs via mobila enheter.</a:t>
            </a:r>
            <a:endParaRPr lang="sv-SE" dirty="0"/>
          </a:p>
        </p:txBody>
      </p:sp>
      <p:sp>
        <p:nvSpPr>
          <p:cNvPr id="9" name="Text Box 4"/>
          <p:cNvSpPr txBox="1">
            <a:spLocks noChangeArrowheads="1"/>
          </p:cNvSpPr>
          <p:nvPr/>
        </p:nvSpPr>
        <p:spPr bwMode="auto">
          <a:xfrm>
            <a:off x="521999" y="1370978"/>
            <a:ext cx="7572853" cy="369332"/>
          </a:xfrm>
          <a:prstGeom prst="rect">
            <a:avLst/>
          </a:prstGeom>
          <a:noFill/>
          <a:ln w="9525">
            <a:noFill/>
            <a:miter lim="800000"/>
            <a:headEnd/>
            <a:tailEnd/>
          </a:ln>
        </p:spPr>
        <p:txBody>
          <a:bodyPr wrap="square">
            <a:spAutoFit/>
          </a:bodyPr>
          <a:lstStyle/>
          <a:p>
            <a:pPr>
              <a:spcBef>
                <a:spcPct val="50000"/>
              </a:spcBef>
            </a:pPr>
            <a:r>
              <a:rPr lang="sv-SE" b="1" dirty="0" smtClean="0"/>
              <a:t>Procent av hela webbplatsens besök</a:t>
            </a:r>
            <a:endParaRPr lang="sv-SE" b="1" dirty="0"/>
          </a:p>
        </p:txBody>
      </p:sp>
      <p:graphicFrame>
        <p:nvGraphicFramePr>
          <p:cNvPr id="11" name="Diagram 10"/>
          <p:cNvGraphicFramePr/>
          <p:nvPr/>
        </p:nvGraphicFramePr>
        <p:xfrm>
          <a:off x="387667" y="2194003"/>
          <a:ext cx="6634235" cy="277995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4"/>
          </p:nvPr>
        </p:nvSpPr>
        <p:spPr/>
        <p:txBody>
          <a:bodyPr/>
          <a:lstStyle/>
          <a:p>
            <a:fld id="{CCB980A4-8073-2E47-BD49-CDC58DACAC28}" type="slidenum">
              <a:rPr lang="sv-SE" smtClean="0"/>
              <a:pPr/>
              <a:t>9</a:t>
            </a:fld>
            <a:endParaRPr lang="sv-SE" dirty="0"/>
          </a:p>
        </p:txBody>
      </p:sp>
      <p:sp>
        <p:nvSpPr>
          <p:cNvPr id="4" name="Platshållare för sidfot 3"/>
          <p:cNvSpPr>
            <a:spLocks noGrp="1"/>
          </p:cNvSpPr>
          <p:nvPr>
            <p:ph type="ftr" sz="quarter" idx="15"/>
          </p:nvPr>
        </p:nvSpPr>
        <p:spPr/>
        <p:txBody>
          <a:bodyPr/>
          <a:lstStyle/>
          <a:p>
            <a:r>
              <a:rPr lang="en-GB" smtClean="0"/>
              <a:t>HÅLLBAR STAD – ÖPPEN FÖR VÄRLDEN </a:t>
            </a:r>
            <a:endParaRPr lang="en-GB" dirty="0"/>
          </a:p>
        </p:txBody>
      </p:sp>
      <p:sp>
        <p:nvSpPr>
          <p:cNvPr id="6" name="Rubrik 2"/>
          <p:cNvSpPr>
            <a:spLocks noGrp="1"/>
          </p:cNvSpPr>
          <p:nvPr>
            <p:ph type="title"/>
          </p:nvPr>
        </p:nvSpPr>
        <p:spPr>
          <a:xfrm>
            <a:off x="522000" y="475702"/>
            <a:ext cx="6738950" cy="695069"/>
          </a:xfrm>
        </p:spPr>
        <p:txBody>
          <a:bodyPr/>
          <a:lstStyle/>
          <a:p>
            <a:r>
              <a:rPr lang="sv-SE" dirty="0" smtClean="0">
                <a:solidFill>
                  <a:schemeClr val="tx1"/>
                </a:solidFill>
              </a:rPr>
              <a:t>Fördelning mobiltelefon, surfplatta och fasta enheter</a:t>
            </a:r>
            <a:endParaRPr lang="sv-SE" dirty="0">
              <a:solidFill>
                <a:schemeClr val="tx1"/>
              </a:solidFill>
            </a:endParaRPr>
          </a:p>
        </p:txBody>
      </p:sp>
      <p:sp>
        <p:nvSpPr>
          <p:cNvPr id="8" name="Rektangel 7"/>
          <p:cNvSpPr/>
          <p:nvPr/>
        </p:nvSpPr>
        <p:spPr bwMode="auto">
          <a:xfrm>
            <a:off x="7090912" y="1988839"/>
            <a:ext cx="1885939" cy="3175443"/>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sv-SE" sz="2000" dirty="0" smtClean="0"/>
              <a:t>Besök gjorda med mobiltelefon fortsätter öka kraftigt. </a:t>
            </a:r>
          </a:p>
          <a:p>
            <a:pPr defTabSz="914400" eaLnBrk="0" fontAlgn="base" hangingPunct="0">
              <a:spcBef>
                <a:spcPct val="0"/>
              </a:spcBef>
              <a:spcAft>
                <a:spcPct val="0"/>
              </a:spcAft>
            </a:pPr>
            <a:endParaRPr kumimoji="0" lang="sv-SE" sz="2000" b="0" i="0" u="none" strike="noStrike" cap="none" normalizeH="0" baseline="0" dirty="0" smtClean="0">
              <a:ln>
                <a:noFill/>
              </a:ln>
              <a:effectLst/>
              <a:latin typeface="Calibri" pitchFamily="34" charset="0"/>
            </a:endParaRPr>
          </a:p>
          <a:p>
            <a:pPr defTabSz="914400" eaLnBrk="0" fontAlgn="base" hangingPunct="0">
              <a:spcBef>
                <a:spcPct val="0"/>
              </a:spcBef>
              <a:spcAft>
                <a:spcPct val="0"/>
              </a:spcAft>
            </a:pPr>
            <a:r>
              <a:rPr lang="sv-SE" sz="2000" dirty="0" smtClean="0">
                <a:latin typeface="Arial" pitchFamily="34" charset="0"/>
                <a:cs typeface="Arial" pitchFamily="34" charset="0"/>
              </a:rPr>
              <a:t>Besök gjorda med surfplatta börjar nu minska.</a:t>
            </a:r>
            <a:endParaRPr kumimoji="0" lang="sv-SE" sz="2000" b="0" i="0" u="none" strike="noStrike" cap="none" normalizeH="0" baseline="0" dirty="0" smtClean="0">
              <a:ln>
                <a:noFill/>
              </a:ln>
              <a:effectLst/>
              <a:latin typeface="Arial" pitchFamily="34" charset="0"/>
              <a:cs typeface="Arial" pitchFamily="34" charset="0"/>
            </a:endParaRPr>
          </a:p>
        </p:txBody>
      </p:sp>
      <p:graphicFrame>
        <p:nvGraphicFramePr>
          <p:cNvPr id="7" name="Diagram 6"/>
          <p:cNvGraphicFramePr/>
          <p:nvPr/>
        </p:nvGraphicFramePr>
        <p:xfrm>
          <a:off x="394854" y="1843365"/>
          <a:ext cx="6550429" cy="346305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6219093">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GBGstad-grön">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3.xml><?xml version="1.0" encoding="utf-8"?>
<a:theme xmlns:a="http://schemas.openxmlformats.org/drawingml/2006/main" name="GBGstad-röd">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4.xml><?xml version="1.0" encoding="utf-8"?>
<a:theme xmlns:a="http://schemas.openxmlformats.org/drawingml/2006/main" name="GBGstad-prickar">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5.xml><?xml version="1.0" encoding="utf-8"?>
<a:theme xmlns:a="http://schemas.openxmlformats.org/drawingml/2006/main" name="GBGstad-turkos">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6.xml><?xml version="1.0" encoding="utf-8"?>
<a:theme xmlns:a="http://schemas.openxmlformats.org/drawingml/2006/main" name="GBGstad-lila">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7.xml><?xml version="1.0" encoding="utf-8"?>
<a:theme xmlns:a="http://schemas.openxmlformats.org/drawingml/2006/main" name="GBGstad-avslut">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Webstatus Presentation - Userneeds colours">
    <a:dk1>
      <a:sysClr val="windowText" lastClr="000000"/>
    </a:dk1>
    <a:lt1>
      <a:sysClr val="window" lastClr="FFFFFF"/>
    </a:lt1>
    <a:dk2>
      <a:srgbClr val="797979"/>
    </a:dk2>
    <a:lt2>
      <a:srgbClr val="E2DFCC"/>
    </a:lt2>
    <a:accent1>
      <a:srgbClr val="8BB13F"/>
    </a:accent1>
    <a:accent2>
      <a:srgbClr val="A9C948"/>
    </a:accent2>
    <a:accent3>
      <a:srgbClr val="889EC0"/>
    </a:accent3>
    <a:accent4>
      <a:srgbClr val="99C1E2"/>
    </a:accent4>
    <a:accent5>
      <a:srgbClr val="A1CCD4"/>
    </a:accent5>
    <a:accent6>
      <a:srgbClr val="9B976B"/>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Webstatus Presentation - Userneeds colours">
    <a:dk1>
      <a:sysClr val="windowText" lastClr="000000"/>
    </a:dk1>
    <a:lt1>
      <a:sysClr val="window" lastClr="FFFFFF"/>
    </a:lt1>
    <a:dk2>
      <a:srgbClr val="797979"/>
    </a:dk2>
    <a:lt2>
      <a:srgbClr val="E2DFCC"/>
    </a:lt2>
    <a:accent1>
      <a:srgbClr val="8BB13F"/>
    </a:accent1>
    <a:accent2>
      <a:srgbClr val="A9C948"/>
    </a:accent2>
    <a:accent3>
      <a:srgbClr val="889EC0"/>
    </a:accent3>
    <a:accent4>
      <a:srgbClr val="99C1E2"/>
    </a:accent4>
    <a:accent5>
      <a:srgbClr val="A1CCD4"/>
    </a:accent5>
    <a:accent6>
      <a:srgbClr val="9B976B"/>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Webstatus Presentation - Userneeds colours">
    <a:dk1>
      <a:sysClr val="windowText" lastClr="000000"/>
    </a:dk1>
    <a:lt1>
      <a:sysClr val="window" lastClr="FFFFFF"/>
    </a:lt1>
    <a:dk2>
      <a:srgbClr val="797979"/>
    </a:dk2>
    <a:lt2>
      <a:srgbClr val="E2DFCC"/>
    </a:lt2>
    <a:accent1>
      <a:srgbClr val="8BB13F"/>
    </a:accent1>
    <a:accent2>
      <a:srgbClr val="A9C948"/>
    </a:accent2>
    <a:accent3>
      <a:srgbClr val="889EC0"/>
    </a:accent3>
    <a:accent4>
      <a:srgbClr val="99C1E2"/>
    </a:accent4>
    <a:accent5>
      <a:srgbClr val="A1CCD4"/>
    </a:accent5>
    <a:accent6>
      <a:srgbClr val="9B976B"/>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Webstatus Presentation - Userneeds colours">
    <a:dk1>
      <a:sysClr val="windowText" lastClr="000000"/>
    </a:dk1>
    <a:lt1>
      <a:sysClr val="window" lastClr="FFFFFF"/>
    </a:lt1>
    <a:dk2>
      <a:srgbClr val="797979"/>
    </a:dk2>
    <a:lt2>
      <a:srgbClr val="E2DFCC"/>
    </a:lt2>
    <a:accent1>
      <a:srgbClr val="8BB13F"/>
    </a:accent1>
    <a:accent2>
      <a:srgbClr val="A9C948"/>
    </a:accent2>
    <a:accent3>
      <a:srgbClr val="889EC0"/>
    </a:accent3>
    <a:accent4>
      <a:srgbClr val="99C1E2"/>
    </a:accent4>
    <a:accent5>
      <a:srgbClr val="A1CCD4"/>
    </a:accent5>
    <a:accent6>
      <a:srgbClr val="9B976B"/>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Webstatus Presentation - Userneeds colours">
    <a:dk1>
      <a:sysClr val="windowText" lastClr="000000"/>
    </a:dk1>
    <a:lt1>
      <a:sysClr val="window" lastClr="FFFFFF"/>
    </a:lt1>
    <a:dk2>
      <a:srgbClr val="797979"/>
    </a:dk2>
    <a:lt2>
      <a:srgbClr val="E2DFCC"/>
    </a:lt2>
    <a:accent1>
      <a:srgbClr val="8BB13F"/>
    </a:accent1>
    <a:accent2>
      <a:srgbClr val="A9C948"/>
    </a:accent2>
    <a:accent3>
      <a:srgbClr val="889EC0"/>
    </a:accent3>
    <a:accent4>
      <a:srgbClr val="99C1E2"/>
    </a:accent4>
    <a:accent5>
      <a:srgbClr val="A1CCD4"/>
    </a:accent5>
    <a:accent6>
      <a:srgbClr val="9B976B"/>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Webstatus Presentation - Userneeds colours">
    <a:dk1>
      <a:sysClr val="windowText" lastClr="000000"/>
    </a:dk1>
    <a:lt1>
      <a:sysClr val="window" lastClr="FFFFFF"/>
    </a:lt1>
    <a:dk2>
      <a:srgbClr val="797979"/>
    </a:dk2>
    <a:lt2>
      <a:srgbClr val="E2DFCC"/>
    </a:lt2>
    <a:accent1>
      <a:srgbClr val="8BB13F"/>
    </a:accent1>
    <a:accent2>
      <a:srgbClr val="A9C948"/>
    </a:accent2>
    <a:accent3>
      <a:srgbClr val="889EC0"/>
    </a:accent3>
    <a:accent4>
      <a:srgbClr val="99C1E2"/>
    </a:accent4>
    <a:accent5>
      <a:srgbClr val="A1CCD4"/>
    </a:accent5>
    <a:accent6>
      <a:srgbClr val="9B976B"/>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Webstatus Presentation - Userneeds colours">
    <a:dk1>
      <a:sysClr val="windowText" lastClr="000000"/>
    </a:dk1>
    <a:lt1>
      <a:sysClr val="window" lastClr="FFFFFF"/>
    </a:lt1>
    <a:dk2>
      <a:srgbClr val="797979"/>
    </a:dk2>
    <a:lt2>
      <a:srgbClr val="E2DFCC"/>
    </a:lt2>
    <a:accent1>
      <a:srgbClr val="8BB13F"/>
    </a:accent1>
    <a:accent2>
      <a:srgbClr val="A9C948"/>
    </a:accent2>
    <a:accent3>
      <a:srgbClr val="889EC0"/>
    </a:accent3>
    <a:accent4>
      <a:srgbClr val="99C1E2"/>
    </a:accent4>
    <a:accent5>
      <a:srgbClr val="A1CCD4"/>
    </a:accent5>
    <a:accent6>
      <a:srgbClr val="9B976B"/>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Webstatus Presentation - Userneeds colours">
    <a:dk1>
      <a:sysClr val="windowText" lastClr="000000"/>
    </a:dk1>
    <a:lt1>
      <a:sysClr val="window" lastClr="FFFFFF"/>
    </a:lt1>
    <a:dk2>
      <a:srgbClr val="797979"/>
    </a:dk2>
    <a:lt2>
      <a:srgbClr val="E2DFCC"/>
    </a:lt2>
    <a:accent1>
      <a:srgbClr val="8BB13F"/>
    </a:accent1>
    <a:accent2>
      <a:srgbClr val="A9C948"/>
    </a:accent2>
    <a:accent3>
      <a:srgbClr val="889EC0"/>
    </a:accent3>
    <a:accent4>
      <a:srgbClr val="99C1E2"/>
    </a:accent4>
    <a:accent5>
      <a:srgbClr val="A1CCD4"/>
    </a:accent5>
    <a:accent6>
      <a:srgbClr val="9B976B"/>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Webstatus Presentation - Userneeds colours">
    <a:dk1>
      <a:sysClr val="windowText" lastClr="000000"/>
    </a:dk1>
    <a:lt1>
      <a:sysClr val="window" lastClr="FFFFFF"/>
    </a:lt1>
    <a:dk2>
      <a:srgbClr val="797979"/>
    </a:dk2>
    <a:lt2>
      <a:srgbClr val="E2DFCC"/>
    </a:lt2>
    <a:accent1>
      <a:srgbClr val="8BB13F"/>
    </a:accent1>
    <a:accent2>
      <a:srgbClr val="A9C948"/>
    </a:accent2>
    <a:accent3>
      <a:srgbClr val="889EC0"/>
    </a:accent3>
    <a:accent4>
      <a:srgbClr val="99C1E2"/>
    </a:accent4>
    <a:accent5>
      <a:srgbClr val="A1CCD4"/>
    </a:accent5>
    <a:accent6>
      <a:srgbClr val="9B976B"/>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Webstatus Presentation - Userneeds colours">
    <a:dk1>
      <a:sysClr val="windowText" lastClr="000000"/>
    </a:dk1>
    <a:lt1>
      <a:sysClr val="window" lastClr="FFFFFF"/>
    </a:lt1>
    <a:dk2>
      <a:srgbClr val="797979"/>
    </a:dk2>
    <a:lt2>
      <a:srgbClr val="E2DFCC"/>
    </a:lt2>
    <a:accent1>
      <a:srgbClr val="8BB13F"/>
    </a:accent1>
    <a:accent2>
      <a:srgbClr val="A9C948"/>
    </a:accent2>
    <a:accent3>
      <a:srgbClr val="889EC0"/>
    </a:accent3>
    <a:accent4>
      <a:srgbClr val="99C1E2"/>
    </a:accent4>
    <a:accent5>
      <a:srgbClr val="A1CCD4"/>
    </a:accent5>
    <a:accent6>
      <a:srgbClr val="9B976B"/>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Webstatus Presentation - Userneeds colours">
    <a:dk1>
      <a:sysClr val="windowText" lastClr="000000"/>
    </a:dk1>
    <a:lt1>
      <a:sysClr val="window" lastClr="FFFFFF"/>
    </a:lt1>
    <a:dk2>
      <a:srgbClr val="797979"/>
    </a:dk2>
    <a:lt2>
      <a:srgbClr val="E2DFCC"/>
    </a:lt2>
    <a:accent1>
      <a:srgbClr val="8BB13F"/>
    </a:accent1>
    <a:accent2>
      <a:srgbClr val="A9C948"/>
    </a:accent2>
    <a:accent3>
      <a:srgbClr val="889EC0"/>
    </a:accent3>
    <a:accent4>
      <a:srgbClr val="99C1E2"/>
    </a:accent4>
    <a:accent5>
      <a:srgbClr val="A1CCD4"/>
    </a:accent5>
    <a:accent6>
      <a:srgbClr val="9B976B"/>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Webstatus Presentation - Userneeds colours">
    <a:dk1>
      <a:sysClr val="windowText" lastClr="000000"/>
    </a:dk1>
    <a:lt1>
      <a:sysClr val="window" lastClr="FFFFFF"/>
    </a:lt1>
    <a:dk2>
      <a:srgbClr val="797979"/>
    </a:dk2>
    <a:lt2>
      <a:srgbClr val="E2DFCC"/>
    </a:lt2>
    <a:accent1>
      <a:srgbClr val="8BB13F"/>
    </a:accent1>
    <a:accent2>
      <a:srgbClr val="A9C948"/>
    </a:accent2>
    <a:accent3>
      <a:srgbClr val="889EC0"/>
    </a:accent3>
    <a:accent4>
      <a:srgbClr val="99C1E2"/>
    </a:accent4>
    <a:accent5>
      <a:srgbClr val="A1CCD4"/>
    </a:accent5>
    <a:accent6>
      <a:srgbClr val="9B976B"/>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Webstatus Presentation - Userneeds colours">
    <a:dk1>
      <a:sysClr val="windowText" lastClr="000000"/>
    </a:dk1>
    <a:lt1>
      <a:sysClr val="window" lastClr="FFFFFF"/>
    </a:lt1>
    <a:dk2>
      <a:srgbClr val="797979"/>
    </a:dk2>
    <a:lt2>
      <a:srgbClr val="E2DFCC"/>
    </a:lt2>
    <a:accent1>
      <a:srgbClr val="8BB13F"/>
    </a:accent1>
    <a:accent2>
      <a:srgbClr val="A9C948"/>
    </a:accent2>
    <a:accent3>
      <a:srgbClr val="889EC0"/>
    </a:accent3>
    <a:accent4>
      <a:srgbClr val="99C1E2"/>
    </a:accent4>
    <a:accent5>
      <a:srgbClr val="A1CCD4"/>
    </a:accent5>
    <a:accent6>
      <a:srgbClr val="9B976B"/>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Webstatus Presentation - Userneeds colours">
    <a:dk1>
      <a:sysClr val="windowText" lastClr="000000"/>
    </a:dk1>
    <a:lt1>
      <a:sysClr val="window" lastClr="FFFFFF"/>
    </a:lt1>
    <a:dk2>
      <a:srgbClr val="797979"/>
    </a:dk2>
    <a:lt2>
      <a:srgbClr val="E2DFCC"/>
    </a:lt2>
    <a:accent1>
      <a:srgbClr val="8BB13F"/>
    </a:accent1>
    <a:accent2>
      <a:srgbClr val="A9C948"/>
    </a:accent2>
    <a:accent3>
      <a:srgbClr val="889EC0"/>
    </a:accent3>
    <a:accent4>
      <a:srgbClr val="99C1E2"/>
    </a:accent4>
    <a:accent5>
      <a:srgbClr val="A1CCD4"/>
    </a:accent5>
    <a:accent6>
      <a:srgbClr val="9B976B"/>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Webstatus Presentation - Userneeds colours">
    <a:dk1>
      <a:sysClr val="windowText" lastClr="000000"/>
    </a:dk1>
    <a:lt1>
      <a:sysClr val="window" lastClr="FFFFFF"/>
    </a:lt1>
    <a:dk2>
      <a:srgbClr val="797979"/>
    </a:dk2>
    <a:lt2>
      <a:srgbClr val="E2DFCC"/>
    </a:lt2>
    <a:accent1>
      <a:srgbClr val="8BB13F"/>
    </a:accent1>
    <a:accent2>
      <a:srgbClr val="A9C948"/>
    </a:accent2>
    <a:accent3>
      <a:srgbClr val="889EC0"/>
    </a:accent3>
    <a:accent4>
      <a:srgbClr val="99C1E2"/>
    </a:accent4>
    <a:accent5>
      <a:srgbClr val="A1CCD4"/>
    </a:accent5>
    <a:accent6>
      <a:srgbClr val="9B976B"/>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Webstatus Presentation - Userneeds colours">
    <a:dk1>
      <a:sysClr val="windowText" lastClr="000000"/>
    </a:dk1>
    <a:lt1>
      <a:sysClr val="window" lastClr="FFFFFF"/>
    </a:lt1>
    <a:dk2>
      <a:srgbClr val="797979"/>
    </a:dk2>
    <a:lt2>
      <a:srgbClr val="E2DFCC"/>
    </a:lt2>
    <a:accent1>
      <a:srgbClr val="8BB13F"/>
    </a:accent1>
    <a:accent2>
      <a:srgbClr val="A9C948"/>
    </a:accent2>
    <a:accent3>
      <a:srgbClr val="889EC0"/>
    </a:accent3>
    <a:accent4>
      <a:srgbClr val="99C1E2"/>
    </a:accent4>
    <a:accent5>
      <a:srgbClr val="A1CCD4"/>
    </a:accent5>
    <a:accent6>
      <a:srgbClr val="9B976B"/>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Webstatus Presentation - Userneeds colours">
    <a:dk1>
      <a:sysClr val="windowText" lastClr="000000"/>
    </a:dk1>
    <a:lt1>
      <a:sysClr val="window" lastClr="FFFFFF"/>
    </a:lt1>
    <a:dk2>
      <a:srgbClr val="797979"/>
    </a:dk2>
    <a:lt2>
      <a:srgbClr val="E2DFCC"/>
    </a:lt2>
    <a:accent1>
      <a:srgbClr val="8BB13F"/>
    </a:accent1>
    <a:accent2>
      <a:srgbClr val="A9C948"/>
    </a:accent2>
    <a:accent3>
      <a:srgbClr val="889EC0"/>
    </a:accent3>
    <a:accent4>
      <a:srgbClr val="99C1E2"/>
    </a:accent4>
    <a:accent5>
      <a:srgbClr val="A1CCD4"/>
    </a:accent5>
    <a:accent6>
      <a:srgbClr val="9B976B"/>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Webstatus Presentation - Userneeds colours">
    <a:dk1>
      <a:sysClr val="windowText" lastClr="000000"/>
    </a:dk1>
    <a:lt1>
      <a:sysClr val="window" lastClr="FFFFFF"/>
    </a:lt1>
    <a:dk2>
      <a:srgbClr val="797979"/>
    </a:dk2>
    <a:lt2>
      <a:srgbClr val="E2DFCC"/>
    </a:lt2>
    <a:accent1>
      <a:srgbClr val="8BB13F"/>
    </a:accent1>
    <a:accent2>
      <a:srgbClr val="A9C948"/>
    </a:accent2>
    <a:accent3>
      <a:srgbClr val="889EC0"/>
    </a:accent3>
    <a:accent4>
      <a:srgbClr val="99C1E2"/>
    </a:accent4>
    <a:accent5>
      <a:srgbClr val="A1CCD4"/>
    </a:accent5>
    <a:accent6>
      <a:srgbClr val="9B976B"/>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Webstatus Presentation - Userneeds colours">
    <a:dk1>
      <a:sysClr val="windowText" lastClr="000000"/>
    </a:dk1>
    <a:lt1>
      <a:sysClr val="window" lastClr="FFFFFF"/>
    </a:lt1>
    <a:dk2>
      <a:srgbClr val="797979"/>
    </a:dk2>
    <a:lt2>
      <a:srgbClr val="E2DFCC"/>
    </a:lt2>
    <a:accent1>
      <a:srgbClr val="8BB13F"/>
    </a:accent1>
    <a:accent2>
      <a:srgbClr val="A9C948"/>
    </a:accent2>
    <a:accent3>
      <a:srgbClr val="889EC0"/>
    </a:accent3>
    <a:accent4>
      <a:srgbClr val="99C1E2"/>
    </a:accent4>
    <a:accent5>
      <a:srgbClr val="A1CCD4"/>
    </a:accent5>
    <a:accent6>
      <a:srgbClr val="9B976B"/>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Webstatus Presentation - Userneeds colours">
    <a:dk1>
      <a:sysClr val="windowText" lastClr="000000"/>
    </a:dk1>
    <a:lt1>
      <a:sysClr val="window" lastClr="FFFFFF"/>
    </a:lt1>
    <a:dk2>
      <a:srgbClr val="797979"/>
    </a:dk2>
    <a:lt2>
      <a:srgbClr val="E2DFCC"/>
    </a:lt2>
    <a:accent1>
      <a:srgbClr val="8BB13F"/>
    </a:accent1>
    <a:accent2>
      <a:srgbClr val="A9C948"/>
    </a:accent2>
    <a:accent3>
      <a:srgbClr val="889EC0"/>
    </a:accent3>
    <a:accent4>
      <a:srgbClr val="99C1E2"/>
    </a:accent4>
    <a:accent5>
      <a:srgbClr val="A1CCD4"/>
    </a:accent5>
    <a:accent6>
      <a:srgbClr val="9B976B"/>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Webstatus Presentation - Userneeds colours">
    <a:dk1>
      <a:sysClr val="windowText" lastClr="000000"/>
    </a:dk1>
    <a:lt1>
      <a:sysClr val="window" lastClr="FFFFFF"/>
    </a:lt1>
    <a:dk2>
      <a:srgbClr val="797979"/>
    </a:dk2>
    <a:lt2>
      <a:srgbClr val="E2DFCC"/>
    </a:lt2>
    <a:accent1>
      <a:srgbClr val="8BB13F"/>
    </a:accent1>
    <a:accent2>
      <a:srgbClr val="A9C948"/>
    </a:accent2>
    <a:accent3>
      <a:srgbClr val="889EC0"/>
    </a:accent3>
    <a:accent4>
      <a:srgbClr val="99C1E2"/>
    </a:accent4>
    <a:accent5>
      <a:srgbClr val="A1CCD4"/>
    </a:accent5>
    <a:accent6>
      <a:srgbClr val="9B976B"/>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Webstatus Presentation - Userneeds colours">
    <a:dk1>
      <a:sysClr val="windowText" lastClr="000000"/>
    </a:dk1>
    <a:lt1>
      <a:sysClr val="window" lastClr="FFFFFF"/>
    </a:lt1>
    <a:dk2>
      <a:srgbClr val="797979"/>
    </a:dk2>
    <a:lt2>
      <a:srgbClr val="E2DFCC"/>
    </a:lt2>
    <a:accent1>
      <a:srgbClr val="8BB13F"/>
    </a:accent1>
    <a:accent2>
      <a:srgbClr val="A9C948"/>
    </a:accent2>
    <a:accent3>
      <a:srgbClr val="889EC0"/>
    </a:accent3>
    <a:accent4>
      <a:srgbClr val="99C1E2"/>
    </a:accent4>
    <a:accent5>
      <a:srgbClr val="A1CCD4"/>
    </a:accent5>
    <a:accent6>
      <a:srgbClr val="9B976B"/>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Webstatus Presentation - Userneeds colours">
    <a:dk1>
      <a:sysClr val="windowText" lastClr="000000"/>
    </a:dk1>
    <a:lt1>
      <a:sysClr val="window" lastClr="FFFFFF"/>
    </a:lt1>
    <a:dk2>
      <a:srgbClr val="797979"/>
    </a:dk2>
    <a:lt2>
      <a:srgbClr val="E2DFCC"/>
    </a:lt2>
    <a:accent1>
      <a:srgbClr val="8BB13F"/>
    </a:accent1>
    <a:accent2>
      <a:srgbClr val="A9C948"/>
    </a:accent2>
    <a:accent3>
      <a:srgbClr val="889EC0"/>
    </a:accent3>
    <a:accent4>
      <a:srgbClr val="99C1E2"/>
    </a:accent4>
    <a:accent5>
      <a:srgbClr val="A1CCD4"/>
    </a:accent5>
    <a:accent6>
      <a:srgbClr val="9B976B"/>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Webstatus Presentation - Userneeds colours">
    <a:dk1>
      <a:sysClr val="windowText" lastClr="000000"/>
    </a:dk1>
    <a:lt1>
      <a:sysClr val="window" lastClr="FFFFFF"/>
    </a:lt1>
    <a:dk2>
      <a:srgbClr val="797979"/>
    </a:dk2>
    <a:lt2>
      <a:srgbClr val="E2DFCC"/>
    </a:lt2>
    <a:accent1>
      <a:srgbClr val="8BB13F"/>
    </a:accent1>
    <a:accent2>
      <a:srgbClr val="A9C948"/>
    </a:accent2>
    <a:accent3>
      <a:srgbClr val="889EC0"/>
    </a:accent3>
    <a:accent4>
      <a:srgbClr val="99C1E2"/>
    </a:accent4>
    <a:accent5>
      <a:srgbClr val="A1CCD4"/>
    </a:accent5>
    <a:accent6>
      <a:srgbClr val="9B976B"/>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Webstatus Presentation - Userneeds colours">
    <a:dk1>
      <a:sysClr val="windowText" lastClr="000000"/>
    </a:dk1>
    <a:lt1>
      <a:sysClr val="window" lastClr="FFFFFF"/>
    </a:lt1>
    <a:dk2>
      <a:srgbClr val="797979"/>
    </a:dk2>
    <a:lt2>
      <a:srgbClr val="E2DFCC"/>
    </a:lt2>
    <a:accent1>
      <a:srgbClr val="8BB13F"/>
    </a:accent1>
    <a:accent2>
      <a:srgbClr val="A9C948"/>
    </a:accent2>
    <a:accent3>
      <a:srgbClr val="889EC0"/>
    </a:accent3>
    <a:accent4>
      <a:srgbClr val="99C1E2"/>
    </a:accent4>
    <a:accent5>
      <a:srgbClr val="A1CCD4"/>
    </a:accent5>
    <a:accent6>
      <a:srgbClr val="9B976B"/>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Webstatus Presentation - Userneeds colours">
    <a:dk1>
      <a:sysClr val="windowText" lastClr="000000"/>
    </a:dk1>
    <a:lt1>
      <a:sysClr val="window" lastClr="FFFFFF"/>
    </a:lt1>
    <a:dk2>
      <a:srgbClr val="797979"/>
    </a:dk2>
    <a:lt2>
      <a:srgbClr val="E2DFCC"/>
    </a:lt2>
    <a:accent1>
      <a:srgbClr val="8BB13F"/>
    </a:accent1>
    <a:accent2>
      <a:srgbClr val="A9C948"/>
    </a:accent2>
    <a:accent3>
      <a:srgbClr val="889EC0"/>
    </a:accent3>
    <a:accent4>
      <a:srgbClr val="99C1E2"/>
    </a:accent4>
    <a:accent5>
      <a:srgbClr val="A1CCD4"/>
    </a:accent5>
    <a:accent6>
      <a:srgbClr val="9B976B"/>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Webstatus Presentation - Userneeds colours">
    <a:dk1>
      <a:sysClr val="windowText" lastClr="000000"/>
    </a:dk1>
    <a:lt1>
      <a:sysClr val="window" lastClr="FFFFFF"/>
    </a:lt1>
    <a:dk2>
      <a:srgbClr val="797979"/>
    </a:dk2>
    <a:lt2>
      <a:srgbClr val="E2DFCC"/>
    </a:lt2>
    <a:accent1>
      <a:srgbClr val="8BB13F"/>
    </a:accent1>
    <a:accent2>
      <a:srgbClr val="A9C948"/>
    </a:accent2>
    <a:accent3>
      <a:srgbClr val="889EC0"/>
    </a:accent3>
    <a:accent4>
      <a:srgbClr val="99C1E2"/>
    </a:accent4>
    <a:accent5>
      <a:srgbClr val="A1CCD4"/>
    </a:accent5>
    <a:accent6>
      <a:srgbClr val="9B976B"/>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Webstatus Presentation - Userneeds colours">
    <a:dk1>
      <a:sysClr val="windowText" lastClr="000000"/>
    </a:dk1>
    <a:lt1>
      <a:sysClr val="window" lastClr="FFFFFF"/>
    </a:lt1>
    <a:dk2>
      <a:srgbClr val="797979"/>
    </a:dk2>
    <a:lt2>
      <a:srgbClr val="E2DFCC"/>
    </a:lt2>
    <a:accent1>
      <a:srgbClr val="8BB13F"/>
    </a:accent1>
    <a:accent2>
      <a:srgbClr val="A9C948"/>
    </a:accent2>
    <a:accent3>
      <a:srgbClr val="889EC0"/>
    </a:accent3>
    <a:accent4>
      <a:srgbClr val="99C1E2"/>
    </a:accent4>
    <a:accent5>
      <a:srgbClr val="A1CCD4"/>
    </a:accent5>
    <a:accent6>
      <a:srgbClr val="9B976B"/>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Webstatus Presentation - Userneeds colours">
    <a:dk1>
      <a:sysClr val="windowText" lastClr="000000"/>
    </a:dk1>
    <a:lt1>
      <a:sysClr val="window" lastClr="FFFFFF"/>
    </a:lt1>
    <a:dk2>
      <a:srgbClr val="797979"/>
    </a:dk2>
    <a:lt2>
      <a:srgbClr val="E2DFCC"/>
    </a:lt2>
    <a:accent1>
      <a:srgbClr val="8BB13F"/>
    </a:accent1>
    <a:accent2>
      <a:srgbClr val="A9C948"/>
    </a:accent2>
    <a:accent3>
      <a:srgbClr val="889EC0"/>
    </a:accent3>
    <a:accent4>
      <a:srgbClr val="99C1E2"/>
    </a:accent4>
    <a:accent5>
      <a:srgbClr val="A1CCD4"/>
    </a:accent5>
    <a:accent6>
      <a:srgbClr val="9B976B"/>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Webstatus Presentation - Userneeds colours">
    <a:dk1>
      <a:sysClr val="windowText" lastClr="000000"/>
    </a:dk1>
    <a:lt1>
      <a:sysClr val="window" lastClr="FFFFFF"/>
    </a:lt1>
    <a:dk2>
      <a:srgbClr val="797979"/>
    </a:dk2>
    <a:lt2>
      <a:srgbClr val="E2DFCC"/>
    </a:lt2>
    <a:accent1>
      <a:srgbClr val="8BB13F"/>
    </a:accent1>
    <a:accent2>
      <a:srgbClr val="A9C948"/>
    </a:accent2>
    <a:accent3>
      <a:srgbClr val="889EC0"/>
    </a:accent3>
    <a:accent4>
      <a:srgbClr val="99C1E2"/>
    </a:accent4>
    <a:accent5>
      <a:srgbClr val="A1CCD4"/>
    </a:accent5>
    <a:accent6>
      <a:srgbClr val="9B976B"/>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Webstatus Presentation - Userneeds colours">
    <a:dk1>
      <a:sysClr val="windowText" lastClr="000000"/>
    </a:dk1>
    <a:lt1>
      <a:sysClr val="window" lastClr="FFFFFF"/>
    </a:lt1>
    <a:dk2>
      <a:srgbClr val="797979"/>
    </a:dk2>
    <a:lt2>
      <a:srgbClr val="E2DFCC"/>
    </a:lt2>
    <a:accent1>
      <a:srgbClr val="8BB13F"/>
    </a:accent1>
    <a:accent2>
      <a:srgbClr val="A9C948"/>
    </a:accent2>
    <a:accent3>
      <a:srgbClr val="889EC0"/>
    </a:accent3>
    <a:accent4>
      <a:srgbClr val="99C1E2"/>
    </a:accent4>
    <a:accent5>
      <a:srgbClr val="9B976B"/>
    </a:accent5>
    <a:accent6>
      <a:srgbClr val="BFBB93"/>
    </a:accent6>
    <a:hlink>
      <a:srgbClr val="954455"/>
    </a:hlink>
    <a:folHlink>
      <a:srgbClr val="E7A4A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Webstatus Presentation - Userneeds colours">
    <a:dk1>
      <a:sysClr val="windowText" lastClr="000000"/>
    </a:dk1>
    <a:lt1>
      <a:sysClr val="window" lastClr="FFFFFF"/>
    </a:lt1>
    <a:dk2>
      <a:srgbClr val="797979"/>
    </a:dk2>
    <a:lt2>
      <a:srgbClr val="E2DFCC"/>
    </a:lt2>
    <a:accent1>
      <a:srgbClr val="8BB13F"/>
    </a:accent1>
    <a:accent2>
      <a:srgbClr val="A9C948"/>
    </a:accent2>
    <a:accent3>
      <a:srgbClr val="889EC0"/>
    </a:accent3>
    <a:accent4>
      <a:srgbClr val="99C1E2"/>
    </a:accent4>
    <a:accent5>
      <a:srgbClr val="9B976B"/>
    </a:accent5>
    <a:accent6>
      <a:srgbClr val="BFBB93"/>
    </a:accent6>
    <a:hlink>
      <a:srgbClr val="954455"/>
    </a:hlink>
    <a:folHlink>
      <a:srgbClr val="E7A4A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Webstatus Presentation - Userneeds colours">
    <a:dk1>
      <a:sysClr val="windowText" lastClr="000000"/>
    </a:dk1>
    <a:lt1>
      <a:sysClr val="window" lastClr="FFFFFF"/>
    </a:lt1>
    <a:dk2>
      <a:srgbClr val="797979"/>
    </a:dk2>
    <a:lt2>
      <a:srgbClr val="E2DFCC"/>
    </a:lt2>
    <a:accent1>
      <a:srgbClr val="8BB13F"/>
    </a:accent1>
    <a:accent2>
      <a:srgbClr val="A9C948"/>
    </a:accent2>
    <a:accent3>
      <a:srgbClr val="889EC0"/>
    </a:accent3>
    <a:accent4>
      <a:srgbClr val="99C1E2"/>
    </a:accent4>
    <a:accent5>
      <a:srgbClr val="A1CCD4"/>
    </a:accent5>
    <a:accent6>
      <a:srgbClr val="9B976B"/>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Webstatus Presentation - Userneeds colours">
    <a:dk1>
      <a:sysClr val="windowText" lastClr="000000"/>
    </a:dk1>
    <a:lt1>
      <a:sysClr val="window" lastClr="FFFFFF"/>
    </a:lt1>
    <a:dk2>
      <a:srgbClr val="797979"/>
    </a:dk2>
    <a:lt2>
      <a:srgbClr val="E2DFCC"/>
    </a:lt2>
    <a:accent1>
      <a:srgbClr val="8BB13F"/>
    </a:accent1>
    <a:accent2>
      <a:srgbClr val="A9C948"/>
    </a:accent2>
    <a:accent3>
      <a:srgbClr val="889EC0"/>
    </a:accent3>
    <a:accent4>
      <a:srgbClr val="99C1E2"/>
    </a:accent4>
    <a:accent5>
      <a:srgbClr val="A1CCD4"/>
    </a:accent5>
    <a:accent6>
      <a:srgbClr val="9B976B"/>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Webstatus Presentation - Userneeds colours">
    <a:dk1>
      <a:sysClr val="windowText" lastClr="000000"/>
    </a:dk1>
    <a:lt1>
      <a:sysClr val="window" lastClr="FFFFFF"/>
    </a:lt1>
    <a:dk2>
      <a:srgbClr val="797979"/>
    </a:dk2>
    <a:lt2>
      <a:srgbClr val="E2DFCC"/>
    </a:lt2>
    <a:accent1>
      <a:srgbClr val="8BB13F"/>
    </a:accent1>
    <a:accent2>
      <a:srgbClr val="A9C948"/>
    </a:accent2>
    <a:accent3>
      <a:srgbClr val="889EC0"/>
    </a:accent3>
    <a:accent4>
      <a:srgbClr val="99C1E2"/>
    </a:accent4>
    <a:accent5>
      <a:srgbClr val="A1CCD4"/>
    </a:accent5>
    <a:accent6>
      <a:srgbClr val="9B976B"/>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~6219093</Template>
  <TotalTime>5790</TotalTime>
  <Words>3374</Words>
  <Application>Microsoft Office PowerPoint</Application>
  <PresentationFormat>Bildspel på skärmen (4:3)</PresentationFormat>
  <Paragraphs>662</Paragraphs>
  <Slides>56</Slides>
  <Notes>25</Notes>
  <HiddenSlides>16</HiddenSlides>
  <MMClips>0</MMClips>
  <ScaleCrop>false</ScaleCrop>
  <HeadingPairs>
    <vt:vector size="4" baseType="variant">
      <vt:variant>
        <vt:lpstr>Tema</vt:lpstr>
      </vt:variant>
      <vt:variant>
        <vt:i4>7</vt:i4>
      </vt:variant>
      <vt:variant>
        <vt:lpstr>Bildrubriker</vt:lpstr>
      </vt:variant>
      <vt:variant>
        <vt:i4>56</vt:i4>
      </vt:variant>
    </vt:vector>
  </HeadingPairs>
  <TitlesOfParts>
    <vt:vector size="63" baseType="lpstr">
      <vt:lpstr>~6219093</vt:lpstr>
      <vt:lpstr>GBGstad-grön</vt:lpstr>
      <vt:lpstr>GBGstad-röd</vt:lpstr>
      <vt:lpstr>GBGstad-prickar</vt:lpstr>
      <vt:lpstr>GBGstad-turkos</vt:lpstr>
      <vt:lpstr>GBGstad-lila</vt:lpstr>
      <vt:lpstr>GBGstad-avslut</vt:lpstr>
      <vt:lpstr>Året som gått</vt:lpstr>
      <vt:lpstr>Stora händelser under året</vt:lpstr>
      <vt:lpstr>Övergripande statistik goteborg.se</vt:lpstr>
      <vt:lpstr>Att ha med i bakhuvudet</vt:lpstr>
      <vt:lpstr>Bild 5</vt:lpstr>
      <vt:lpstr>Besök över året</vt:lpstr>
      <vt:lpstr>Så hittar besökarna till goteborg.se  </vt:lpstr>
      <vt:lpstr>Andel besök från mobila enheter*  </vt:lpstr>
      <vt:lpstr>Fördelning mobiltelefon, surfplatta och fasta enheter</vt:lpstr>
      <vt:lpstr>Statistik för innehållet </vt:lpstr>
      <vt:lpstr>Enhetssidor</vt:lpstr>
      <vt:lpstr>Enhetssidor per förvaltning</vt:lpstr>
      <vt:lpstr>Statistik per kategori  (ingångar på startsidan)</vt:lpstr>
      <vt:lpstr>10 i topp mest lästa aktuelltartiklar 2016</vt:lpstr>
      <vt:lpstr>Startsidan – externa webbplatser</vt:lpstr>
      <vt:lpstr>Bild 16</vt:lpstr>
      <vt:lpstr>Nytt innehåll under året</vt:lpstr>
      <vt:lpstr>Kalendariet – unika sidvisningar</vt:lpstr>
      <vt:lpstr>Tillgänglighetsdatabasen - TD2</vt:lpstr>
      <vt:lpstr>Behörigheter</vt:lpstr>
      <vt:lpstr>Sökordsstatistik </vt:lpstr>
      <vt:lpstr>Topp 25 interna sökord</vt:lpstr>
      <vt:lpstr>Andel besök där den interna sökmotorn användes </vt:lpstr>
      <vt:lpstr>Andel besökare från externa sökmotorer</vt:lpstr>
      <vt:lpstr>Vad tycker besökarna? Webbplatsundersökning</vt:lpstr>
      <vt:lpstr>Webbplatsundersökning hösten 2016</vt:lpstr>
      <vt:lpstr>Bild 27</vt:lpstr>
      <vt:lpstr>Fakta om undersökningen 2015</vt:lpstr>
      <vt:lpstr>Vem är besökaren</vt:lpstr>
      <vt:lpstr>Besöksfrekvens</vt:lpstr>
      <vt:lpstr>I vilket huvudsakligt syfte brukar du besöka vår webbplats</vt:lpstr>
      <vt:lpstr>Avsikt med besöket</vt:lpstr>
      <vt:lpstr>Avsikt med besöket - företagare</vt:lpstr>
      <vt:lpstr>Hittade du den information du sökte vid ditt förra besök? </vt:lpstr>
      <vt:lpstr>Bild 35</vt:lpstr>
      <vt:lpstr>Lägre betyg på innehållet</vt:lpstr>
      <vt:lpstr>Bild 37</vt:lpstr>
      <vt:lpstr>Bild 38</vt:lpstr>
      <vt:lpstr>Bild 39</vt:lpstr>
      <vt:lpstr>Bild 40</vt:lpstr>
      <vt:lpstr>Bild 41</vt:lpstr>
      <vt:lpstr>Bild 42</vt:lpstr>
      <vt:lpstr>Bild 43</vt:lpstr>
      <vt:lpstr>E-space index kontra Userneeds index</vt:lpstr>
      <vt:lpstr>Snyggare men tråkigare</vt:lpstr>
      <vt:lpstr>Bild 46</vt:lpstr>
      <vt:lpstr>Bild 47</vt:lpstr>
      <vt:lpstr>Bild 48</vt:lpstr>
      <vt:lpstr>Bild 49</vt:lpstr>
      <vt:lpstr>Bild 50</vt:lpstr>
      <vt:lpstr>Analys Webbplatsundersökning</vt:lpstr>
      <vt:lpstr>Nöjdhet och drivkrafter - medborgare</vt:lpstr>
      <vt:lpstr>Nöjdhet och drivkrafter - företagare </vt:lpstr>
      <vt:lpstr>Summering Webbplatsundersökningen</vt:lpstr>
      <vt:lpstr>Hitta lätt och hitta rätt</vt:lpstr>
      <vt:lpstr>Bild 56</vt:lpstr>
    </vt:vector>
  </TitlesOfParts>
  <Company>Göteborgs stad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Instruktioner för ppt-mallen</dc:title>
  <dc:creator>mikwin0816</dc:creator>
  <cp:lastModifiedBy>Klas Eriksson</cp:lastModifiedBy>
  <cp:revision>601</cp:revision>
  <cp:lastPrinted>2014-06-25T13:57:34Z</cp:lastPrinted>
  <dcterms:created xsi:type="dcterms:W3CDTF">2015-03-10T15:19:57Z</dcterms:created>
  <dcterms:modified xsi:type="dcterms:W3CDTF">2017-02-10T07:41:30Z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W_SaveText">
    <vt:lpwstr>Spara till Notes</vt:lpwstr>
  </property>
  <property fmtid="{D5CDD505-2E9C-101B-9397-08002B2CF9AE}" pid="3" name="SW_SaveCloseOfficeText">
    <vt:lpwstr>Spara och Stäng Officedokument</vt:lpwstr>
  </property>
  <property fmtid="{D5CDD505-2E9C-101B-9397-08002B2CF9AE}" pid="4" name="SW_SaveCloseText">
    <vt:lpwstr>Spara och Stäng Notes dokument</vt:lpwstr>
  </property>
  <property fmtid="{D5CDD505-2E9C-101B-9397-08002B2CF9AE}" pid="5" name="SW_DocUNID">
    <vt:lpwstr>8CE67C17F4FD9AA7C125809E004E6297</vt:lpwstr>
  </property>
  <property fmtid="{D5CDD505-2E9C-101B-9397-08002B2CF9AE}" pid="6" name="SW_DocHWND">
    <vt:r8>5181214</vt:r8>
  </property>
  <property fmtid="{D5CDD505-2E9C-101B-9397-08002B2CF9AE}" pid="7" name="SW_IntOfficeMacros">
    <vt:lpwstr>Enabled</vt:lpwstr>
  </property>
  <property fmtid="{D5CDD505-2E9C-101B-9397-08002B2CF9AE}" pid="8" name="SW_CustomTitle">
    <vt:lpwstr>SWING Integrator 5 Document</vt:lpwstr>
  </property>
  <property fmtid="{D5CDD505-2E9C-101B-9397-08002B2CF9AE}" pid="9" name="SW_DialogTitle">
    <vt:lpwstr>SWING Integrator för Notes och Office</vt:lpwstr>
  </property>
  <property fmtid="{D5CDD505-2E9C-101B-9397-08002B2CF9AE}" pid="10" name="SW_PromptText">
    <vt:lpwstr>Vill du spara?</vt:lpwstr>
  </property>
  <property fmtid="{D5CDD505-2E9C-101B-9397-08002B2CF9AE}" pid="11" name="SW_NewDocument">
    <vt:lpwstr>SwSaveOptions=1</vt:lpwstr>
  </property>
  <property fmtid="{D5CDD505-2E9C-101B-9397-08002B2CF9AE}" pid="12" name="SW_VisibleVBAMacroMenuItems">
    <vt:r8>127</vt:r8>
  </property>
  <property fmtid="{D5CDD505-2E9C-101B-9397-08002B2CF9AE}" pid="13" name="SW_EnabledVBAMacroMenuItems">
    <vt:r8>7</vt:r8>
  </property>
  <property fmtid="{D5CDD505-2E9C-101B-9397-08002B2CF9AE}" pid="14" name="SW_AddinName">
    <vt:lpwstr>SWINGINTEGRATOR529000.PPA</vt:lpwstr>
  </property>
</Properties>
</file>